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3" r:id="rId2"/>
  </p:sldMasterIdLst>
  <p:notesMasterIdLst>
    <p:notesMasterId r:id="rId23"/>
  </p:notesMasterIdLst>
  <p:handoutMasterIdLst>
    <p:handoutMasterId r:id="rId24"/>
  </p:handoutMasterIdLst>
  <p:sldIdLst>
    <p:sldId id="390" r:id="rId3"/>
    <p:sldId id="471" r:id="rId4"/>
    <p:sldId id="389" r:id="rId5"/>
    <p:sldId id="393" r:id="rId6"/>
    <p:sldId id="467" r:id="rId7"/>
    <p:sldId id="306" r:id="rId8"/>
    <p:sldId id="470" r:id="rId9"/>
    <p:sldId id="397" r:id="rId10"/>
    <p:sldId id="466" r:id="rId11"/>
    <p:sldId id="307" r:id="rId12"/>
    <p:sldId id="308" r:id="rId13"/>
    <p:sldId id="261" r:id="rId14"/>
    <p:sldId id="461" r:id="rId15"/>
    <p:sldId id="463" r:id="rId16"/>
    <p:sldId id="460" r:id="rId17"/>
    <p:sldId id="457" r:id="rId18"/>
    <p:sldId id="462" r:id="rId19"/>
    <p:sldId id="472" r:id="rId20"/>
    <p:sldId id="391" r:id="rId21"/>
    <p:sldId id="473" r:id="rId22"/>
  </p:sldIdLst>
  <p:sldSz cx="9144000" cy="5143500" type="screen16x9"/>
  <p:notesSz cx="6797675" cy="9926638"/>
  <p:defaultTextStyle>
    <a:defPPr>
      <a:defRPr lang="en-GB"/>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p:defaultTextStyle>
  <p:extLst>
    <p:ext uri="{521415D9-36F7-43E2-AB2F-B90AF26B5E84}">
      <p14:sectionLst xmlns:p14="http://schemas.microsoft.com/office/powerpoint/2010/main">
        <p14:section name="Default Section" id="{8F8A360F-10F6-43AE-84E4-749FA4725D88}">
          <p14:sldIdLst>
            <p14:sldId id="390"/>
            <p14:sldId id="471"/>
            <p14:sldId id="389"/>
            <p14:sldId id="393"/>
            <p14:sldId id="467"/>
            <p14:sldId id="306"/>
            <p14:sldId id="470"/>
            <p14:sldId id="397"/>
            <p14:sldId id="466"/>
            <p14:sldId id="307"/>
            <p14:sldId id="308"/>
            <p14:sldId id="261"/>
            <p14:sldId id="461"/>
            <p14:sldId id="463"/>
            <p14:sldId id="460"/>
            <p14:sldId id="457"/>
            <p14:sldId id="462"/>
            <p14:sldId id="472"/>
            <p14:sldId id="391"/>
            <p14:sldId id="473"/>
          </p14:sldIdLst>
        </p14:section>
      </p14:sectionLst>
    </p:ext>
    <p:ext uri="{EFAFB233-063F-42B5-8137-9DF3F51BA10A}">
      <p15:sldGuideLst xmlns:p15="http://schemas.microsoft.com/office/powerpoint/2012/main">
        <p15:guide id="1" orient="horz" pos="2162" userDrawn="1">
          <p15:clr>
            <a:srgbClr val="A4A3A4"/>
          </p15:clr>
        </p15:guide>
        <p15:guide id="2" orient="horz" pos="2993" userDrawn="1">
          <p15:clr>
            <a:srgbClr val="A4A3A4"/>
          </p15:clr>
        </p15:guide>
        <p15:guide id="3" orient="horz" pos="640" userDrawn="1">
          <p15:clr>
            <a:srgbClr val="A4A3A4"/>
          </p15:clr>
        </p15:guide>
        <p15:guide id="4" orient="horz" pos="2429" userDrawn="1">
          <p15:clr>
            <a:srgbClr val="A4A3A4"/>
          </p15:clr>
        </p15:guide>
        <p15:guide id="5" pos="355" userDrawn="1">
          <p15:clr>
            <a:srgbClr val="A4A3A4"/>
          </p15:clr>
        </p15:guide>
        <p15:guide id="6" pos="5041" userDrawn="1">
          <p15:clr>
            <a:srgbClr val="A4A3A4"/>
          </p15:clr>
        </p15:guide>
        <p15:guide id="7" pos="824" userDrawn="1">
          <p15:clr>
            <a:srgbClr val="A4A3A4"/>
          </p15:clr>
        </p15:guide>
        <p15:guide id="8" pos="1542" userDrawn="1">
          <p15:clr>
            <a:srgbClr val="A4A3A4"/>
          </p15:clr>
        </p15:guide>
        <p15:guide id="9" pos="4381" userDrawn="1">
          <p15:clr>
            <a:srgbClr val="A4A3A4"/>
          </p15:clr>
        </p15:guide>
        <p15:guide id="10" pos="2357" userDrawn="1">
          <p15:clr>
            <a:srgbClr val="A4A3A4"/>
          </p15:clr>
        </p15:guide>
        <p15:guide id="11" pos="3192" userDrawn="1">
          <p15:clr>
            <a:srgbClr val="A4A3A4"/>
          </p15:clr>
        </p15:guide>
        <p15:guide id="12" pos="5572" userDrawn="1">
          <p15:clr>
            <a:srgbClr val="A4A3A4"/>
          </p15:clr>
        </p15:guide>
        <p15:guide id="13" pos="352" userDrawn="1">
          <p15:clr>
            <a:srgbClr val="A4A3A4"/>
          </p15:clr>
        </p15:guide>
        <p15:guide id="14" pos="4521" userDrawn="1">
          <p15:clr>
            <a:srgbClr val="A4A3A4"/>
          </p15:clr>
        </p15:guide>
        <p15:guide id="15" orient="horz" pos="2038" userDrawn="1">
          <p15:clr>
            <a:srgbClr val="A4A3A4"/>
          </p15:clr>
        </p15:guide>
        <p15:guide id="16" orient="horz" pos="1866" userDrawn="1">
          <p15:clr>
            <a:srgbClr val="A4A3A4"/>
          </p15:clr>
        </p15:guide>
        <p15:guide id="17" pos="3412" userDrawn="1">
          <p15:clr>
            <a:srgbClr val="A4A3A4"/>
          </p15:clr>
        </p15:guide>
        <p15:guide id="18" pos="429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552D"/>
    <a:srgbClr val="E6B0E3"/>
    <a:srgbClr val="297DAF"/>
    <a:srgbClr val="ADDDFF"/>
    <a:srgbClr val="FF9797"/>
    <a:srgbClr val="000000"/>
    <a:srgbClr val="FF9F9F"/>
    <a:srgbClr val="B40000"/>
    <a:srgbClr val="FFFF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jl, lich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25" autoAdjust="0"/>
    <p:restoredTop sz="86757" autoAdjust="0"/>
  </p:normalViewPr>
  <p:slideViewPr>
    <p:cSldViewPr snapToGrid="0" snapToObjects="1" showGuides="1">
      <p:cViewPr varScale="1">
        <p:scale>
          <a:sx n="90" d="100"/>
          <a:sy n="90" d="100"/>
        </p:scale>
        <p:origin x="510" y="66"/>
      </p:cViewPr>
      <p:guideLst>
        <p:guide orient="horz" pos="2162"/>
        <p:guide orient="horz" pos="2993"/>
        <p:guide orient="horz" pos="640"/>
        <p:guide orient="horz" pos="2429"/>
        <p:guide pos="355"/>
        <p:guide pos="5041"/>
        <p:guide pos="824"/>
        <p:guide pos="1542"/>
        <p:guide pos="4381"/>
        <p:guide pos="2357"/>
        <p:guide pos="3192"/>
        <p:guide pos="5572"/>
        <p:guide pos="352"/>
        <p:guide pos="4521"/>
        <p:guide orient="horz" pos="2038"/>
        <p:guide orient="horz" pos="1866"/>
        <p:guide pos="3412"/>
        <p:guide pos="4297"/>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523988" y="167168"/>
            <a:ext cx="2492481" cy="66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5" name="Rectangle 3"/>
          <p:cNvSpPr>
            <a:spLocks noGrp="1" noChangeArrowheads="1"/>
          </p:cNvSpPr>
          <p:nvPr>
            <p:ph type="dt" sz="quarter" idx="1"/>
          </p:nvPr>
        </p:nvSpPr>
        <p:spPr bwMode="auto">
          <a:xfrm>
            <a:off x="3778060" y="167168"/>
            <a:ext cx="2492481" cy="66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endParaRPr lang="en-GB"/>
          </a:p>
        </p:txBody>
      </p:sp>
      <p:sp>
        <p:nvSpPr>
          <p:cNvPr id="49156" name="Rectangle 4"/>
          <p:cNvSpPr>
            <a:spLocks noGrp="1" noChangeArrowheads="1"/>
          </p:cNvSpPr>
          <p:nvPr>
            <p:ph type="ftr" sz="quarter" idx="2"/>
          </p:nvPr>
        </p:nvSpPr>
        <p:spPr bwMode="auto">
          <a:xfrm>
            <a:off x="523988" y="9099419"/>
            <a:ext cx="2492481" cy="66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7" name="Rectangle 5"/>
          <p:cNvSpPr>
            <a:spLocks noGrp="1" noChangeArrowheads="1"/>
          </p:cNvSpPr>
          <p:nvPr>
            <p:ph type="sldNum" sz="quarter" idx="3"/>
          </p:nvPr>
        </p:nvSpPr>
        <p:spPr bwMode="auto">
          <a:xfrm>
            <a:off x="3778060" y="9099419"/>
            <a:ext cx="2492481" cy="66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E8C5BD47-55D6-1344-B91F-7C24D2E19559}" type="slidenum">
              <a:rPr lang="en-GB"/>
              <a:pPr/>
              <a:t>‹#›</a:t>
            </a:fld>
            <a:endParaRPr lang="en-GB" sz="1200">
              <a:latin typeface="Times" charset="0"/>
            </a:endParaRPr>
          </a:p>
        </p:txBody>
      </p:sp>
    </p:spTree>
    <p:extLst>
      <p:ext uri="{BB962C8B-B14F-4D97-AF65-F5344CB8AC3E}">
        <p14:creationId xmlns:p14="http://schemas.microsoft.com/office/powerpoint/2010/main" val="1051374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523988" y="0"/>
            <a:ext cx="2492481" cy="66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19" name="Rectangle 3"/>
          <p:cNvSpPr>
            <a:spLocks noGrp="1" noChangeArrowheads="1"/>
          </p:cNvSpPr>
          <p:nvPr>
            <p:ph type="dt" idx="1"/>
          </p:nvPr>
        </p:nvSpPr>
        <p:spPr bwMode="auto">
          <a:xfrm>
            <a:off x="3778060" y="0"/>
            <a:ext cx="2492481" cy="66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a:lvl1pPr>
          </a:lstStyle>
          <a:p>
            <a:endParaRPr lang="en-GB"/>
          </a:p>
        </p:txBody>
      </p:sp>
      <p:sp>
        <p:nvSpPr>
          <p:cNvPr id="9220"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06357" y="4715153"/>
            <a:ext cx="4984962"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222" name="Rectangle 6"/>
          <p:cNvSpPr>
            <a:spLocks noGrp="1" noChangeArrowheads="1"/>
          </p:cNvSpPr>
          <p:nvPr>
            <p:ph type="ftr" sz="quarter" idx="4"/>
          </p:nvPr>
        </p:nvSpPr>
        <p:spPr bwMode="auto">
          <a:xfrm>
            <a:off x="523988" y="9257969"/>
            <a:ext cx="2492481" cy="66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23" name="Rectangle 7"/>
          <p:cNvSpPr>
            <a:spLocks noGrp="1" noChangeArrowheads="1"/>
          </p:cNvSpPr>
          <p:nvPr>
            <p:ph type="sldNum" sz="quarter" idx="5"/>
          </p:nvPr>
        </p:nvSpPr>
        <p:spPr bwMode="auto">
          <a:xfrm>
            <a:off x="3778060" y="9257969"/>
            <a:ext cx="2492481" cy="66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92BE362E-78BA-324A-8038-5482DADFDF7D}" type="slidenum">
              <a:rPr lang="en-GB"/>
              <a:pPr/>
              <a:t>‹#›</a:t>
            </a:fld>
            <a:endParaRPr lang="en-GB" sz="1200">
              <a:latin typeface="Times" charset="0"/>
            </a:endParaRPr>
          </a:p>
        </p:txBody>
      </p:sp>
    </p:spTree>
    <p:extLst>
      <p:ext uri="{BB962C8B-B14F-4D97-AF65-F5344CB8AC3E}">
        <p14:creationId xmlns:p14="http://schemas.microsoft.com/office/powerpoint/2010/main" val="2978951265"/>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a:t>Today I am </a:t>
            </a:r>
            <a:r>
              <a:rPr lang="en-US" dirty="0" err="1"/>
              <a:t>gonna</a:t>
            </a:r>
            <a:r>
              <a:rPr lang="en-US" dirty="0"/>
              <a:t> tell you about AI-based hemodynamic </a:t>
            </a:r>
            <a:r>
              <a:rPr lang="en-US" dirty="0" err="1"/>
              <a:t>mri</a:t>
            </a:r>
            <a:r>
              <a:rPr lang="en-US" dirty="0"/>
              <a:t> acceleration and whether or not we can deal with lack of training data for this goal</a:t>
            </a:r>
          </a:p>
        </p:txBody>
      </p:sp>
      <p:sp>
        <p:nvSpPr>
          <p:cNvPr id="4" name="Slide Number Placeholder 3"/>
          <p:cNvSpPr>
            <a:spLocks noGrp="1"/>
          </p:cNvSpPr>
          <p:nvPr>
            <p:ph type="sldNum" sz="quarter" idx="10"/>
          </p:nvPr>
        </p:nvSpPr>
        <p:spPr/>
        <p:txBody>
          <a:bodyPr/>
          <a:lstStyle/>
          <a:p>
            <a:fld id="{92BE362E-78BA-324A-8038-5482DADFDF7D}" type="slidenum">
              <a:rPr lang="en-GB" smtClean="0"/>
              <a:pPr/>
              <a:t>1</a:t>
            </a:fld>
            <a:endParaRPr lang="en-GB" sz="1200">
              <a:latin typeface="Times" charset="0"/>
            </a:endParaRPr>
          </a:p>
        </p:txBody>
      </p:sp>
    </p:spTree>
    <p:extLst>
      <p:ext uri="{BB962C8B-B14F-4D97-AF65-F5344CB8AC3E}">
        <p14:creationId xmlns:p14="http://schemas.microsoft.com/office/powerpoint/2010/main" val="1625332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we ended up these equations for tissue voxels and arterial voxels</a:t>
            </a:r>
          </a:p>
          <a:p>
            <a:endParaRPr lang="en-US" dirty="0"/>
          </a:p>
          <a:p>
            <a:r>
              <a:rPr lang="en-US" dirty="0"/>
              <a:t>The ASL signal can be calculated by summing these compartments together.</a:t>
            </a:r>
          </a:p>
        </p:txBody>
      </p:sp>
      <p:sp>
        <p:nvSpPr>
          <p:cNvPr id="4" name="Slide Number Placeholder 3"/>
          <p:cNvSpPr>
            <a:spLocks noGrp="1"/>
          </p:cNvSpPr>
          <p:nvPr>
            <p:ph type="sldNum" sz="quarter" idx="10"/>
          </p:nvPr>
        </p:nvSpPr>
        <p:spPr/>
        <p:txBody>
          <a:bodyPr/>
          <a:lstStyle/>
          <a:p>
            <a:fld id="{92BE362E-78BA-324A-8038-5482DADFDF7D}" type="slidenum">
              <a:rPr lang="en-GB" smtClean="0"/>
              <a:pPr/>
              <a:t>10</a:t>
            </a:fld>
            <a:endParaRPr lang="en-GB" sz="1200">
              <a:latin typeface="Times" charset="0"/>
            </a:endParaRPr>
          </a:p>
        </p:txBody>
      </p:sp>
    </p:spTree>
    <p:extLst>
      <p:ext uri="{BB962C8B-B14F-4D97-AF65-F5344CB8AC3E}">
        <p14:creationId xmlns:p14="http://schemas.microsoft.com/office/powerpoint/2010/main" val="2065323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 the ASL signal is a function of arterial arrival time, tissue arrival time and blood flow</a:t>
            </a:r>
            <a:br>
              <a:rPr lang="en-US" dirty="0"/>
            </a:b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r>
              <a:rPr lang="en-US" baseline="0" dirty="0"/>
              <a:t>In this framework, for extracting </a:t>
            </a:r>
            <a:r>
              <a:rPr lang="en-US" baseline="0" dirty="0" err="1"/>
              <a:t>aat</a:t>
            </a:r>
            <a:r>
              <a:rPr lang="en-US" baseline="0" dirty="0"/>
              <a:t> we acquired a cinema data (from a healthy subject) which by subtracting control scans from the label scans, the angiography maps for 8 different phases were obtained. Then for each voxel we get the arterial arrival time. By applying a transformation algorithm we will be able to augment the </a:t>
            </a:r>
            <a:r>
              <a:rPr lang="en-US" baseline="0" dirty="0" err="1"/>
              <a:t>att</a:t>
            </a:r>
            <a:r>
              <a:rPr lang="en-US" baseline="0" dirty="0"/>
              <a:t> map.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endParaRPr lang="en-US" baseline="0" dirty="0"/>
          </a:p>
          <a:p>
            <a:r>
              <a:rPr lang="en-US" baseline="0" dirty="0"/>
              <a:t>The second parameter of the kinetic function is tissue arrival time, for obtaining this variable we  acquired a crushed </a:t>
            </a:r>
            <a:r>
              <a:rPr lang="en-US" baseline="0" dirty="0" err="1"/>
              <a:t>te-asl</a:t>
            </a:r>
            <a:r>
              <a:rPr lang="en-US" baseline="0" dirty="0"/>
              <a:t> data from another subject. Then by using </a:t>
            </a:r>
            <a:r>
              <a:rPr lang="en-US" baseline="0" dirty="0" err="1"/>
              <a:t>elastix</a:t>
            </a:r>
            <a:r>
              <a:rPr lang="en-US" baseline="0" dirty="0"/>
              <a:t>, we registered the cinema data with the crushed </a:t>
            </a:r>
            <a:r>
              <a:rPr lang="en-US" baseline="0" dirty="0" err="1"/>
              <a:t>te-asl</a:t>
            </a:r>
            <a:r>
              <a:rPr lang="en-US" baseline="0" dirty="0"/>
              <a:t>. </a:t>
            </a:r>
            <a:r>
              <a:rPr lang="en-US" baseline="0" dirty="0" err="1"/>
              <a:t>Afteward</a:t>
            </a:r>
            <a:r>
              <a:rPr lang="en-US" baseline="0" dirty="0"/>
              <a:t>, by using the timing plan of the crushed </a:t>
            </a:r>
            <a:r>
              <a:rPr lang="en-US" baseline="0" dirty="0" err="1"/>
              <a:t>te-asl</a:t>
            </a:r>
            <a:r>
              <a:rPr lang="en-US" baseline="0" dirty="0"/>
              <a:t>, the tissue arrival time map was obtained. Here also, we can use a transformation algorithm in order to augment the tissue arrival time.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endParaRPr lang="en-US" baseline="0" dirty="0"/>
          </a:p>
          <a:p>
            <a:r>
              <a:rPr lang="en-US" baseline="0" dirty="0"/>
              <a:t>the third parameter of the kinetic function is the blood flow map. As this value is different for different tissue types in terms of GM,WM and CSF, we registered the cinema data with a </a:t>
            </a:r>
            <a:r>
              <a:rPr lang="en-US" baseline="0" dirty="0" err="1"/>
              <a:t>mni</a:t>
            </a:r>
            <a:r>
              <a:rPr lang="en-US" baseline="0" dirty="0"/>
              <a:t>-atlas to extract the segmentation of the different tissues. Similar to the previous parameters, after computing the f-map a deformation algorithm is used for augmentation.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endParaRPr lang="en-US" baseline="0" dirty="0"/>
          </a:p>
          <a:p>
            <a:r>
              <a:rPr lang="en-US" baseline="0" dirty="0"/>
              <a:t>Now by using the kinetic function which was explained in the last slide, we will be able to compute the arterial </a:t>
            </a:r>
            <a:r>
              <a:rPr lang="en-US" baseline="0" dirty="0" err="1"/>
              <a:t>te-asl</a:t>
            </a:r>
            <a:r>
              <a:rPr lang="en-US" baseline="0" dirty="0"/>
              <a:t> signal and tissue </a:t>
            </a:r>
            <a:r>
              <a:rPr lang="en-US" baseline="0" dirty="0" err="1"/>
              <a:t>te-asl</a:t>
            </a:r>
            <a:r>
              <a:rPr lang="en-US" baseline="0" dirty="0"/>
              <a:t> signal. Finally by adding these values together we will have the </a:t>
            </a:r>
            <a:r>
              <a:rPr lang="en-US" baseline="0" dirty="0" err="1"/>
              <a:t>te-asl</a:t>
            </a:r>
            <a:r>
              <a:rPr lang="en-US" baseline="0" dirty="0"/>
              <a:t> signal for each voxel. </a:t>
            </a:r>
            <a:endParaRPr lang="en-US"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11</a:t>
            </a:fld>
            <a:endParaRPr lang="en-GB" sz="1200">
              <a:latin typeface="Times" charset="0"/>
            </a:endParaRPr>
          </a:p>
        </p:txBody>
      </p:sp>
    </p:spTree>
    <p:extLst>
      <p:ext uri="{BB962C8B-B14F-4D97-AF65-F5344CB8AC3E}">
        <p14:creationId xmlns:p14="http://schemas.microsoft.com/office/powerpoint/2010/main" val="797568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input of the network is an interleaved half sampled Hadamard </a:t>
            </a:r>
            <a:r>
              <a:rPr lang="en-US" dirty="0" err="1"/>
              <a:t>te</a:t>
            </a:r>
            <a:r>
              <a:rPr lang="en-US" dirty="0"/>
              <a:t> crushed and non-crushed </a:t>
            </a:r>
            <a:r>
              <a:rPr lang="en-US" dirty="0" err="1"/>
              <a:t>asl</a:t>
            </a:r>
            <a:r>
              <a:rPr lang="en-US" dirty="0"/>
              <a:t>. After patch extraction and early fusion we feed the result into a </a:t>
            </a:r>
            <a:r>
              <a:rPr lang="en-US" dirty="0" err="1"/>
              <a:t>Unet</a:t>
            </a:r>
            <a:r>
              <a:rPr lang="en-US" dirty="0"/>
              <a:t> shape network. In which the green blocks indicate dense blocks with loop connectivity patterns. At the end we compute the loss function based on the loss function of each level.</a:t>
            </a:r>
          </a:p>
        </p:txBody>
      </p:sp>
      <p:sp>
        <p:nvSpPr>
          <p:cNvPr id="4" name="Slide Number Placeholder 3"/>
          <p:cNvSpPr>
            <a:spLocks noGrp="1"/>
          </p:cNvSpPr>
          <p:nvPr>
            <p:ph type="sldNum" sz="quarter" idx="10"/>
          </p:nvPr>
        </p:nvSpPr>
        <p:spPr/>
        <p:txBody>
          <a:bodyPr/>
          <a:lstStyle/>
          <a:p>
            <a:fld id="{92BE362E-78BA-324A-8038-5482DADFDF7D}" type="slidenum">
              <a:rPr lang="en-GB" smtClean="0"/>
              <a:pPr/>
              <a:t>12</a:t>
            </a:fld>
            <a:endParaRPr lang="en-GB" sz="1200">
              <a:latin typeface="Times" charset="0"/>
            </a:endParaRPr>
          </a:p>
        </p:txBody>
      </p:sp>
    </p:spTree>
    <p:extLst>
      <p:ext uri="{BB962C8B-B14F-4D97-AF65-F5344CB8AC3E}">
        <p14:creationId xmlns:p14="http://schemas.microsoft.com/office/powerpoint/2010/main" val="597279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the performance of different loss functions contain: MSE, SSIM which considers luminance, contrast and structure similarities.  Perceptual loss with a pre-trained VGG net. And multi-level SSIM</a:t>
            </a:r>
          </a:p>
        </p:txBody>
      </p:sp>
      <p:sp>
        <p:nvSpPr>
          <p:cNvPr id="4" name="Slide Number Placeholder 3"/>
          <p:cNvSpPr>
            <a:spLocks noGrp="1"/>
          </p:cNvSpPr>
          <p:nvPr>
            <p:ph type="sldNum" sz="quarter" idx="10"/>
          </p:nvPr>
        </p:nvSpPr>
        <p:spPr/>
        <p:txBody>
          <a:bodyPr/>
          <a:lstStyle/>
          <a:p>
            <a:fld id="{92BE362E-78BA-324A-8038-5482DADFDF7D}" type="slidenum">
              <a:rPr lang="en-GB" smtClean="0"/>
              <a:pPr/>
              <a:t>13</a:t>
            </a:fld>
            <a:endParaRPr lang="en-GB" sz="1200">
              <a:latin typeface="Times" charset="0"/>
            </a:endParaRPr>
          </a:p>
        </p:txBody>
      </p:sp>
    </p:spTree>
    <p:extLst>
      <p:ext uri="{BB962C8B-B14F-4D97-AF65-F5344CB8AC3E}">
        <p14:creationId xmlns:p14="http://schemas.microsoft.com/office/powerpoint/2010/main" val="1253615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also you can see a </a:t>
            </a:r>
            <a:r>
              <a:rPr lang="en-US" sz="1400" dirty="0"/>
              <a:t>qualitative</a:t>
            </a:r>
            <a:r>
              <a:rPr lang="en-US" dirty="0"/>
              <a:t> comparison between different loss functions for dynamic angiography reconstruction </a:t>
            </a:r>
          </a:p>
        </p:txBody>
      </p:sp>
      <p:sp>
        <p:nvSpPr>
          <p:cNvPr id="4" name="Slide Number Placeholder 3"/>
          <p:cNvSpPr>
            <a:spLocks noGrp="1"/>
          </p:cNvSpPr>
          <p:nvPr>
            <p:ph type="sldNum" sz="quarter" idx="10"/>
          </p:nvPr>
        </p:nvSpPr>
        <p:spPr/>
        <p:txBody>
          <a:bodyPr/>
          <a:lstStyle/>
          <a:p>
            <a:fld id="{92BE362E-78BA-324A-8038-5482DADFDF7D}" type="slidenum">
              <a:rPr lang="en-GB" smtClean="0"/>
              <a:pPr/>
              <a:t>14</a:t>
            </a:fld>
            <a:endParaRPr lang="en-GB" sz="1200">
              <a:latin typeface="Times" charset="0"/>
            </a:endParaRPr>
          </a:p>
        </p:txBody>
      </p:sp>
    </p:spTree>
    <p:extLst>
      <p:ext uri="{BB962C8B-B14F-4D97-AF65-F5344CB8AC3E}">
        <p14:creationId xmlns:p14="http://schemas.microsoft.com/office/powerpoint/2010/main" val="239004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a:t>
            </a:r>
            <a:r>
              <a:rPr lang="en-US" sz="1400" dirty="0"/>
              <a:t>qualitative</a:t>
            </a:r>
            <a:r>
              <a:rPr lang="en-US" dirty="0"/>
              <a:t> comparison between different loss functions for dynamic perfusion reconstruction </a:t>
            </a:r>
          </a:p>
        </p:txBody>
      </p:sp>
      <p:sp>
        <p:nvSpPr>
          <p:cNvPr id="4" name="Slide Number Placeholder 3"/>
          <p:cNvSpPr>
            <a:spLocks noGrp="1"/>
          </p:cNvSpPr>
          <p:nvPr>
            <p:ph type="sldNum" sz="quarter" idx="10"/>
          </p:nvPr>
        </p:nvSpPr>
        <p:spPr/>
        <p:txBody>
          <a:bodyPr/>
          <a:lstStyle/>
          <a:p>
            <a:fld id="{92BE362E-78BA-324A-8038-5482DADFDF7D}" type="slidenum">
              <a:rPr lang="en-GB" smtClean="0"/>
              <a:pPr/>
              <a:t>15</a:t>
            </a:fld>
            <a:endParaRPr lang="en-GB" sz="1200">
              <a:latin typeface="Times" charset="0"/>
            </a:endParaRPr>
          </a:p>
        </p:txBody>
      </p:sp>
    </p:spTree>
    <p:extLst>
      <p:ext uri="{BB962C8B-B14F-4D97-AF65-F5344CB8AC3E}">
        <p14:creationId xmlns:p14="http://schemas.microsoft.com/office/powerpoint/2010/main" val="1298774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box plots show a quantitative comparison between the mentioned loss functions for different metrics. As you can see the ML-SSIM and SSIM worked better in perfusion and angiography reconstruction respectively </a:t>
            </a:r>
          </a:p>
        </p:txBody>
      </p:sp>
      <p:sp>
        <p:nvSpPr>
          <p:cNvPr id="4" name="Slide Number Placeholder 3"/>
          <p:cNvSpPr>
            <a:spLocks noGrp="1"/>
          </p:cNvSpPr>
          <p:nvPr>
            <p:ph type="sldNum" sz="quarter" idx="10"/>
          </p:nvPr>
        </p:nvSpPr>
        <p:spPr/>
        <p:txBody>
          <a:bodyPr/>
          <a:lstStyle/>
          <a:p>
            <a:fld id="{92BE362E-78BA-324A-8038-5482DADFDF7D}" type="slidenum">
              <a:rPr lang="en-GB" smtClean="0"/>
              <a:pPr/>
              <a:t>16</a:t>
            </a:fld>
            <a:endParaRPr lang="en-GB" sz="1200">
              <a:latin typeface="Times" charset="0"/>
            </a:endParaRPr>
          </a:p>
        </p:txBody>
      </p:sp>
    </p:spTree>
    <p:extLst>
      <p:ext uri="{BB962C8B-B14F-4D97-AF65-F5344CB8AC3E}">
        <p14:creationId xmlns:p14="http://schemas.microsoft.com/office/powerpoint/2010/main" val="124209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we obtained promising results for accelerated perfusion and angiography reconstruction</a:t>
            </a:r>
          </a:p>
          <a:p>
            <a:r>
              <a:rPr lang="en-US" dirty="0"/>
              <a:t>The next step of this study is training and validation of the network for in vivo data</a:t>
            </a:r>
          </a:p>
        </p:txBody>
      </p:sp>
      <p:sp>
        <p:nvSpPr>
          <p:cNvPr id="4" name="Slide Number Placeholder 3"/>
          <p:cNvSpPr>
            <a:spLocks noGrp="1"/>
          </p:cNvSpPr>
          <p:nvPr>
            <p:ph type="sldNum" sz="quarter" idx="10"/>
          </p:nvPr>
        </p:nvSpPr>
        <p:spPr/>
        <p:txBody>
          <a:bodyPr/>
          <a:lstStyle/>
          <a:p>
            <a:fld id="{92BE362E-78BA-324A-8038-5482DADFDF7D}" type="slidenum">
              <a:rPr lang="en-GB" smtClean="0"/>
              <a:pPr/>
              <a:t>17</a:t>
            </a:fld>
            <a:endParaRPr lang="en-GB" sz="1200">
              <a:latin typeface="Times" charset="0"/>
            </a:endParaRPr>
          </a:p>
        </p:txBody>
      </p:sp>
    </p:spTree>
    <p:extLst>
      <p:ext uri="{BB962C8B-B14F-4D97-AF65-F5344CB8AC3E}">
        <p14:creationId xmlns:p14="http://schemas.microsoft.com/office/powerpoint/2010/main" val="3779050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19</a:t>
            </a:fld>
            <a:endParaRPr lang="en-GB" sz="1200">
              <a:latin typeface="Times" charset="0"/>
            </a:endParaRPr>
          </a:p>
        </p:txBody>
      </p:sp>
    </p:spTree>
    <p:extLst>
      <p:ext uri="{BB962C8B-B14F-4D97-AF65-F5344CB8AC3E}">
        <p14:creationId xmlns:p14="http://schemas.microsoft.com/office/powerpoint/2010/main" val="3615040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20</a:t>
            </a:fld>
            <a:endParaRPr lang="en-GB" sz="1200">
              <a:latin typeface="Times" charset="0"/>
            </a:endParaRPr>
          </a:p>
        </p:txBody>
      </p:sp>
    </p:spTree>
    <p:extLst>
      <p:ext uri="{BB962C8B-B14F-4D97-AF65-F5344CB8AC3E}">
        <p14:creationId xmlns:p14="http://schemas.microsoft.com/office/powerpoint/2010/main" val="282033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some introduction. Why we are interested in hemodynamic MRI?</a:t>
            </a:r>
            <a:br>
              <a:rPr lang="en-US" baseline="0" dirty="0"/>
            </a:br>
            <a:r>
              <a:rPr lang="en-US" baseline="0" dirty="0"/>
              <a:t>neurovascular diseases are not just evidenced by the loss of anatomical integrity such as lesions, vascular occlusions and vasculopathy, but they involve the vessels themselves, as well alterations in physiology. This can include the blood velocity, or cerebral blood flow changes, or changes in arterial blood volume and even the time it takes the blood to arrive can be an early indicator of a cerebrovascular disease. </a:t>
            </a:r>
          </a:p>
          <a:p>
            <a:endParaRPr lang="en-US" baseline="0" dirty="0"/>
          </a:p>
          <a:p>
            <a:r>
              <a:rPr lang="en-US" baseline="0" dirty="0"/>
              <a:t>If we measure these parameters by using </a:t>
            </a:r>
            <a:r>
              <a:rPr lang="en-US" baseline="0" dirty="0" err="1"/>
              <a:t>haemodynamic</a:t>
            </a:r>
            <a:r>
              <a:rPr lang="en-US" baseline="0" dirty="0"/>
              <a:t> MRI, we can learn about the progression of diseased brain tissue, often before the anatomical consequences are visible.</a:t>
            </a:r>
            <a:endParaRPr lang="en-US"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2</a:t>
            </a:fld>
            <a:endParaRPr lang="en-GB" sz="1200">
              <a:latin typeface="Times" charset="0"/>
            </a:endParaRPr>
          </a:p>
        </p:txBody>
      </p:sp>
    </p:spTree>
    <p:extLst>
      <p:ext uri="{BB962C8B-B14F-4D97-AF65-F5344CB8AC3E}">
        <p14:creationId xmlns:p14="http://schemas.microsoft.com/office/powerpoint/2010/main" val="153348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A</a:t>
            </a:r>
            <a:r>
              <a:rPr lang="en-GB" dirty="0" err="1" smtClean="0"/>
              <a:t>rterial</a:t>
            </a:r>
            <a:r>
              <a:rPr lang="en-GB" dirty="0" smtClean="0"/>
              <a:t> </a:t>
            </a:r>
            <a:r>
              <a:rPr lang="en-GB" dirty="0"/>
              <a:t>spin labelling is the only non-invasive imaging technique that can be use to assess multiple parameters relating to cerebral physiology in the whole brain. </a:t>
            </a:r>
          </a:p>
          <a:p>
            <a:r>
              <a:rPr lang="en-US" dirty="0"/>
              <a:t>ASL uses arterial blood water as an endogenous tracer for </a:t>
            </a:r>
            <a:r>
              <a:rPr lang="en-US" sz="1400" dirty="0"/>
              <a:t>cerebral blood flow </a:t>
            </a:r>
            <a:r>
              <a:rPr lang="en-US" dirty="0"/>
              <a:t>quantification  </a:t>
            </a:r>
          </a:p>
          <a:p>
            <a:r>
              <a:rPr lang="en-US" dirty="0"/>
              <a:t>For this purpose the magnetization of the blood molecules is labeled </a:t>
            </a:r>
            <a:r>
              <a:rPr lang="en-US" dirty="0" smtClean="0"/>
              <a:t>by inversion </a:t>
            </a:r>
            <a:r>
              <a:rPr lang="en-US" dirty="0"/>
              <a:t>pulses in the neck. After a time delay a label image is acquired, this time delay is called PLD and allows the labeled blood to reach to the tissue voxel. </a:t>
            </a:r>
          </a:p>
          <a:p>
            <a:r>
              <a:rPr lang="en-US" dirty="0"/>
              <a:t>*****</a:t>
            </a:r>
          </a:p>
          <a:p>
            <a:r>
              <a:rPr lang="en-US" dirty="0"/>
              <a:t>Since the label image contains both blood signal and tissue signal a control image is also acquired to suppress the tissue signal.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r>
              <a:rPr lang="en-US" dirty="0"/>
              <a:t>So the difference between control and label images gives us an ASL difference image </a:t>
            </a:r>
          </a:p>
        </p:txBody>
      </p:sp>
      <p:sp>
        <p:nvSpPr>
          <p:cNvPr id="4" name="Slide Number Placeholder 3"/>
          <p:cNvSpPr>
            <a:spLocks noGrp="1"/>
          </p:cNvSpPr>
          <p:nvPr>
            <p:ph type="sldNum" sz="quarter" idx="10"/>
          </p:nvPr>
        </p:nvSpPr>
        <p:spPr/>
        <p:txBody>
          <a:bodyPr/>
          <a:lstStyle/>
          <a:p>
            <a:fld id="{92BE362E-78BA-324A-8038-5482DADFDF7D}" type="slidenum">
              <a:rPr lang="en-GB" smtClean="0"/>
              <a:pPr/>
              <a:t>3</a:t>
            </a:fld>
            <a:endParaRPr lang="en-GB" sz="1200">
              <a:latin typeface="Times" charset="0"/>
            </a:endParaRPr>
          </a:p>
        </p:txBody>
      </p:sp>
    </p:spTree>
    <p:extLst>
      <p:ext uri="{BB962C8B-B14F-4D97-AF65-F5344CB8AC3E}">
        <p14:creationId xmlns:p14="http://schemas.microsoft.com/office/powerpoint/2010/main" val="273248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Hadamard </a:t>
            </a:r>
            <a:r>
              <a:rPr lang="en-US" sz="1400" dirty="0" err="1"/>
              <a:t>te</a:t>
            </a:r>
            <a:r>
              <a:rPr lang="en-US" sz="1400" dirty="0"/>
              <a:t> ASL is a time and snr efficient approach which encodes the temporal information  according to a Hadamard matrix of rank h, for this goal each module is divided into h-1 sub-boluses.</a:t>
            </a:r>
          </a:p>
          <a:p>
            <a:r>
              <a:rPr lang="en-US" sz="1400" dirty="0"/>
              <a:t>label and controls for each bolus is defined by the Hadamard matrix </a:t>
            </a:r>
          </a:p>
          <a:p>
            <a:endParaRPr lang="en-US" sz="1400" dirty="0"/>
          </a:p>
          <a:p>
            <a:endParaRPr lang="en-US" sz="1400"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4</a:t>
            </a:fld>
            <a:endParaRPr lang="en-GB" sz="1200">
              <a:latin typeface="Times" charset="0"/>
            </a:endParaRPr>
          </a:p>
        </p:txBody>
      </p:sp>
    </p:spTree>
    <p:extLst>
      <p:ext uri="{BB962C8B-B14F-4D97-AF65-F5344CB8AC3E}">
        <p14:creationId xmlns:p14="http://schemas.microsoft.com/office/powerpoint/2010/main" val="77731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a:t>
            </a:r>
            <a:r>
              <a:rPr lang="en-US" dirty="0" err="1" smtClean="0"/>
              <a:t>hadamard</a:t>
            </a:r>
            <a:r>
              <a:rPr lang="en-US" dirty="0" smtClean="0"/>
              <a:t> </a:t>
            </a:r>
            <a:r>
              <a:rPr lang="en-US" dirty="0" err="1" smtClean="0"/>
              <a:t>te-asl</a:t>
            </a:r>
            <a:r>
              <a:rPr lang="en-US" baseline="0" dirty="0" smtClean="0"/>
              <a:t> both with and without flow crushing, which in flow crushed the vascular signal is suppressed, 4D perfusion and angiography images can be reconstructed </a:t>
            </a:r>
            <a:endParaRPr lang="en-US"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5</a:t>
            </a:fld>
            <a:endParaRPr lang="en-GB" sz="1200">
              <a:latin typeface="Times" charset="0"/>
            </a:endParaRPr>
          </a:p>
        </p:txBody>
      </p:sp>
    </p:spTree>
    <p:extLst>
      <p:ext uri="{BB962C8B-B14F-4D97-AF65-F5344CB8AC3E}">
        <p14:creationId xmlns:p14="http://schemas.microsoft.com/office/powerpoint/2010/main" val="818918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r>
              <a:rPr lang="en-US" dirty="0"/>
              <a:t>For this goal we used Hadamard matrix of rank 8. </a:t>
            </a:r>
          </a:p>
          <a:p>
            <a:r>
              <a:rPr lang="en-US" dirty="0"/>
              <a:t>instead of using the complete acquisitions, we used an </a:t>
            </a:r>
            <a:r>
              <a:rPr lang="en-US" sz="1400" b="0" i="0" u="none" strike="noStrike" kern="1200" baseline="0" dirty="0">
                <a:solidFill>
                  <a:schemeClr val="tx1"/>
                </a:solidFill>
                <a:latin typeface="Arial" charset="0"/>
                <a:ea typeface="ＭＳ Ｐゴシック" charset="0"/>
                <a:cs typeface="+mn-cs"/>
              </a:rPr>
              <a:t>interleaved half-sampled of crushed and non-crushed Hadamard </a:t>
            </a:r>
            <a:r>
              <a:rPr lang="en-US" sz="1400" b="0" i="0" u="none" strike="noStrike" kern="1200" baseline="0" dirty="0" err="1">
                <a:solidFill>
                  <a:schemeClr val="tx1"/>
                </a:solidFill>
                <a:latin typeface="Arial" charset="0"/>
                <a:ea typeface="ＭＳ Ｐゴシック" charset="0"/>
                <a:cs typeface="+mn-cs"/>
              </a:rPr>
              <a:t>te</a:t>
            </a:r>
            <a:r>
              <a:rPr lang="en-US" sz="1400" b="0" i="0" u="none" strike="noStrike" kern="1200" baseline="0" dirty="0">
                <a:solidFill>
                  <a:schemeClr val="tx1"/>
                </a:solidFill>
                <a:latin typeface="Arial" charset="0"/>
                <a:ea typeface="ＭＳ Ｐゴシック" charset="0"/>
                <a:cs typeface="+mn-cs"/>
              </a:rPr>
              <a:t>-ASL scans as the input of the network. And the outputs of the network are perfusion and angiography scans each at 7 time points</a:t>
            </a:r>
            <a:r>
              <a:rPr lang="en-US" dirty="0"/>
              <a:t/>
            </a:r>
            <a:br>
              <a:rPr lang="en-US" dirty="0"/>
            </a:br>
            <a:endParaRPr lang="nl-NL"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6</a:t>
            </a:fld>
            <a:endParaRPr lang="en-GB" sz="1200">
              <a:latin typeface="Times" charset="0"/>
            </a:endParaRPr>
          </a:p>
        </p:txBody>
      </p:sp>
    </p:spTree>
    <p:extLst>
      <p:ext uri="{BB962C8B-B14F-4D97-AF65-F5344CB8AC3E}">
        <p14:creationId xmlns:p14="http://schemas.microsoft.com/office/powerpoint/2010/main" val="238266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training a </a:t>
            </a:r>
            <a:r>
              <a:rPr lang="en-US" baseline="0" dirty="0" err="1" smtClean="0"/>
              <a:t>dnn</a:t>
            </a:r>
            <a:r>
              <a:rPr lang="en-US" baseline="0" dirty="0" smtClean="0"/>
              <a:t> we need a huge dataset, which needs lots of volunteers and subsequently lots of time. </a:t>
            </a:r>
          </a:p>
          <a:p>
            <a:r>
              <a:rPr lang="en-US" baseline="0" dirty="0" smtClean="0"/>
              <a:t>Also the data should be representative for patient population </a:t>
            </a:r>
          </a:p>
        </p:txBody>
      </p:sp>
      <p:sp>
        <p:nvSpPr>
          <p:cNvPr id="4" name="Slide Number Placeholder 3"/>
          <p:cNvSpPr>
            <a:spLocks noGrp="1"/>
          </p:cNvSpPr>
          <p:nvPr>
            <p:ph type="sldNum" sz="quarter" idx="10"/>
          </p:nvPr>
        </p:nvSpPr>
        <p:spPr/>
        <p:txBody>
          <a:bodyPr/>
          <a:lstStyle/>
          <a:p>
            <a:fld id="{92BE362E-78BA-324A-8038-5482DADFDF7D}" type="slidenum">
              <a:rPr lang="en-GB" smtClean="0"/>
              <a:pPr/>
              <a:t>7</a:t>
            </a:fld>
            <a:endParaRPr lang="en-GB" sz="1200">
              <a:latin typeface="Times" charset="0"/>
            </a:endParaRPr>
          </a:p>
        </p:txBody>
      </p:sp>
    </p:spTree>
    <p:extLst>
      <p:ext uri="{BB962C8B-B14F-4D97-AF65-F5344CB8AC3E}">
        <p14:creationId xmlns:p14="http://schemas.microsoft.com/office/powerpoint/2010/main" val="4253212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smtClean="0">
                <a:solidFill>
                  <a:schemeClr val="tx1"/>
                </a:solidFill>
                <a:latin typeface="Arial" charset="0"/>
                <a:ea typeface="ＭＳ Ｐゴシック" charset="0"/>
                <a:cs typeface="+mn-cs"/>
              </a:rPr>
              <a:t>In this study we started by the normal subjects and since </a:t>
            </a:r>
            <a:r>
              <a:rPr lang="en-US" sz="1400" b="0" i="0" u="none" strike="noStrike" kern="1200" baseline="0" dirty="0">
                <a:solidFill>
                  <a:schemeClr val="tx1"/>
                </a:solidFill>
                <a:latin typeface="Arial" charset="0"/>
                <a:ea typeface="ＭＳ Ｐゴシック" charset="0"/>
                <a:cs typeface="+mn-cs"/>
              </a:rPr>
              <a:t>it is difficult to acquire substantial amounts of real </a:t>
            </a:r>
            <a:r>
              <a:rPr lang="en-US" sz="1400" b="0" i="0" u="none" strike="noStrike" kern="1200" baseline="0" dirty="0" smtClean="0">
                <a:solidFill>
                  <a:schemeClr val="tx1"/>
                </a:solidFill>
                <a:latin typeface="Arial" charset="0"/>
                <a:ea typeface="ＭＳ Ｐゴシック" charset="0"/>
                <a:cs typeface="+mn-cs"/>
              </a:rPr>
              <a:t>data, </a:t>
            </a:r>
            <a:r>
              <a:rPr lang="en-US" sz="1400" b="0" i="0" u="none" strike="noStrike" kern="1200" baseline="0" dirty="0">
                <a:solidFill>
                  <a:schemeClr val="tx1"/>
                </a:solidFill>
                <a:latin typeface="Arial" charset="0"/>
                <a:ea typeface="ＭＳ Ｐゴシック" charset="0"/>
                <a:cs typeface="+mn-cs"/>
              </a:rPr>
              <a:t>we proposed to model the input data, which allows to generate a sufficient amount of training data.</a:t>
            </a:r>
            <a:endParaRPr lang="en-US" dirty="0"/>
          </a:p>
        </p:txBody>
      </p:sp>
      <p:sp>
        <p:nvSpPr>
          <p:cNvPr id="4" name="Slide Number Placeholder 3"/>
          <p:cNvSpPr>
            <a:spLocks noGrp="1"/>
          </p:cNvSpPr>
          <p:nvPr>
            <p:ph type="sldNum" sz="quarter" idx="10"/>
          </p:nvPr>
        </p:nvSpPr>
        <p:spPr/>
        <p:txBody>
          <a:bodyPr/>
          <a:lstStyle/>
          <a:p>
            <a:fld id="{92BE362E-78BA-324A-8038-5482DADFDF7D}" type="slidenum">
              <a:rPr lang="en-GB" smtClean="0"/>
              <a:pPr/>
              <a:t>8</a:t>
            </a:fld>
            <a:endParaRPr lang="en-GB" sz="1200">
              <a:latin typeface="Times" charset="0"/>
            </a:endParaRPr>
          </a:p>
        </p:txBody>
      </p:sp>
    </p:spTree>
    <p:extLst>
      <p:ext uri="{BB962C8B-B14F-4D97-AF65-F5344CB8AC3E}">
        <p14:creationId xmlns:p14="http://schemas.microsoft.com/office/powerpoint/2010/main" val="182791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a:t>
            </a:r>
            <a:r>
              <a:rPr lang="en-US" smtClean="0"/>
              <a:t>mentioned earlier,</a:t>
            </a:r>
            <a:r>
              <a:rPr lang="en-US" baseline="0" smtClean="0"/>
              <a:t> i</a:t>
            </a:r>
            <a:r>
              <a:rPr lang="en-US" smtClean="0"/>
              <a:t>n </a:t>
            </a:r>
            <a:r>
              <a:rPr lang="en-US" dirty="0"/>
              <a:t>the standard ASL we have a block of label and this plot shows how the </a:t>
            </a:r>
            <a:r>
              <a:rPr lang="en-US" dirty="0" err="1"/>
              <a:t>asl</a:t>
            </a:r>
            <a:r>
              <a:rPr lang="en-US" dirty="0"/>
              <a:t> signal in a tissue voxel looks like</a:t>
            </a:r>
          </a:p>
          <a:p>
            <a:r>
              <a:rPr lang="en-US" dirty="0"/>
              <a:t>But if the voxel contains a part of a large artery we have two components: tissue component and arterial component</a:t>
            </a:r>
          </a:p>
          <a:p>
            <a:r>
              <a:rPr lang="en-US" dirty="0"/>
              <a:t>If we sum these two components together, this is how the signal looks like</a:t>
            </a:r>
          </a:p>
          <a:p>
            <a:endParaRPr lang="en-US" dirty="0"/>
          </a:p>
          <a:p>
            <a:endParaRPr lang="en-US" dirty="0"/>
          </a:p>
          <a:p>
            <a:r>
              <a:rPr lang="en-US" dirty="0"/>
              <a:t>However in the Hadamard </a:t>
            </a:r>
            <a:r>
              <a:rPr lang="en-US" dirty="0" err="1"/>
              <a:t>te-asl</a:t>
            </a:r>
            <a:r>
              <a:rPr lang="en-US" dirty="0"/>
              <a:t> approach we have multiple sub-boluses at different time points and we can not use the same kinetic model here. Hence we generalized the kinetic model of the standard </a:t>
            </a:r>
            <a:r>
              <a:rPr lang="en-US" dirty="0" err="1"/>
              <a:t>asl</a:t>
            </a:r>
            <a:r>
              <a:rPr lang="en-US" dirty="0"/>
              <a:t> and</a:t>
            </a:r>
          </a:p>
        </p:txBody>
      </p:sp>
      <p:sp>
        <p:nvSpPr>
          <p:cNvPr id="4" name="Slide Number Placeholder 3"/>
          <p:cNvSpPr>
            <a:spLocks noGrp="1"/>
          </p:cNvSpPr>
          <p:nvPr>
            <p:ph type="sldNum" sz="quarter" idx="10"/>
          </p:nvPr>
        </p:nvSpPr>
        <p:spPr/>
        <p:txBody>
          <a:bodyPr/>
          <a:lstStyle/>
          <a:p>
            <a:fld id="{92BE362E-78BA-324A-8038-5482DADFDF7D}" type="slidenum">
              <a:rPr lang="en-GB" smtClean="0"/>
              <a:pPr/>
              <a:t>9</a:t>
            </a:fld>
            <a:endParaRPr lang="en-GB" sz="1200">
              <a:latin typeface="Times" charset="0"/>
            </a:endParaRPr>
          </a:p>
        </p:txBody>
      </p:sp>
    </p:spTree>
    <p:extLst>
      <p:ext uri="{BB962C8B-B14F-4D97-AF65-F5344CB8AC3E}">
        <p14:creationId xmlns:p14="http://schemas.microsoft.com/office/powerpoint/2010/main" val="1741663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Rechthoek 27"/>
          <p:cNvSpPr/>
          <p:nvPr userDrawn="1"/>
        </p:nvSpPr>
        <p:spPr>
          <a:xfrm>
            <a:off x="6527802" y="2282301"/>
            <a:ext cx="2321302" cy="2321302"/>
          </a:xfrm>
          <a:prstGeom prst="rect">
            <a:avLst/>
          </a:prstGeom>
          <a:solidFill>
            <a:schemeClr val="tx2">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4099" name="Rectangle 3"/>
          <p:cNvSpPr>
            <a:spLocks noGrp="1" noChangeArrowheads="1"/>
          </p:cNvSpPr>
          <p:nvPr>
            <p:ph type="subTitle" idx="1" hasCustomPrompt="1"/>
          </p:nvPr>
        </p:nvSpPr>
        <p:spPr>
          <a:xfrm>
            <a:off x="1304928" y="2425711"/>
            <a:ext cx="4527551" cy="260918"/>
          </a:xfrm>
          <a:prstGeom prst="rect">
            <a:avLst/>
          </a:prstGeom>
        </p:spPr>
        <p:txBody>
          <a:bodyPr lIns="0" tIns="0" rIns="0" bIns="0"/>
          <a:lstStyle>
            <a:lvl1pPr marL="0" indent="0" algn="l">
              <a:lnSpc>
                <a:spcPct val="100000"/>
              </a:lnSpc>
              <a:buFontTx/>
              <a:buNone/>
              <a:defRPr b="1">
                <a:solidFill>
                  <a:schemeClr val="bg2"/>
                </a:solidFill>
              </a:defRPr>
            </a:lvl1pPr>
          </a:lstStyle>
          <a:p>
            <a:pPr lvl="0"/>
            <a:r>
              <a:rPr lang="nl-NL" noProof="0" dirty="0" err="1"/>
              <a:t>Subtitle</a:t>
            </a:r>
            <a:endParaRPr lang="en-GB" noProof="0" dirty="0"/>
          </a:p>
        </p:txBody>
      </p:sp>
      <p:sp>
        <p:nvSpPr>
          <p:cNvPr id="2" name="Rechthoek 1"/>
          <p:cNvSpPr/>
          <p:nvPr userDrawn="1"/>
        </p:nvSpPr>
        <p:spPr bwMode="auto">
          <a:xfrm>
            <a:off x="2" y="0"/>
            <a:ext cx="9143997" cy="112395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4" name="Rectangle 3"/>
          <p:cNvSpPr>
            <a:spLocks noGrp="1" noChangeArrowheads="1"/>
          </p:cNvSpPr>
          <p:nvPr>
            <p:ph idx="10" hasCustomPrompt="1"/>
          </p:nvPr>
        </p:nvSpPr>
        <p:spPr bwMode="auto">
          <a:xfrm>
            <a:off x="1304929" y="3443775"/>
            <a:ext cx="4530829" cy="31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sz="2000" baseline="0">
                <a:solidFill>
                  <a:schemeClr val="bg2"/>
                </a:solidFill>
              </a:defRPr>
            </a:lvl1pPr>
          </a:lstStyle>
          <a:p>
            <a:pPr lvl="0"/>
            <a:r>
              <a:rPr lang="nl-NL" dirty="0"/>
              <a:t>Speaker</a:t>
            </a:r>
          </a:p>
        </p:txBody>
      </p:sp>
      <p:sp>
        <p:nvSpPr>
          <p:cNvPr id="23" name="Rectangle 3"/>
          <p:cNvSpPr>
            <a:spLocks noGrp="1" noChangeArrowheads="1"/>
          </p:cNvSpPr>
          <p:nvPr>
            <p:ph idx="11" hasCustomPrompt="1"/>
          </p:nvPr>
        </p:nvSpPr>
        <p:spPr bwMode="auto">
          <a:xfrm>
            <a:off x="1304928" y="3755500"/>
            <a:ext cx="4545117" cy="311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sz="2000" b="0" i="0">
                <a:solidFill>
                  <a:schemeClr val="bg2"/>
                </a:solidFill>
              </a:defRPr>
            </a:lvl1pPr>
            <a:lvl2pPr marL="0" indent="0">
              <a:buFontTx/>
              <a:buNone/>
              <a:defRPr sz="1600"/>
            </a:lvl2pPr>
            <a:lvl3pPr marL="860360" indent="0">
              <a:buFontTx/>
              <a:buNone/>
              <a:defRPr/>
            </a:lvl3pPr>
            <a:lvl4pPr marL="1236570" indent="0">
              <a:buFontTx/>
              <a:buNone/>
              <a:defRPr/>
            </a:lvl4pPr>
            <a:lvl5pPr marL="1717546" indent="0">
              <a:buFontTx/>
              <a:buNone/>
              <a:defRPr/>
            </a:lvl5pPr>
          </a:lstStyle>
          <a:p>
            <a:pPr lvl="0"/>
            <a:r>
              <a:rPr lang="nl-NL" dirty="0" err="1"/>
              <a:t>C.J.Gorter</a:t>
            </a:r>
            <a:r>
              <a:rPr lang="nl-NL" dirty="0"/>
              <a:t> Center</a:t>
            </a:r>
            <a:endParaRPr lang="en-GB" dirty="0"/>
          </a:p>
        </p:txBody>
      </p:sp>
      <p:sp>
        <p:nvSpPr>
          <p:cNvPr id="19" name="Rectangle 3"/>
          <p:cNvSpPr>
            <a:spLocks noGrp="1" noChangeArrowheads="1"/>
          </p:cNvSpPr>
          <p:nvPr>
            <p:ph idx="12" hasCustomPrompt="1"/>
          </p:nvPr>
        </p:nvSpPr>
        <p:spPr bwMode="auto">
          <a:xfrm>
            <a:off x="1304927" y="4067227"/>
            <a:ext cx="4545118" cy="311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sz="1800" b="0" i="0" kern="800" cap="all" spc="100" baseline="0">
                <a:solidFill>
                  <a:schemeClr val="accent1"/>
                </a:solidFill>
              </a:defRPr>
            </a:lvl1pPr>
          </a:lstStyle>
          <a:p>
            <a:pPr lvl="0"/>
            <a:r>
              <a:rPr lang="nl-NL"/>
              <a:t>LOCATION</a:t>
            </a:r>
            <a:endParaRPr lang="en-GB" dirty="0"/>
          </a:p>
        </p:txBody>
      </p:sp>
      <p:pic>
        <p:nvPicPr>
          <p:cNvPr id="25" name="Afbeelding 24"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41" y="4214982"/>
            <a:ext cx="495798" cy="576000"/>
          </a:xfrm>
          <a:prstGeom prst="rect">
            <a:avLst/>
          </a:prstGeom>
        </p:spPr>
      </p:pic>
      <p:sp>
        <p:nvSpPr>
          <p:cNvPr id="29" name="Rechthoek 28"/>
          <p:cNvSpPr/>
          <p:nvPr userDrawn="1"/>
        </p:nvSpPr>
        <p:spPr bwMode="auto">
          <a:xfrm>
            <a:off x="1146177" y="1130300"/>
            <a:ext cx="7997825" cy="11520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31" name="Tijdelijke aanduiding voor afbeelding 2"/>
          <p:cNvSpPr>
            <a:spLocks noGrp="1"/>
          </p:cNvSpPr>
          <p:nvPr>
            <p:ph type="pic" idx="14"/>
          </p:nvPr>
        </p:nvSpPr>
        <p:spPr>
          <a:xfrm>
            <a:off x="6527802" y="2282301"/>
            <a:ext cx="2321302" cy="2321302"/>
          </a:xfrm>
          <a:solidFill>
            <a:schemeClr val="tx1"/>
          </a:solidFill>
        </p:spPr>
        <p:txBody>
          <a:bodyPr/>
          <a:lstStyle>
            <a:lvl1pPr marL="0" indent="0">
              <a:buNone/>
              <a:defRPr sz="800">
                <a:solidFill>
                  <a:schemeClr val="accent4"/>
                </a:solidFill>
              </a:defRPr>
            </a:lvl1pPr>
            <a:lvl2pPr marL="457167" indent="0">
              <a:buNone/>
              <a:defRPr sz="2800"/>
            </a:lvl2pPr>
            <a:lvl3pPr marL="914331"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r>
              <a:rPr lang="nl-NL" dirty="0"/>
              <a:t>Sleep de afbeelding naar de tijdelijke aanduiding of klik op het pictogram als u een afbeelding wilt toevoegen</a:t>
            </a:r>
          </a:p>
        </p:txBody>
      </p:sp>
      <p:sp>
        <p:nvSpPr>
          <p:cNvPr id="15" name="Rechthoek 14"/>
          <p:cNvSpPr/>
          <p:nvPr userDrawn="1"/>
        </p:nvSpPr>
        <p:spPr bwMode="auto">
          <a:xfrm>
            <a:off x="0" y="4914900"/>
            <a:ext cx="9143999" cy="228600"/>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6" name="Rectangle 2"/>
          <p:cNvSpPr>
            <a:spLocks noGrp="1" noChangeArrowheads="1"/>
          </p:cNvSpPr>
          <p:nvPr>
            <p:ph type="title"/>
          </p:nvPr>
        </p:nvSpPr>
        <p:spPr bwMode="auto">
          <a:xfrm>
            <a:off x="1304929" y="1137713"/>
            <a:ext cx="7548562"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108000" rIns="0" bIns="0" numCol="1" anchor="t" anchorCtr="0" compatLnSpc="1">
            <a:prstTxWarp prst="textNoShape">
              <a:avLst/>
            </a:prstTxWarp>
          </a:bodyPr>
          <a:lstStyle/>
          <a:p>
            <a:pPr lvl="0"/>
            <a:r>
              <a:rPr lang="nl-NL" dirty="0"/>
              <a:t>Titelstijl van model bewerken</a:t>
            </a:r>
            <a:endParaRPr lang="en-GB" dirty="0"/>
          </a:p>
        </p:txBody>
      </p:sp>
      <p:sp>
        <p:nvSpPr>
          <p:cNvPr id="3" name="Rechthoek 2"/>
          <p:cNvSpPr/>
          <p:nvPr userDrawn="1"/>
        </p:nvSpPr>
        <p:spPr bwMode="auto">
          <a:xfrm>
            <a:off x="-1" y="2282300"/>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18" name="Afbeelding 17" descr="logo lumc_Fedra_PPT_20 mm E.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40" y="278075"/>
            <a:ext cx="2293895" cy="576000"/>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566743" y="1016001"/>
            <a:ext cx="3008313" cy="3735388"/>
          </a:xfrm>
          <a:prstGeom prst="rect">
            <a:avLst/>
          </a:prstGeom>
        </p:spPr>
        <p:txBody>
          <a:bodyPr/>
          <a:lstStyle>
            <a:lvl1pPr marL="0" indent="0">
              <a:buNone/>
              <a:defRPr sz="2000"/>
            </a:lvl1pPr>
            <a:lvl2pPr marL="457167" indent="0">
              <a:buNone/>
              <a:defRPr sz="1200"/>
            </a:lvl2pPr>
            <a:lvl3pPr marL="914331"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nl-NL" dirty="0"/>
              <a:t>Klik om de tekststijl van het model te bewerken</a:t>
            </a:r>
          </a:p>
        </p:txBody>
      </p:sp>
      <p:sp>
        <p:nvSpPr>
          <p:cNvPr id="8" name="Rectangle 2"/>
          <p:cNvSpPr>
            <a:spLocks noGrp="1" noChangeArrowheads="1"/>
          </p:cNvSpPr>
          <p:nvPr>
            <p:ph type="title"/>
          </p:nvPr>
        </p:nvSpPr>
        <p:spPr bwMode="auto">
          <a:xfrm>
            <a:off x="566743" y="4"/>
            <a:ext cx="6625961"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
        <p:nvSpPr>
          <p:cNvPr id="14" name="Rectangle 6"/>
          <p:cNvSpPr>
            <a:spLocks noGrp="1" noChangeArrowheads="1"/>
          </p:cNvSpPr>
          <p:nvPr>
            <p:ph type="sldNum" sz="quarter" idx="4"/>
          </p:nvPr>
        </p:nvSpPr>
        <p:spPr bwMode="auto">
          <a:xfrm>
            <a:off x="566740" y="4914900"/>
            <a:ext cx="5127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b="0" i="0">
                <a:solidFill>
                  <a:schemeClr val="tx1"/>
                </a:solidFill>
                <a:latin typeface="+mn-lt"/>
              </a:defRPr>
            </a:lvl1pPr>
          </a:lstStyle>
          <a:p>
            <a:fld id="{5306AC46-015F-6E44-B83A-36E79AEF5356}" type="slidenum">
              <a:rPr lang="en-GB" smtClean="0"/>
              <a:pPr/>
              <a:t>‹#›</a:t>
            </a:fld>
            <a:endParaRPr lang="en-GB" dirty="0"/>
          </a:p>
        </p:txBody>
      </p:sp>
      <p:sp>
        <p:nvSpPr>
          <p:cNvPr id="9" name="Rectangle 5"/>
          <p:cNvSpPr>
            <a:spLocks noGrp="1" noChangeArrowheads="1"/>
          </p:cNvSpPr>
          <p:nvPr>
            <p:ph type="ftr" sz="quarter" idx="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r>
              <a:rPr lang="en-US" dirty="0"/>
              <a:t>Sahar Yousefi- </a:t>
            </a:r>
            <a:r>
              <a:rPr lang="en-US" dirty="0" err="1"/>
              <a:t>Gorter</a:t>
            </a:r>
            <a:r>
              <a:rPr lang="en-US" dirty="0"/>
              <a:t> meeting</a:t>
            </a:r>
            <a:endParaRPr lang="en-GB" dirty="0"/>
          </a:p>
        </p:txBody>
      </p:sp>
      <p:sp>
        <p:nvSpPr>
          <p:cNvPr id="10" name="Rectangle 4"/>
          <p:cNvSpPr>
            <a:spLocks noGrp="1" noChangeArrowheads="1"/>
          </p:cNvSpPr>
          <p:nvPr>
            <p:ph type="dt" sz="half" idx="10"/>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2F0F8178-6E12-476F-95EC-13DBC610B291}" type="datetime5">
              <a:rPr lang="en-US" smtClean="0"/>
              <a:t>16-Apr-22</a:t>
            </a:fld>
            <a:endParaRPr lang="en-GB" dirty="0"/>
          </a:p>
        </p:txBody>
      </p:sp>
      <p:sp>
        <p:nvSpPr>
          <p:cNvPr id="11" name="Rectangle 3"/>
          <p:cNvSpPr>
            <a:spLocks noGrp="1" noChangeArrowheads="1"/>
          </p:cNvSpPr>
          <p:nvPr>
            <p:ph idx="13"/>
          </p:nvPr>
        </p:nvSpPr>
        <p:spPr bwMode="auto">
          <a:xfrm>
            <a:off x="3741740" y="1022350"/>
            <a:ext cx="5121970"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59973">
              <a:defRPr/>
            </a:lvl3pPr>
            <a:lvl4pPr marL="719947">
              <a:defRPr/>
            </a:lvl4pPr>
            <a:lvl5pPr marL="1079919">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Tree>
    <p:extLst>
      <p:ext uri="{BB962C8B-B14F-4D97-AF65-F5344CB8AC3E}">
        <p14:creationId xmlns:p14="http://schemas.microsoft.com/office/powerpoint/2010/main" val="6694340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Tijdelijke aanduiding voor afbeelding 2"/>
          <p:cNvSpPr>
            <a:spLocks noGrp="1"/>
          </p:cNvSpPr>
          <p:nvPr>
            <p:ph type="pic" idx="1"/>
          </p:nvPr>
        </p:nvSpPr>
        <p:spPr>
          <a:xfrm>
            <a:off x="566738" y="1016001"/>
            <a:ext cx="5040000" cy="3735388"/>
          </a:xfrm>
          <a:prstGeom prst="rect">
            <a:avLst/>
          </a:prstGeom>
        </p:spPr>
        <p:txBody>
          <a:bodyPr/>
          <a:lstStyle>
            <a:lvl1pPr marL="0" indent="0">
              <a:buNone/>
              <a:defRPr sz="2000"/>
            </a:lvl1pPr>
            <a:lvl2pPr marL="457167" indent="0">
              <a:buNone/>
              <a:defRPr sz="2800"/>
            </a:lvl2pPr>
            <a:lvl3pPr marL="914331"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r>
              <a:rPr lang="nl-NL" dirty="0"/>
              <a:t>Sleep de afbeelding naar de tijdelijke aanduiding of klik op het pictogram als u een afbeelding wilt toevoegen</a:t>
            </a:r>
          </a:p>
        </p:txBody>
      </p:sp>
      <p:sp>
        <p:nvSpPr>
          <p:cNvPr id="4" name="Tijdelijke aanduiding voor tekst 3"/>
          <p:cNvSpPr>
            <a:spLocks noGrp="1"/>
          </p:cNvSpPr>
          <p:nvPr>
            <p:ph type="body" sz="half" idx="2"/>
          </p:nvPr>
        </p:nvSpPr>
        <p:spPr>
          <a:xfrm>
            <a:off x="5849940" y="1016001"/>
            <a:ext cx="3003550" cy="890786"/>
          </a:xfrm>
          <a:prstGeom prst="rect">
            <a:avLst/>
          </a:prstGeom>
        </p:spPr>
        <p:txBody>
          <a:bodyPr/>
          <a:lstStyle>
            <a:lvl1pPr marL="0" indent="0">
              <a:buNone/>
              <a:defRPr sz="2000"/>
            </a:lvl1pPr>
            <a:lvl2pPr marL="457167" indent="0">
              <a:buNone/>
              <a:defRPr sz="1200"/>
            </a:lvl2pPr>
            <a:lvl3pPr marL="914331"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nl-NL" dirty="0"/>
              <a:t>Klik om de tekststijl van het model te bewerken</a:t>
            </a:r>
          </a:p>
        </p:txBody>
      </p:sp>
      <p:sp>
        <p:nvSpPr>
          <p:cNvPr id="8" name="Rectangle 2"/>
          <p:cNvSpPr>
            <a:spLocks noGrp="1" noChangeArrowheads="1"/>
          </p:cNvSpPr>
          <p:nvPr>
            <p:ph type="title"/>
          </p:nvPr>
        </p:nvSpPr>
        <p:spPr bwMode="auto">
          <a:xfrm>
            <a:off x="566743" y="4"/>
            <a:ext cx="6625961"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
        <p:nvSpPr>
          <p:cNvPr id="14" name="Rectangle 6"/>
          <p:cNvSpPr>
            <a:spLocks noGrp="1" noChangeArrowheads="1"/>
          </p:cNvSpPr>
          <p:nvPr>
            <p:ph type="sldNum" sz="quarter" idx="4"/>
          </p:nvPr>
        </p:nvSpPr>
        <p:spPr bwMode="auto">
          <a:xfrm>
            <a:off x="566740" y="4914900"/>
            <a:ext cx="5127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b="0" i="0">
                <a:solidFill>
                  <a:schemeClr val="tx1"/>
                </a:solidFill>
                <a:latin typeface="+mn-lt"/>
              </a:defRPr>
            </a:lvl1pPr>
          </a:lstStyle>
          <a:p>
            <a:fld id="{5306AC46-015F-6E44-B83A-36E79AEF5356}" type="slidenum">
              <a:rPr lang="en-GB" smtClean="0"/>
              <a:pPr/>
              <a:t>‹#›</a:t>
            </a:fld>
            <a:endParaRPr lang="en-GB" dirty="0"/>
          </a:p>
        </p:txBody>
      </p:sp>
      <p:sp>
        <p:nvSpPr>
          <p:cNvPr id="9" name="Rectangle 5"/>
          <p:cNvSpPr>
            <a:spLocks noGrp="1" noChangeArrowheads="1"/>
          </p:cNvSpPr>
          <p:nvPr>
            <p:ph type="ftr" sz="quarter" idx="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r>
              <a:rPr lang="en-US" dirty="0"/>
              <a:t>Sahar Yousefi- </a:t>
            </a:r>
            <a:r>
              <a:rPr lang="en-US" dirty="0" err="1"/>
              <a:t>Gorter</a:t>
            </a:r>
            <a:r>
              <a:rPr lang="en-US" dirty="0"/>
              <a:t> meeting</a:t>
            </a:r>
            <a:endParaRPr lang="en-GB" dirty="0"/>
          </a:p>
        </p:txBody>
      </p:sp>
      <p:sp>
        <p:nvSpPr>
          <p:cNvPr id="10" name="Rectangle 4"/>
          <p:cNvSpPr>
            <a:spLocks noGrp="1" noChangeArrowheads="1"/>
          </p:cNvSpPr>
          <p:nvPr>
            <p:ph type="dt" sz="half" idx="10"/>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B144D91D-7B5A-49DD-9F49-3719119E4B7D}" type="datetime5">
              <a:rPr lang="en-US" smtClean="0"/>
              <a:t>16-Apr-22</a:t>
            </a:fld>
            <a:endParaRPr lang="en-GB" dirty="0"/>
          </a:p>
        </p:txBody>
      </p:sp>
    </p:spTree>
    <p:extLst>
      <p:ext uri="{BB962C8B-B14F-4D97-AF65-F5344CB8AC3E}">
        <p14:creationId xmlns:p14="http://schemas.microsoft.com/office/powerpoint/2010/main" val="14515809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Rechthoek 9"/>
          <p:cNvSpPr/>
          <p:nvPr userDrawn="1"/>
        </p:nvSpPr>
        <p:spPr bwMode="auto">
          <a:xfrm>
            <a:off x="1146177" y="1130301"/>
            <a:ext cx="7997825" cy="1155700"/>
          </a:xfrm>
          <a:prstGeom prst="rect">
            <a:avLst/>
          </a:prstGeom>
          <a:solidFill>
            <a:schemeClr val="accent1">
              <a:alpha val="2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1" name="Rechthoek 10"/>
          <p:cNvSpPr/>
          <p:nvPr userDrawn="1"/>
        </p:nvSpPr>
        <p:spPr bwMode="auto">
          <a:xfrm>
            <a:off x="2" y="0"/>
            <a:ext cx="8947149" cy="95157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4" name="Rectangle 3"/>
          <p:cNvSpPr>
            <a:spLocks noGrp="1" noChangeArrowheads="1"/>
          </p:cNvSpPr>
          <p:nvPr>
            <p:ph idx="1" hasCustomPrompt="1"/>
          </p:nvPr>
        </p:nvSpPr>
        <p:spPr bwMode="auto">
          <a:xfrm>
            <a:off x="1323976" y="1130301"/>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spcCol="360000" anchor="t" anchorCtr="0" compatLnSpc="1">
            <a:prstTxWarp prst="textNoShape">
              <a:avLst/>
            </a:prstTxWarp>
          </a:bodyPr>
          <a:lstStyle>
            <a:lvl1pPr>
              <a:defRPr sz="2400" b="1" i="0">
                <a:solidFill>
                  <a:schemeClr val="bg2"/>
                </a:solidFill>
              </a:defRPr>
            </a:lvl1pPr>
          </a:lstStyle>
          <a:p>
            <a:pPr lvl="0"/>
            <a:r>
              <a:rPr lang="nl-NL" dirty="0" err="1"/>
              <a:t>Title</a:t>
            </a:r>
            <a:r>
              <a:rPr lang="nl-NL" dirty="0"/>
              <a:t> or </a:t>
            </a:r>
            <a:r>
              <a:rPr lang="nl-NL" dirty="0" err="1"/>
              <a:t>address</a:t>
            </a:r>
            <a:endParaRPr lang="nl-NL" dirty="0"/>
          </a:p>
        </p:txBody>
      </p:sp>
      <p:sp>
        <p:nvSpPr>
          <p:cNvPr id="12" name="Rechthoek 11"/>
          <p:cNvSpPr/>
          <p:nvPr userDrawn="1"/>
        </p:nvSpPr>
        <p:spPr bwMode="auto">
          <a:xfrm>
            <a:off x="-1" y="2282300"/>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5" name="Tijdelijke aanduiding voor tekst 3"/>
          <p:cNvSpPr>
            <a:spLocks noGrp="1"/>
          </p:cNvSpPr>
          <p:nvPr>
            <p:ph type="body" sz="half" idx="10"/>
          </p:nvPr>
        </p:nvSpPr>
        <p:spPr>
          <a:xfrm>
            <a:off x="1323977" y="2432604"/>
            <a:ext cx="7524751" cy="2310846"/>
          </a:xfrm>
        </p:spPr>
        <p:txBody>
          <a:bodyPr/>
          <a:lstStyle>
            <a:lvl1pPr marL="0" indent="0">
              <a:buNone/>
              <a:defRPr sz="2000"/>
            </a:lvl1pPr>
            <a:lvl2pPr marL="457167" indent="0">
              <a:buNone/>
              <a:defRPr sz="1200"/>
            </a:lvl2pPr>
            <a:lvl3pPr marL="914331"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nl-NL" dirty="0"/>
              <a:t>Klik om de tekststijl van het model te bewerken</a:t>
            </a:r>
          </a:p>
        </p:txBody>
      </p:sp>
      <p:pic>
        <p:nvPicPr>
          <p:cNvPr id="16" name="Afbeelding 15"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41" y="4214982"/>
            <a:ext cx="495798" cy="576000"/>
          </a:xfrm>
          <a:prstGeom prst="rect">
            <a:avLst/>
          </a:prstGeom>
        </p:spPr>
      </p:pic>
      <p:sp>
        <p:nvSpPr>
          <p:cNvPr id="19" name="Rectangle 6"/>
          <p:cNvSpPr>
            <a:spLocks noGrp="1" noChangeArrowheads="1"/>
          </p:cNvSpPr>
          <p:nvPr>
            <p:ph type="sldNum" sz="quarter" idx="4"/>
          </p:nvPr>
        </p:nvSpPr>
        <p:spPr bwMode="auto">
          <a:xfrm>
            <a:off x="566740" y="4914900"/>
            <a:ext cx="5127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b="0" i="0">
                <a:solidFill>
                  <a:schemeClr val="tx1"/>
                </a:solidFill>
                <a:latin typeface="+mn-lt"/>
              </a:defRPr>
            </a:lvl1pPr>
          </a:lstStyle>
          <a:p>
            <a:fld id="{5306AC46-015F-6E44-B83A-36E79AEF5356}" type="slidenum">
              <a:rPr lang="en-GB" smtClean="0"/>
              <a:pPr/>
              <a:t>‹#›</a:t>
            </a:fld>
            <a:endParaRPr lang="en-GB" dirty="0"/>
          </a:p>
        </p:txBody>
      </p:sp>
      <p:pic>
        <p:nvPicPr>
          <p:cNvPr id="20" name="Afbeelding 19" descr="logo lumc_Fedra_PPT_20 mm E.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40" y="278075"/>
            <a:ext cx="2293895" cy="576000"/>
          </a:xfrm>
          <a:prstGeom prst="rect">
            <a:avLst/>
          </a:prstGeom>
        </p:spPr>
      </p:pic>
      <p:sp>
        <p:nvSpPr>
          <p:cNvPr id="13" name="Rectangle 5"/>
          <p:cNvSpPr>
            <a:spLocks noGrp="1" noChangeArrowheads="1"/>
          </p:cNvSpPr>
          <p:nvPr>
            <p:ph type="ftr" sz="quarter" idx="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r>
              <a:rPr lang="en-US" dirty="0"/>
              <a:t>Sahar Yousefi- </a:t>
            </a:r>
            <a:r>
              <a:rPr lang="en-US" dirty="0" err="1"/>
              <a:t>Gorter</a:t>
            </a:r>
            <a:r>
              <a:rPr lang="en-US" dirty="0"/>
              <a:t> meeting</a:t>
            </a:r>
            <a:endParaRPr lang="en-GB" dirty="0"/>
          </a:p>
        </p:txBody>
      </p:sp>
      <p:sp>
        <p:nvSpPr>
          <p:cNvPr id="21" name="Rectangle 4"/>
          <p:cNvSpPr>
            <a:spLocks noGrp="1" noChangeArrowheads="1"/>
          </p:cNvSpPr>
          <p:nvPr>
            <p:ph type="dt" sz="half" idx="2"/>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2942F40A-97EB-4D3C-BEA6-E0A16547780C}" type="datetime5">
              <a:rPr lang="en-US" smtClean="0"/>
              <a:t>16-Apr-22</a:t>
            </a:fld>
            <a:endParaRPr lang="en-GB" dirty="0"/>
          </a:p>
        </p:txBody>
      </p:sp>
    </p:spTree>
    <p:extLst>
      <p:ext uri="{BB962C8B-B14F-4D97-AF65-F5344CB8AC3E}">
        <p14:creationId xmlns:p14="http://schemas.microsoft.com/office/powerpoint/2010/main" val="15300306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3DB6FF-C64F-4F2D-99AD-79F38DC465D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xmlns="" id="{2D09850E-E936-44EF-B050-37E963EBB9E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xmlns="" id="{7C797A2B-04AE-46FD-858B-F0EF062A20BD}"/>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5" name="Footer Placeholder 4">
            <a:extLst>
              <a:ext uri="{FF2B5EF4-FFF2-40B4-BE49-F238E27FC236}">
                <a16:creationId xmlns:a16="http://schemas.microsoft.com/office/drawing/2014/main" xmlns="" id="{CD1AC76D-D861-4B35-8963-4575861C8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7758706-9263-4114-AD13-2CC0975C5646}"/>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1809579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60A94C-C629-4479-ABDC-41D1E7C6DD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6E8FE24-6066-4E52-9B70-035BB0ADCD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898F31B-7022-4EC4-9898-92C2A5FC8A1B}"/>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5" name="Footer Placeholder 4">
            <a:extLst>
              <a:ext uri="{FF2B5EF4-FFF2-40B4-BE49-F238E27FC236}">
                <a16:creationId xmlns:a16="http://schemas.microsoft.com/office/drawing/2014/main" xmlns="" id="{D3C0D1DB-F159-4D3A-AE3A-9D7FC9210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42A7B27-5B57-4A08-B5CE-BDBE9F04CE72}"/>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1694333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6CE5F4-D45B-454E-8928-6F19080375F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xmlns="" id="{FFF48167-9DF3-44ED-BBBC-976A34165CF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6CC67A47-BDE6-4047-8A3F-D26C8C63D1C3}"/>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5" name="Footer Placeholder 4">
            <a:extLst>
              <a:ext uri="{FF2B5EF4-FFF2-40B4-BE49-F238E27FC236}">
                <a16:creationId xmlns:a16="http://schemas.microsoft.com/office/drawing/2014/main" xmlns="" id="{D15891C7-E369-42B5-91B5-1E042C9C1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E4DCD0D-BCCC-443E-9D26-C01F278FE494}"/>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232000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393B37-F541-44BB-BC64-1733DCC80E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3AE873E-5247-4734-93D7-00748ABBB091}"/>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02DC6E7-989C-42D4-8332-5AD1ACB07421}"/>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71F42A7-A215-4EAC-8E1C-A3DD49F6BA68}"/>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6" name="Footer Placeholder 5">
            <a:extLst>
              <a:ext uri="{FF2B5EF4-FFF2-40B4-BE49-F238E27FC236}">
                <a16:creationId xmlns:a16="http://schemas.microsoft.com/office/drawing/2014/main" xmlns="" id="{69A2465A-771C-4E60-BAEA-E846EE91E2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7E4B1F8-904A-4F99-B884-3F7FC608F56E}"/>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1141600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D932FC-3A0B-4A2B-978D-0E66DE7AF48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E71E352-0822-4FA4-A803-E144227A86C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xmlns="" id="{3350D134-69C9-4D75-89F0-95EBDF115F1C}"/>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4703424-1405-47ED-A908-E0FB839CFB2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xmlns="" id="{48DB458C-16DE-4504-B08A-2F26C5F7E309}"/>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5AEA655C-ED98-4847-A7A8-3DD3913F9270}"/>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8" name="Footer Placeholder 7">
            <a:extLst>
              <a:ext uri="{FF2B5EF4-FFF2-40B4-BE49-F238E27FC236}">
                <a16:creationId xmlns:a16="http://schemas.microsoft.com/office/drawing/2014/main" xmlns="" id="{E2632635-14F6-4F02-975E-1EF6571CE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993F8C6-33C4-44AC-8FB9-8FD629CA25C7}"/>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2994251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21E5E-297E-4EEA-893A-CAC4126878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5F4F0D5-2C11-4C72-8446-8D04F065E63A}"/>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4" name="Footer Placeholder 3">
            <a:extLst>
              <a:ext uri="{FF2B5EF4-FFF2-40B4-BE49-F238E27FC236}">
                <a16:creationId xmlns:a16="http://schemas.microsoft.com/office/drawing/2014/main" xmlns="" id="{0507FB9D-CC50-45BB-9010-E007A5C215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84188CC-1DE6-4A53-A4F3-52C39F501D36}"/>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2092536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ECD2506-B0A4-48D4-8AE8-D4AA9A68C1BF}"/>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3" name="Footer Placeholder 2">
            <a:extLst>
              <a:ext uri="{FF2B5EF4-FFF2-40B4-BE49-F238E27FC236}">
                <a16:creationId xmlns:a16="http://schemas.microsoft.com/office/drawing/2014/main" xmlns="" id="{0E7F8E06-4E75-45E6-844C-950D430D4A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8891A7E-3A98-48B4-8078-EF60E49427ED}"/>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2767744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Rechthoek 5"/>
          <p:cNvSpPr/>
          <p:nvPr userDrawn="1"/>
        </p:nvSpPr>
        <p:spPr bwMode="auto">
          <a:xfrm>
            <a:off x="4" y="1"/>
            <a:ext cx="9143999" cy="4940300"/>
          </a:xfrm>
          <a:prstGeom prst="rect">
            <a:avLst/>
          </a:prstGeom>
          <a:solidFill>
            <a:schemeClr val="accent1">
              <a:alpha val="2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 name="Titel 1"/>
          <p:cNvSpPr>
            <a:spLocks noGrp="1"/>
          </p:cNvSpPr>
          <p:nvPr>
            <p:ph type="title" hasCustomPrompt="1"/>
          </p:nvPr>
        </p:nvSpPr>
        <p:spPr/>
        <p:txBody>
          <a:bodyPr/>
          <a:lstStyle>
            <a:lvl1pPr>
              <a:defRPr cap="all"/>
            </a:lvl1pPr>
          </a:lstStyle>
          <a:p>
            <a:r>
              <a:rPr lang="nl-NL" dirty="0" err="1"/>
              <a:t>section</a:t>
            </a:r>
            <a:endParaRPr lang="nl-NL" dirty="0"/>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
        <p:nvSpPr>
          <p:cNvPr id="7" name="Tijdelijke aanduiding voor afbeelding 2"/>
          <p:cNvSpPr>
            <a:spLocks noGrp="1"/>
          </p:cNvSpPr>
          <p:nvPr>
            <p:ph type="pic" idx="14"/>
          </p:nvPr>
        </p:nvSpPr>
        <p:spPr>
          <a:xfrm>
            <a:off x="6527802" y="2282301"/>
            <a:ext cx="2321302" cy="2321302"/>
          </a:xfrm>
        </p:spPr>
        <p:txBody>
          <a:bodyPr/>
          <a:lstStyle>
            <a:lvl1pPr marL="0" indent="0">
              <a:buNone/>
              <a:defRPr sz="800">
                <a:solidFill>
                  <a:schemeClr val="accent4"/>
                </a:solidFill>
              </a:defRPr>
            </a:lvl1pPr>
            <a:lvl2pPr marL="457167" indent="0">
              <a:buNone/>
              <a:defRPr sz="2800"/>
            </a:lvl2pPr>
            <a:lvl3pPr marL="914331"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r>
              <a:rPr lang="nl-NL" dirty="0"/>
              <a:t>Sleep de afbeelding naar de tijdelijke aanduiding of klik op het pictogram als u een afbeelding wilt toevoegen</a:t>
            </a:r>
          </a:p>
        </p:txBody>
      </p:sp>
      <p:sp>
        <p:nvSpPr>
          <p:cNvPr id="10" name="Tijdelijke aanduiding voor inhoud 9"/>
          <p:cNvSpPr>
            <a:spLocks noGrp="1"/>
          </p:cNvSpPr>
          <p:nvPr>
            <p:ph sz="quarter" idx="15"/>
          </p:nvPr>
        </p:nvSpPr>
        <p:spPr>
          <a:xfrm>
            <a:off x="566738" y="2282301"/>
            <a:ext cx="5738812" cy="2469088"/>
          </a:xfrm>
        </p:spPr>
        <p:txBody>
          <a:bodyPr/>
          <a:lstStyle>
            <a:lvl1pPr>
              <a:lnSpc>
                <a:spcPct val="100000"/>
              </a:lnSpc>
              <a:defRPr sz="5400" b="1" i="0">
                <a:solidFill>
                  <a:schemeClr val="bg2"/>
                </a:solidFill>
              </a:defRPr>
            </a:lvl1pPr>
          </a:lstStyle>
          <a:p>
            <a:pPr lvl="0"/>
            <a:r>
              <a:rPr lang="nl-NL" dirty="0"/>
              <a:t>Klik om de tekststijl van het model te bewerken</a:t>
            </a:r>
          </a:p>
        </p:txBody>
      </p:sp>
      <p:sp>
        <p:nvSpPr>
          <p:cNvPr id="11" name="Rectangle 5"/>
          <p:cNvSpPr>
            <a:spLocks noGrp="1" noChangeArrowheads="1"/>
          </p:cNvSpPr>
          <p:nvPr>
            <p:ph type="ftr" sz="quarter" idx="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r>
              <a:rPr lang="en-US" dirty="0"/>
              <a:t>Sahar Yousefi- </a:t>
            </a:r>
            <a:r>
              <a:rPr lang="en-US" dirty="0" err="1"/>
              <a:t>Gorter</a:t>
            </a:r>
            <a:r>
              <a:rPr lang="en-US" dirty="0"/>
              <a:t> meeting</a:t>
            </a:r>
            <a:endParaRPr lang="en-GB" dirty="0"/>
          </a:p>
        </p:txBody>
      </p:sp>
      <p:sp>
        <p:nvSpPr>
          <p:cNvPr id="13" name="Rectangle 4"/>
          <p:cNvSpPr>
            <a:spLocks noGrp="1" noChangeArrowheads="1"/>
          </p:cNvSpPr>
          <p:nvPr>
            <p:ph type="dt" sz="half" idx="2"/>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3C80F931-C8FC-4F10-8B2F-1C25E99A6A0E}" type="datetime5">
              <a:rPr lang="en-US" smtClean="0"/>
              <a:t>16-Apr-22</a:t>
            </a:fld>
            <a:endParaRPr lang="en-GB" dirty="0"/>
          </a:p>
        </p:txBody>
      </p:sp>
    </p:spTree>
    <p:extLst>
      <p:ext uri="{BB962C8B-B14F-4D97-AF65-F5344CB8AC3E}">
        <p14:creationId xmlns:p14="http://schemas.microsoft.com/office/powerpoint/2010/main" val="33090694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6F59-E035-484C-A678-FE822003D6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xmlns="" id="{F67AD481-6301-4DAA-AFD7-DF99CFF282F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EF681A4-7DEF-4AAA-B275-8917CB95894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xmlns="" id="{956A3A58-EA2C-4923-ACCF-55424AF6698E}"/>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6" name="Footer Placeholder 5">
            <a:extLst>
              <a:ext uri="{FF2B5EF4-FFF2-40B4-BE49-F238E27FC236}">
                <a16:creationId xmlns:a16="http://schemas.microsoft.com/office/drawing/2014/main" xmlns="" id="{F35CD77E-57DB-4B9F-92DC-BAC54DAA56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9791EBB-A87C-4ECD-A7D2-13BAE2A03C6D}"/>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125868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51F45A-677C-4D8A-8E33-4BB87039987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xmlns="" id="{6E5B86BF-D07A-466F-81BB-32E651010D2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xmlns="" id="{509BEF00-F311-432E-88EC-C5B87436588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xmlns="" id="{247672E9-5EF3-416F-9CFD-0294A648518F}"/>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6" name="Footer Placeholder 5">
            <a:extLst>
              <a:ext uri="{FF2B5EF4-FFF2-40B4-BE49-F238E27FC236}">
                <a16:creationId xmlns:a16="http://schemas.microsoft.com/office/drawing/2014/main" xmlns="" id="{6E4FA4C1-1F7E-4C91-95C3-FF00FEAB0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16C55B6-0D42-4F8C-86F0-BB876D7BD9A7}"/>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7800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4BF37-5506-4AAF-8409-4CEBA93502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819D93D-B222-4865-A386-21BBF783F5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0C7A02-A546-4FFE-964D-54C77E42473C}"/>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5" name="Footer Placeholder 4">
            <a:extLst>
              <a:ext uri="{FF2B5EF4-FFF2-40B4-BE49-F238E27FC236}">
                <a16:creationId xmlns:a16="http://schemas.microsoft.com/office/drawing/2014/main" xmlns="" id="{CFD33913-1528-45D8-BFF2-91F481319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CA09ED8-8411-4F2C-8BAC-F2AF78ED6CEB}"/>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3865464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FA8470F-2705-4068-9D85-F8833BB9ED8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A8C8BC0-5495-4188-B669-3E8C3B54532C}"/>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A88DAA9-3169-48FB-8F58-C407F501A9D1}"/>
              </a:ext>
            </a:extLst>
          </p:cNvPr>
          <p:cNvSpPr>
            <a:spLocks noGrp="1"/>
          </p:cNvSpPr>
          <p:nvPr>
            <p:ph type="dt" sz="half" idx="10"/>
          </p:nvPr>
        </p:nvSpPr>
        <p:spPr/>
        <p:txBody>
          <a:bodyPr/>
          <a:lstStyle/>
          <a:p>
            <a:fld id="{86FF4397-3F27-49E9-87C3-0255DEA71F63}" type="datetimeFigureOut">
              <a:rPr lang="en-US" smtClean="0"/>
              <a:t>4/16/2022</a:t>
            </a:fld>
            <a:endParaRPr lang="en-US"/>
          </a:p>
        </p:txBody>
      </p:sp>
      <p:sp>
        <p:nvSpPr>
          <p:cNvPr id="5" name="Footer Placeholder 4">
            <a:extLst>
              <a:ext uri="{FF2B5EF4-FFF2-40B4-BE49-F238E27FC236}">
                <a16:creationId xmlns:a16="http://schemas.microsoft.com/office/drawing/2014/main" xmlns="" id="{D12D149D-32DF-469F-BAAF-5C89B5E49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5B927DE-EB0F-48E2-8A45-E2A1951AB94F}"/>
              </a:ext>
            </a:extLst>
          </p:cNvPr>
          <p:cNvSpPr>
            <a:spLocks noGrp="1"/>
          </p:cNvSpPr>
          <p:nvPr>
            <p:ph type="sldNum" sz="quarter" idx="12"/>
          </p:nvPr>
        </p:nvSpPr>
        <p:spPr/>
        <p:txBody>
          <a:bodyPr/>
          <a:lstStyle/>
          <a:p>
            <a:fld id="{93DD005D-80A6-4FF8-8E6A-2E67AA238EFB}" type="slidenum">
              <a:rPr lang="en-US" smtClean="0"/>
              <a:t>‹#›</a:t>
            </a:fld>
            <a:endParaRPr lang="en-US"/>
          </a:p>
        </p:txBody>
      </p:sp>
    </p:spTree>
    <p:extLst>
      <p:ext uri="{BB962C8B-B14F-4D97-AF65-F5344CB8AC3E}">
        <p14:creationId xmlns:p14="http://schemas.microsoft.com/office/powerpoint/2010/main" val="130601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66740" y="1016001"/>
            <a:ext cx="8286750" cy="3735388"/>
          </a:xfrm>
          <a:prstGeom prst="rect">
            <a:avLst/>
          </a:prstGeo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Rectangle 2"/>
          <p:cNvSpPr>
            <a:spLocks noGrp="1" noChangeArrowheads="1"/>
          </p:cNvSpPr>
          <p:nvPr>
            <p:ph type="title"/>
          </p:nvPr>
        </p:nvSpPr>
        <p:spPr bwMode="auto">
          <a:xfrm>
            <a:off x="566743" y="4"/>
            <a:ext cx="6625961"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
        <p:nvSpPr>
          <p:cNvPr id="10" name="Rectangle 6"/>
          <p:cNvSpPr>
            <a:spLocks noGrp="1" noChangeArrowheads="1"/>
          </p:cNvSpPr>
          <p:nvPr>
            <p:ph type="sldNum" sz="quarter" idx="4"/>
          </p:nvPr>
        </p:nvSpPr>
        <p:spPr bwMode="auto">
          <a:xfrm>
            <a:off x="566740" y="4914900"/>
            <a:ext cx="5127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b="0" i="0">
                <a:solidFill>
                  <a:schemeClr val="tx1"/>
                </a:solidFill>
                <a:latin typeface="+mn-lt"/>
              </a:defRPr>
            </a:lvl1pPr>
          </a:lstStyle>
          <a:p>
            <a:fld id="{5306AC46-015F-6E44-B83A-36E79AEF5356}" type="slidenum">
              <a:rPr lang="en-GB" smtClean="0"/>
              <a:pPr/>
              <a:t>‹#›</a:t>
            </a:fld>
            <a:endParaRPr lang="en-GB" dirty="0"/>
          </a:p>
        </p:txBody>
      </p:sp>
      <p:sp>
        <p:nvSpPr>
          <p:cNvPr id="11" name="Rectangle 5"/>
          <p:cNvSpPr>
            <a:spLocks noGrp="1" noChangeArrowheads="1"/>
          </p:cNvSpPr>
          <p:nvPr>
            <p:ph type="ftr" sz="quarter" idx="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lang="en-US" sz="1100" b="1" i="0" u="none" strike="noStrike" spc="0" baseline="0" smtClean="0"/>
            </a:lvl1pPr>
          </a:lstStyle>
          <a:p>
            <a:r>
              <a:rPr lang="en-US" dirty="0"/>
              <a:t>Reconstruction of Dynamic Perfusion and Angiography by CNN, </a:t>
            </a:r>
            <a:r>
              <a:rPr lang="en-US" dirty="0" err="1"/>
              <a:t>S.Yousefi</a:t>
            </a:r>
            <a:r>
              <a:rPr lang="en-US" dirty="0"/>
              <a:t> et al.</a:t>
            </a:r>
          </a:p>
        </p:txBody>
      </p:sp>
      <p:sp>
        <p:nvSpPr>
          <p:cNvPr id="12" name="Rectangle 4"/>
          <p:cNvSpPr>
            <a:spLocks noGrp="1" noChangeArrowheads="1"/>
          </p:cNvSpPr>
          <p:nvPr>
            <p:ph type="dt" sz="half" idx="2"/>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41C028FC-C194-4CDE-AD09-33E6BDE0F1B0}" type="datetime5">
              <a:rPr lang="en-US" smtClean="0"/>
              <a:t>16-Apr-22</a:t>
            </a:fld>
            <a:endParaRPr lang="en-GB" dirty="0"/>
          </a:p>
        </p:txBody>
      </p:sp>
    </p:spTree>
    <p:extLst>
      <p:ext uri="{BB962C8B-B14F-4D97-AF65-F5344CB8AC3E}">
        <p14:creationId xmlns:p14="http://schemas.microsoft.com/office/powerpoint/2010/main" val="5903060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without footer">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endParaRPr lang="nl-NL" dirty="0"/>
          </a:p>
        </p:txBody>
      </p:sp>
      <p:sp>
        <p:nvSpPr>
          <p:cNvPr id="7" name="Rechthoek 6"/>
          <p:cNvSpPr/>
          <p:nvPr userDrawn="1"/>
        </p:nvSpPr>
        <p:spPr bwMode="auto">
          <a:xfrm>
            <a:off x="0" y="4933951"/>
            <a:ext cx="9144000" cy="20955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dirty="0">
              <a:ln>
                <a:noFill/>
              </a:ln>
              <a:solidFill>
                <a:schemeClr val="tx1"/>
              </a:solidFill>
              <a:effectLst/>
              <a:latin typeface="Times" charset="0"/>
              <a:ea typeface="ＭＳ Ｐゴシック" charset="0"/>
            </a:endParaRPr>
          </a:p>
        </p:txBody>
      </p:sp>
      <p:sp>
        <p:nvSpPr>
          <p:cNvPr id="8" name="Tijdelijke aanduiding voor inhoud 2"/>
          <p:cNvSpPr>
            <a:spLocks noGrp="1"/>
          </p:cNvSpPr>
          <p:nvPr>
            <p:ph idx="1"/>
          </p:nvPr>
        </p:nvSpPr>
        <p:spPr>
          <a:xfrm>
            <a:off x="566740" y="1016001"/>
            <a:ext cx="8286750" cy="3735388"/>
          </a:xfrm>
          <a:prstGeom prst="rect">
            <a:avLst/>
          </a:prstGeo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1535252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itle line">
    <p:spTree>
      <p:nvGrpSpPr>
        <p:cNvPr id="1" name=""/>
        <p:cNvGrpSpPr/>
        <p:nvPr/>
      </p:nvGrpSpPr>
      <p:grpSpPr>
        <a:xfrm>
          <a:off x="0" y="0"/>
          <a:ext cx="0" cy="0"/>
          <a:chOff x="0" y="0"/>
          <a:chExt cx="0" cy="0"/>
        </a:xfrm>
      </p:grpSpPr>
      <p:sp>
        <p:nvSpPr>
          <p:cNvPr id="6" name="Titel 5"/>
          <p:cNvSpPr>
            <a:spLocks noGrp="1"/>
          </p:cNvSpPr>
          <p:nvPr>
            <p:ph type="title"/>
          </p:nvPr>
        </p:nvSpPr>
        <p:spPr>
          <a:xfrm>
            <a:off x="566741" y="1"/>
            <a:ext cx="6610350" cy="501650"/>
          </a:xfrm>
        </p:spPr>
        <p:txBody>
          <a:bodyPr/>
          <a:lstStyle/>
          <a:p>
            <a:r>
              <a:rPr lang="nl-NL" dirty="0"/>
              <a:t>Titelstijl van model bewerken</a:t>
            </a:r>
          </a:p>
        </p:txBody>
      </p:sp>
      <p:sp>
        <p:nvSpPr>
          <p:cNvPr id="7" name="Rechthoek 6"/>
          <p:cNvSpPr/>
          <p:nvPr userDrawn="1"/>
        </p:nvSpPr>
        <p:spPr bwMode="auto">
          <a:xfrm>
            <a:off x="0" y="4933951"/>
            <a:ext cx="9144000" cy="20955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dirty="0">
              <a:ln>
                <a:noFill/>
              </a:ln>
              <a:solidFill>
                <a:schemeClr val="tx1"/>
              </a:solidFill>
              <a:effectLst/>
              <a:latin typeface="Times" charset="0"/>
              <a:ea typeface="ＭＳ Ｐゴシック" charset="0"/>
            </a:endParaRPr>
          </a:p>
        </p:txBody>
      </p:sp>
      <p:sp>
        <p:nvSpPr>
          <p:cNvPr id="9" name="Rechthoek 8"/>
          <p:cNvSpPr/>
          <p:nvPr userDrawn="1"/>
        </p:nvSpPr>
        <p:spPr bwMode="auto">
          <a:xfrm>
            <a:off x="0" y="501651"/>
            <a:ext cx="9144000" cy="419100"/>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0" name="Tijdelijke aanduiding voor inhoud 2"/>
          <p:cNvSpPr>
            <a:spLocks noGrp="1"/>
          </p:cNvSpPr>
          <p:nvPr>
            <p:ph idx="1"/>
          </p:nvPr>
        </p:nvSpPr>
        <p:spPr>
          <a:xfrm>
            <a:off x="566740" y="704851"/>
            <a:ext cx="8286750" cy="4046538"/>
          </a:xfrm>
          <a:prstGeom prst="rect">
            <a:avLst/>
          </a:prstGeo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6553530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3"/>
          <p:cNvSpPr>
            <a:spLocks noGrp="1" noChangeArrowheads="1"/>
          </p:cNvSpPr>
          <p:nvPr>
            <p:ph idx="1"/>
          </p:nvPr>
        </p:nvSpPr>
        <p:spPr bwMode="auto">
          <a:xfrm>
            <a:off x="566742" y="1022350"/>
            <a:ext cx="4003675"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59973">
              <a:defRPr/>
            </a:lvl3pPr>
            <a:lvl4pPr marL="719947">
              <a:defRPr/>
            </a:lvl4pPr>
            <a:lvl5pPr marL="1079919">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1" name="Rectangle 3"/>
          <p:cNvSpPr>
            <a:spLocks noGrp="1" noChangeArrowheads="1"/>
          </p:cNvSpPr>
          <p:nvPr>
            <p:ph idx="13"/>
          </p:nvPr>
        </p:nvSpPr>
        <p:spPr bwMode="auto">
          <a:xfrm>
            <a:off x="4860036" y="1022350"/>
            <a:ext cx="4003675"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59973">
              <a:defRPr/>
            </a:lvl3pPr>
            <a:lvl4pPr marL="719947">
              <a:defRPr/>
            </a:lvl4pPr>
            <a:lvl5pPr marL="1079919">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9" name="Rectangle 2"/>
          <p:cNvSpPr>
            <a:spLocks noGrp="1" noChangeArrowheads="1"/>
          </p:cNvSpPr>
          <p:nvPr>
            <p:ph type="title"/>
          </p:nvPr>
        </p:nvSpPr>
        <p:spPr bwMode="auto">
          <a:xfrm>
            <a:off x="566743" y="4"/>
            <a:ext cx="6625961"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
        <p:nvSpPr>
          <p:cNvPr id="16" name="Rectangle 6"/>
          <p:cNvSpPr>
            <a:spLocks noGrp="1" noChangeArrowheads="1"/>
          </p:cNvSpPr>
          <p:nvPr>
            <p:ph type="sldNum" sz="quarter" idx="4"/>
          </p:nvPr>
        </p:nvSpPr>
        <p:spPr bwMode="auto">
          <a:xfrm>
            <a:off x="566740" y="4914900"/>
            <a:ext cx="5127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b="0" i="0">
                <a:solidFill>
                  <a:schemeClr val="tx1"/>
                </a:solidFill>
                <a:latin typeface="+mn-lt"/>
              </a:defRPr>
            </a:lvl1pPr>
          </a:lstStyle>
          <a:p>
            <a:fld id="{5306AC46-015F-6E44-B83A-36E79AEF5356}" type="slidenum">
              <a:rPr lang="en-GB" smtClean="0"/>
              <a:pPr/>
              <a:t>‹#›</a:t>
            </a:fld>
            <a:endParaRPr lang="en-GB" dirty="0"/>
          </a:p>
        </p:txBody>
      </p:sp>
      <p:sp>
        <p:nvSpPr>
          <p:cNvPr id="10" name="Rectangle 5"/>
          <p:cNvSpPr>
            <a:spLocks noGrp="1" noChangeArrowheads="1"/>
          </p:cNvSpPr>
          <p:nvPr>
            <p:ph type="ftr" sz="quarter" idx="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r>
              <a:rPr lang="en-US" dirty="0"/>
              <a:t>Sahar Yousefi- </a:t>
            </a:r>
            <a:r>
              <a:rPr lang="en-US" dirty="0" err="1"/>
              <a:t>Gorter</a:t>
            </a:r>
            <a:r>
              <a:rPr lang="en-US" dirty="0"/>
              <a:t> meeting</a:t>
            </a:r>
            <a:endParaRPr lang="en-GB" dirty="0"/>
          </a:p>
        </p:txBody>
      </p:sp>
      <p:sp>
        <p:nvSpPr>
          <p:cNvPr id="12" name="Rectangle 4"/>
          <p:cNvSpPr>
            <a:spLocks noGrp="1" noChangeArrowheads="1"/>
          </p:cNvSpPr>
          <p:nvPr>
            <p:ph type="dt" sz="half" idx="2"/>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B0ACD3A8-5D26-4FFE-8994-6F2485FE52C1}" type="datetime5">
              <a:rPr lang="en-US" smtClean="0"/>
              <a:t>16-Apr-22</a:t>
            </a:fld>
            <a:endParaRPr lang="en-GB" dirty="0"/>
          </a:p>
        </p:txBody>
      </p:sp>
    </p:spTree>
    <p:extLst>
      <p:ext uri="{BB962C8B-B14F-4D97-AF65-F5344CB8AC3E}">
        <p14:creationId xmlns:p14="http://schemas.microsoft.com/office/powerpoint/2010/main" val="41431825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42" y="1016001"/>
            <a:ext cx="4003675" cy="785216"/>
          </a:xfrm>
          <a:prstGeom prst="rect">
            <a:avLst/>
          </a:prstGeom>
        </p:spPr>
        <p:txBody>
          <a:bodyPr anchor="t" anchorCtr="0"/>
          <a:lstStyle>
            <a:lvl1pPr marL="0" indent="0">
              <a:buNone/>
              <a:defRPr sz="2000" b="1">
                <a:solidFill>
                  <a:schemeClr val="accent1"/>
                </a:solidFill>
              </a:defRPr>
            </a:lvl1pPr>
            <a:lvl2pPr marL="457167" indent="0">
              <a:buNone/>
              <a:defRPr sz="2000" b="1"/>
            </a:lvl2pPr>
            <a:lvl3pPr marL="914331"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nl-NL" dirty="0"/>
              <a:t>Klik om de tekststijl van het model te bewerken</a:t>
            </a:r>
          </a:p>
        </p:txBody>
      </p:sp>
      <p:sp>
        <p:nvSpPr>
          <p:cNvPr id="4" name="Tijdelijke aanduiding voor inhoud 3"/>
          <p:cNvSpPr>
            <a:spLocks noGrp="1"/>
          </p:cNvSpPr>
          <p:nvPr>
            <p:ph sz="half" idx="2"/>
          </p:nvPr>
        </p:nvSpPr>
        <p:spPr>
          <a:xfrm>
            <a:off x="566739" y="1905003"/>
            <a:ext cx="4003676" cy="2859683"/>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4852990" y="1016001"/>
            <a:ext cx="4004630" cy="785216"/>
          </a:xfrm>
          <a:prstGeom prst="rect">
            <a:avLst/>
          </a:prstGeom>
        </p:spPr>
        <p:txBody>
          <a:bodyPr anchor="t" anchorCtr="0"/>
          <a:lstStyle>
            <a:lvl1pPr marL="0" indent="0">
              <a:buNone/>
              <a:defRPr sz="2000" b="1">
                <a:solidFill>
                  <a:schemeClr val="accent1"/>
                </a:solidFill>
              </a:defRPr>
            </a:lvl1pPr>
            <a:lvl2pPr marL="457167" indent="0">
              <a:buNone/>
              <a:defRPr sz="2000" b="1"/>
            </a:lvl2pPr>
            <a:lvl3pPr marL="914331"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nl-NL" dirty="0"/>
              <a:t>Klik om de tekststijl van het model te bewerken</a:t>
            </a:r>
          </a:p>
        </p:txBody>
      </p:sp>
      <p:sp>
        <p:nvSpPr>
          <p:cNvPr id="6" name="Tijdelijke aanduiding voor inhoud 5"/>
          <p:cNvSpPr>
            <a:spLocks noGrp="1"/>
          </p:cNvSpPr>
          <p:nvPr>
            <p:ph sz="quarter" idx="4"/>
          </p:nvPr>
        </p:nvSpPr>
        <p:spPr>
          <a:xfrm>
            <a:off x="4852990" y="1904999"/>
            <a:ext cx="4004630" cy="2859684"/>
          </a:xfrm>
          <a:prstGeom prst="rect">
            <a:avLst/>
          </a:prstGeo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Rectangle 2"/>
          <p:cNvSpPr>
            <a:spLocks noGrp="1" noChangeArrowheads="1"/>
          </p:cNvSpPr>
          <p:nvPr>
            <p:ph type="title"/>
          </p:nvPr>
        </p:nvSpPr>
        <p:spPr bwMode="auto">
          <a:xfrm>
            <a:off x="566743" y="4"/>
            <a:ext cx="6625961"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
        <p:nvSpPr>
          <p:cNvPr id="16" name="Rectangle 6"/>
          <p:cNvSpPr>
            <a:spLocks noGrp="1" noChangeArrowheads="1"/>
          </p:cNvSpPr>
          <p:nvPr>
            <p:ph type="sldNum" sz="quarter" idx="12"/>
          </p:nvPr>
        </p:nvSpPr>
        <p:spPr bwMode="auto">
          <a:xfrm>
            <a:off x="566740" y="4914900"/>
            <a:ext cx="5127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b="0" i="0">
                <a:solidFill>
                  <a:schemeClr val="tx1"/>
                </a:solidFill>
                <a:latin typeface="+mn-lt"/>
              </a:defRPr>
            </a:lvl1pPr>
          </a:lstStyle>
          <a:p>
            <a:fld id="{5306AC46-015F-6E44-B83A-36E79AEF5356}" type="slidenum">
              <a:rPr lang="en-GB" smtClean="0"/>
              <a:pPr/>
              <a:t>‹#›</a:t>
            </a:fld>
            <a:endParaRPr lang="en-GB" dirty="0"/>
          </a:p>
        </p:txBody>
      </p:sp>
      <p:sp>
        <p:nvSpPr>
          <p:cNvPr id="11" name="Rectangle 5"/>
          <p:cNvSpPr>
            <a:spLocks noGrp="1" noChangeArrowheads="1"/>
          </p:cNvSpPr>
          <p:nvPr>
            <p:ph type="ftr" sz="quarter" idx="1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r>
              <a:rPr lang="en-US" dirty="0"/>
              <a:t>Sahar Yousefi- </a:t>
            </a:r>
            <a:r>
              <a:rPr lang="en-US" dirty="0" err="1"/>
              <a:t>Gorter</a:t>
            </a:r>
            <a:r>
              <a:rPr lang="en-US" dirty="0"/>
              <a:t> meeting</a:t>
            </a:r>
            <a:endParaRPr lang="en-GB" dirty="0"/>
          </a:p>
        </p:txBody>
      </p:sp>
      <p:sp>
        <p:nvSpPr>
          <p:cNvPr id="12" name="Rectangle 4"/>
          <p:cNvSpPr>
            <a:spLocks noGrp="1" noChangeArrowheads="1"/>
          </p:cNvSpPr>
          <p:nvPr>
            <p:ph type="dt" sz="half" idx="14"/>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54CDE616-6014-4500-845E-68FAA935A3CB}" type="datetime5">
              <a:rPr lang="en-US" smtClean="0"/>
              <a:t>16-Apr-22</a:t>
            </a:fld>
            <a:endParaRPr lang="en-GB" dirty="0"/>
          </a:p>
        </p:txBody>
      </p:sp>
    </p:spTree>
    <p:extLst>
      <p:ext uri="{BB962C8B-B14F-4D97-AF65-F5344CB8AC3E}">
        <p14:creationId xmlns:p14="http://schemas.microsoft.com/office/powerpoint/2010/main" val="12350327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566743" y="4"/>
            <a:ext cx="6625961"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
        <p:nvSpPr>
          <p:cNvPr id="12" name="Rectangle 6"/>
          <p:cNvSpPr>
            <a:spLocks noGrp="1" noChangeArrowheads="1"/>
          </p:cNvSpPr>
          <p:nvPr>
            <p:ph type="sldNum" sz="quarter" idx="4"/>
          </p:nvPr>
        </p:nvSpPr>
        <p:spPr bwMode="auto">
          <a:xfrm>
            <a:off x="566740" y="4914900"/>
            <a:ext cx="5127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b="0" i="0">
                <a:solidFill>
                  <a:schemeClr val="tx1"/>
                </a:solidFill>
                <a:latin typeface="+mn-lt"/>
              </a:defRPr>
            </a:lvl1pPr>
          </a:lstStyle>
          <a:p>
            <a:fld id="{5306AC46-015F-6E44-B83A-36E79AEF5356}" type="slidenum">
              <a:rPr lang="en-GB" smtClean="0"/>
              <a:pPr/>
              <a:t>‹#›</a:t>
            </a:fld>
            <a:endParaRPr lang="en-GB" dirty="0"/>
          </a:p>
        </p:txBody>
      </p:sp>
      <p:sp>
        <p:nvSpPr>
          <p:cNvPr id="7" name="Rectangle 5"/>
          <p:cNvSpPr>
            <a:spLocks noGrp="1" noChangeArrowheads="1"/>
          </p:cNvSpPr>
          <p:nvPr>
            <p:ph type="ftr" sz="quarter" idx="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r>
              <a:rPr lang="en-US" dirty="0"/>
              <a:t>Sahar Yousefi- </a:t>
            </a:r>
            <a:r>
              <a:rPr lang="en-US" dirty="0" err="1"/>
              <a:t>Gorter</a:t>
            </a:r>
            <a:r>
              <a:rPr lang="en-US" dirty="0"/>
              <a:t> meeting</a:t>
            </a:r>
            <a:endParaRPr lang="en-GB" dirty="0"/>
          </a:p>
        </p:txBody>
      </p:sp>
      <p:sp>
        <p:nvSpPr>
          <p:cNvPr id="8" name="Rectangle 4"/>
          <p:cNvSpPr>
            <a:spLocks noGrp="1" noChangeArrowheads="1"/>
          </p:cNvSpPr>
          <p:nvPr>
            <p:ph type="dt" sz="half" idx="2"/>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72F6ED4F-0155-46B9-B4EC-D913329A014D}" type="datetime5">
              <a:rPr lang="en-US" smtClean="0"/>
              <a:t>16-Apr-22</a:t>
            </a:fld>
            <a:endParaRPr lang="en-GB" dirty="0"/>
          </a:p>
        </p:txBody>
      </p:sp>
    </p:spTree>
    <p:extLst>
      <p:ext uri="{BB962C8B-B14F-4D97-AF65-F5344CB8AC3E}">
        <p14:creationId xmlns:p14="http://schemas.microsoft.com/office/powerpoint/2010/main" val="23512566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4" name="Rectangle 6"/>
          <p:cNvSpPr>
            <a:spLocks noGrp="1" noChangeArrowheads="1"/>
          </p:cNvSpPr>
          <p:nvPr>
            <p:ph type="sldNum" sz="quarter" idx="4"/>
          </p:nvPr>
        </p:nvSpPr>
        <p:spPr bwMode="auto">
          <a:xfrm>
            <a:off x="566740" y="4914900"/>
            <a:ext cx="5127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b="0" i="0">
                <a:solidFill>
                  <a:schemeClr val="tx1"/>
                </a:solidFill>
                <a:latin typeface="+mn-lt"/>
              </a:defRPr>
            </a:lvl1pPr>
          </a:lstStyle>
          <a:p>
            <a:fld id="{5306AC46-015F-6E44-B83A-36E79AEF5356}" type="slidenum">
              <a:rPr lang="en-GB" smtClean="0"/>
              <a:pPr/>
              <a:t>‹#›</a:t>
            </a:fld>
            <a:endParaRPr lang="en-GB" dirty="0"/>
          </a:p>
        </p:txBody>
      </p:sp>
      <p:sp>
        <p:nvSpPr>
          <p:cNvPr id="5" name="Rectangle 5"/>
          <p:cNvSpPr>
            <a:spLocks noGrp="1" noChangeArrowheads="1"/>
          </p:cNvSpPr>
          <p:nvPr>
            <p:ph type="ftr" sz="quarter" idx="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r>
              <a:rPr lang="en-US" dirty="0"/>
              <a:t>Sahar Yousefi- </a:t>
            </a:r>
            <a:r>
              <a:rPr lang="en-US" dirty="0" err="1"/>
              <a:t>Gorter</a:t>
            </a:r>
            <a:r>
              <a:rPr lang="en-US" dirty="0"/>
              <a:t> meeting</a:t>
            </a:r>
            <a:endParaRPr lang="en-GB" dirty="0"/>
          </a:p>
        </p:txBody>
      </p:sp>
      <p:sp>
        <p:nvSpPr>
          <p:cNvPr id="6" name="Rectangle 4"/>
          <p:cNvSpPr>
            <a:spLocks noGrp="1" noChangeArrowheads="1"/>
          </p:cNvSpPr>
          <p:nvPr>
            <p:ph type="dt" sz="half" idx="2"/>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4F16BB30-9BC6-46DC-A3DA-FEB66C1146A0}" type="datetime5">
              <a:rPr lang="en-US" smtClean="0"/>
              <a:t>16-Apr-22</a:t>
            </a:fld>
            <a:endParaRPr lang="en-GB" dirty="0"/>
          </a:p>
        </p:txBody>
      </p:sp>
    </p:spTree>
    <p:extLst>
      <p:ext uri="{BB962C8B-B14F-4D97-AF65-F5344CB8AC3E}">
        <p14:creationId xmlns:p14="http://schemas.microsoft.com/office/powerpoint/2010/main" val="7115891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hthoek 13"/>
          <p:cNvSpPr/>
          <p:nvPr userDrawn="1"/>
        </p:nvSpPr>
        <p:spPr bwMode="auto">
          <a:xfrm>
            <a:off x="8002588" y="4933950"/>
            <a:ext cx="1141412" cy="216000"/>
          </a:xfrm>
          <a:prstGeom prst="rect">
            <a:avLst/>
          </a:prstGeom>
          <a:solidFill>
            <a:schemeClr val="accent3"/>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userDrawn="1"/>
        </p:nvSpPr>
        <p:spPr bwMode="auto">
          <a:xfrm>
            <a:off x="1143000" y="4933950"/>
            <a:ext cx="6859588" cy="216000"/>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 name="Rechthoek 1"/>
          <p:cNvSpPr/>
          <p:nvPr userDrawn="1"/>
        </p:nvSpPr>
        <p:spPr bwMode="auto">
          <a:xfrm>
            <a:off x="0" y="4933950"/>
            <a:ext cx="1143000" cy="216000"/>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9" name="Afbeelding 8" descr="bovenbalk PPT 2b.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
            <a:ext cx="9144000" cy="863600"/>
          </a:xfrm>
          <a:prstGeom prst="rect">
            <a:avLst/>
          </a:prstGeom>
        </p:spPr>
      </p:pic>
      <p:sp>
        <p:nvSpPr>
          <p:cNvPr id="1028" name="Rectangle 4"/>
          <p:cNvSpPr>
            <a:spLocks noGrp="1" noChangeArrowheads="1"/>
          </p:cNvSpPr>
          <p:nvPr>
            <p:ph type="dt" sz="half" idx="2"/>
          </p:nvPr>
        </p:nvSpPr>
        <p:spPr bwMode="auto">
          <a:xfrm>
            <a:off x="8002593" y="4914900"/>
            <a:ext cx="85566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r">
              <a:defRPr sz="1200" b="0" i="0" kern="800" cap="none" spc="0">
                <a:solidFill>
                  <a:schemeClr val="tx1"/>
                </a:solidFill>
                <a:latin typeface="+mn-lt"/>
              </a:defRPr>
            </a:lvl1pPr>
          </a:lstStyle>
          <a:p>
            <a:fld id="{39E8DB1C-D9E4-40B4-98F1-B239D22C0C4A}" type="datetime5">
              <a:rPr lang="en-US" smtClean="0"/>
              <a:t>16-Apr-22</a:t>
            </a:fld>
            <a:endParaRPr lang="en-GB" dirty="0"/>
          </a:p>
        </p:txBody>
      </p:sp>
      <p:sp>
        <p:nvSpPr>
          <p:cNvPr id="1029" name="Rectangle 5"/>
          <p:cNvSpPr>
            <a:spLocks noGrp="1" noChangeArrowheads="1"/>
          </p:cNvSpPr>
          <p:nvPr>
            <p:ph type="ftr" sz="quarter" idx="3"/>
          </p:nvPr>
        </p:nvSpPr>
        <p:spPr bwMode="auto">
          <a:xfrm>
            <a:off x="1346202" y="4914900"/>
            <a:ext cx="5514976"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1200" b="0" i="0" u="none" kern="800" cap="none" spc="0">
                <a:solidFill>
                  <a:schemeClr val="tx1"/>
                </a:solidFill>
                <a:latin typeface="+mn-lt"/>
              </a:defRPr>
            </a:lvl1pPr>
          </a:lstStyle>
          <a:p>
            <a:r>
              <a:rPr lang="en-US" dirty="0"/>
              <a:t>Sahar Yousefi- </a:t>
            </a:r>
            <a:r>
              <a:rPr lang="en-US" dirty="0" err="1"/>
              <a:t>Gorter</a:t>
            </a:r>
            <a:r>
              <a:rPr lang="en-US" dirty="0"/>
              <a:t> meeting</a:t>
            </a:r>
            <a:endParaRPr lang="en-GB" dirty="0"/>
          </a:p>
        </p:txBody>
      </p:sp>
      <p:sp>
        <p:nvSpPr>
          <p:cNvPr id="1030" name="Rectangle 6"/>
          <p:cNvSpPr>
            <a:spLocks noGrp="1" noChangeArrowheads="1"/>
          </p:cNvSpPr>
          <p:nvPr>
            <p:ph type="sldNum" sz="quarter" idx="4"/>
          </p:nvPr>
        </p:nvSpPr>
        <p:spPr bwMode="auto">
          <a:xfrm>
            <a:off x="566740" y="4914900"/>
            <a:ext cx="5127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1200" b="0" i="0">
                <a:solidFill>
                  <a:schemeClr val="tx1"/>
                </a:solidFill>
                <a:latin typeface="+mn-lt"/>
              </a:defRPr>
            </a:lvl1pPr>
          </a:lstStyle>
          <a:p>
            <a:fld id="{5306AC46-015F-6E44-B83A-36E79AEF5356}" type="slidenum">
              <a:rPr lang="en-GB" smtClean="0"/>
              <a:pPr/>
              <a:t>‹#›</a:t>
            </a:fld>
            <a:endParaRPr lang="en-GB" dirty="0"/>
          </a:p>
        </p:txBody>
      </p:sp>
      <p:sp>
        <p:nvSpPr>
          <p:cNvPr id="10" name="Rectangle 2"/>
          <p:cNvSpPr>
            <a:spLocks noGrp="1" noChangeArrowheads="1"/>
          </p:cNvSpPr>
          <p:nvPr>
            <p:ph type="title"/>
          </p:nvPr>
        </p:nvSpPr>
        <p:spPr bwMode="auto">
          <a:xfrm>
            <a:off x="566741" y="4"/>
            <a:ext cx="661035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sp>
        <p:nvSpPr>
          <p:cNvPr id="11" name="Rectangle 3"/>
          <p:cNvSpPr>
            <a:spLocks noGrp="1" noChangeArrowheads="1"/>
          </p:cNvSpPr>
          <p:nvPr>
            <p:ph type="body" idx="1"/>
          </p:nvPr>
        </p:nvSpPr>
        <p:spPr bwMode="auto">
          <a:xfrm>
            <a:off x="566738" y="1016004"/>
            <a:ext cx="8291512" cy="3735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2" name="Rechthoek 11"/>
          <p:cNvSpPr/>
          <p:nvPr userDrawn="1"/>
        </p:nvSpPr>
        <p:spPr bwMode="auto">
          <a:xfrm>
            <a:off x="6861176" y="4933950"/>
            <a:ext cx="1141412" cy="216000"/>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331"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Tree>
  </p:cSld>
  <p:clrMap bg1="dk2" tx1="lt1" bg2="dk1" tx2="lt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p:transition>
  <p:hf hdr="0"/>
  <p:txStyles>
    <p:title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167"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331"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498"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664"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11"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59973" indent="-185724"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3pPr>
      <a:lvl4pPr marL="719947" indent="-19524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79919" indent="-192074"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786" indent="-192074"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3952" indent="-192074"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116" indent="-192074"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283" indent="-192074"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167" rtl="0" eaLnBrk="1" latinLnBrk="0" hangingPunct="1">
        <a:defRPr sz="1800" kern="1200">
          <a:solidFill>
            <a:schemeClr val="tx1"/>
          </a:solidFill>
          <a:latin typeface="+mn-lt"/>
          <a:ea typeface="+mn-ea"/>
          <a:cs typeface="+mn-cs"/>
        </a:defRPr>
      </a:lvl1pPr>
      <a:lvl2pPr marL="457167" algn="l" defTabSz="457167" rtl="0" eaLnBrk="1" latinLnBrk="0" hangingPunct="1">
        <a:defRPr sz="1800" kern="1200">
          <a:solidFill>
            <a:schemeClr val="tx1"/>
          </a:solidFill>
          <a:latin typeface="+mn-lt"/>
          <a:ea typeface="+mn-ea"/>
          <a:cs typeface="+mn-cs"/>
        </a:defRPr>
      </a:lvl2pPr>
      <a:lvl3pPr marL="914331" algn="l" defTabSz="457167" rtl="0" eaLnBrk="1" latinLnBrk="0" hangingPunct="1">
        <a:defRPr sz="1800" kern="1200">
          <a:solidFill>
            <a:schemeClr val="tx1"/>
          </a:solidFill>
          <a:latin typeface="+mn-lt"/>
          <a:ea typeface="+mn-ea"/>
          <a:cs typeface="+mn-cs"/>
        </a:defRPr>
      </a:lvl3pPr>
      <a:lvl4pPr marL="1371498" algn="l" defTabSz="457167" rtl="0" eaLnBrk="1" latinLnBrk="0" hangingPunct="1">
        <a:defRPr sz="1800" kern="1200">
          <a:solidFill>
            <a:schemeClr val="tx1"/>
          </a:solidFill>
          <a:latin typeface="+mn-lt"/>
          <a:ea typeface="+mn-ea"/>
          <a:cs typeface="+mn-cs"/>
        </a:defRPr>
      </a:lvl4pPr>
      <a:lvl5pPr marL="1828664" algn="l" defTabSz="457167" rtl="0" eaLnBrk="1" latinLnBrk="0" hangingPunct="1">
        <a:defRPr sz="1800" kern="1200">
          <a:solidFill>
            <a:schemeClr val="tx1"/>
          </a:solidFill>
          <a:latin typeface="+mn-lt"/>
          <a:ea typeface="+mn-ea"/>
          <a:cs typeface="+mn-cs"/>
        </a:defRPr>
      </a:lvl5pPr>
      <a:lvl6pPr marL="2285829" algn="l" defTabSz="457167" rtl="0" eaLnBrk="1" latinLnBrk="0" hangingPunct="1">
        <a:defRPr sz="1800" kern="1200">
          <a:solidFill>
            <a:schemeClr val="tx1"/>
          </a:solidFill>
          <a:latin typeface="+mn-lt"/>
          <a:ea typeface="+mn-ea"/>
          <a:cs typeface="+mn-cs"/>
        </a:defRPr>
      </a:lvl6pPr>
      <a:lvl7pPr marL="2742995" algn="l" defTabSz="457167" rtl="0" eaLnBrk="1" latinLnBrk="0" hangingPunct="1">
        <a:defRPr sz="1800" kern="1200">
          <a:solidFill>
            <a:schemeClr val="tx1"/>
          </a:solidFill>
          <a:latin typeface="+mn-lt"/>
          <a:ea typeface="+mn-ea"/>
          <a:cs typeface="+mn-cs"/>
        </a:defRPr>
      </a:lvl7pPr>
      <a:lvl8pPr marL="3200160" algn="l" defTabSz="457167" rtl="0" eaLnBrk="1" latinLnBrk="0" hangingPunct="1">
        <a:defRPr sz="1800" kern="1200">
          <a:solidFill>
            <a:schemeClr val="tx1"/>
          </a:solidFill>
          <a:latin typeface="+mn-lt"/>
          <a:ea typeface="+mn-ea"/>
          <a:cs typeface="+mn-cs"/>
        </a:defRPr>
      </a:lvl8pPr>
      <a:lvl9pPr marL="3657326" algn="l" defTabSz="45716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D93CC6D-69C7-4295-A3D6-B49D78B620E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2FE45CA-574F-4B22-AEEB-CBB73E0F49C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169C4AD-2516-440B-83C0-BFE3C5350B5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6FF4397-3F27-49E9-87C3-0255DEA71F63}" type="datetimeFigureOut">
              <a:rPr lang="en-US" smtClean="0"/>
              <a:t>4/16/2022</a:t>
            </a:fld>
            <a:endParaRPr lang="en-US"/>
          </a:p>
        </p:txBody>
      </p:sp>
      <p:sp>
        <p:nvSpPr>
          <p:cNvPr id="5" name="Footer Placeholder 4">
            <a:extLst>
              <a:ext uri="{FF2B5EF4-FFF2-40B4-BE49-F238E27FC236}">
                <a16:creationId xmlns:a16="http://schemas.microsoft.com/office/drawing/2014/main" xmlns="" id="{CA26BA14-5B50-49E0-A46A-C58646D2F11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999A0BE8-6C88-48B1-9314-58628E0078E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3DD005D-80A6-4FF8-8E6A-2E67AA238EFB}" type="slidenum">
              <a:rPr lang="en-US" smtClean="0"/>
              <a:t>‹#›</a:t>
            </a:fld>
            <a:endParaRPr lang="en-US"/>
          </a:p>
        </p:txBody>
      </p:sp>
    </p:spTree>
    <p:extLst>
      <p:ext uri="{BB962C8B-B14F-4D97-AF65-F5344CB8AC3E}">
        <p14:creationId xmlns:p14="http://schemas.microsoft.com/office/powerpoint/2010/main" val="359952189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50.png"/><Relationship Id="rId5" Type="http://schemas.openxmlformats.org/officeDocument/2006/relationships/image" Target="../media/image290.png"/><Relationship Id="rId4" Type="http://schemas.openxmlformats.org/officeDocument/2006/relationships/image" Target="../media/image31.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0.tiff"/><Relationship Id="rId13" Type="http://schemas.openxmlformats.org/officeDocument/2006/relationships/image" Target="../media/image45.png"/><Relationship Id="rId18" Type="http://schemas.openxmlformats.org/officeDocument/2006/relationships/image" Target="../media/image50.emf"/><Relationship Id="rId26" Type="http://schemas.openxmlformats.org/officeDocument/2006/relationships/image" Target="../media/image530.png"/><Relationship Id="rId3" Type="http://schemas.openxmlformats.org/officeDocument/2006/relationships/image" Target="../media/image330.png"/><Relationship Id="rId21" Type="http://schemas.openxmlformats.org/officeDocument/2006/relationships/image" Target="../media/image52.emf"/><Relationship Id="rId7" Type="http://schemas.openxmlformats.org/officeDocument/2006/relationships/image" Target="../media/image20.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20.png"/><Relationship Id="rId2" Type="http://schemas.openxmlformats.org/officeDocument/2006/relationships/notesSlide" Target="../notesSlides/notesSlide11.xml"/><Relationship Id="rId16" Type="http://schemas.openxmlformats.org/officeDocument/2006/relationships/image" Target="../media/image48.png"/><Relationship Id="rId20"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43.png"/><Relationship Id="rId24" Type="http://schemas.openxmlformats.org/officeDocument/2006/relationships/image" Target="../media/image55.emf"/><Relationship Id="rId5" Type="http://schemas.openxmlformats.org/officeDocument/2006/relationships/image" Target="../media/image39.emf"/><Relationship Id="rId15" Type="http://schemas.openxmlformats.org/officeDocument/2006/relationships/image" Target="../media/image47.png"/><Relationship Id="rId23" Type="http://schemas.openxmlformats.org/officeDocument/2006/relationships/image" Target="../media/image54.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41.tiff"/><Relationship Id="rId14" Type="http://schemas.openxmlformats.org/officeDocument/2006/relationships/image" Target="../media/image46.png"/><Relationship Id="rId22" Type="http://schemas.openxmlformats.org/officeDocument/2006/relationships/image" Target="../media/image53.png"/><Relationship Id="rId27" Type="http://schemas.openxmlformats.org/officeDocument/2006/relationships/image" Target="../media/image540.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660.png"/><Relationship Id="rId11" Type="http://schemas.openxmlformats.org/officeDocument/2006/relationships/image" Target="../media/image61.png"/><Relationship Id="rId5" Type="http://schemas.openxmlformats.org/officeDocument/2006/relationships/image" Target="../media/image58.gif"/><Relationship Id="rId10" Type="http://schemas.openxmlformats.org/officeDocument/2006/relationships/image" Target="../media/image14.png"/><Relationship Id="rId4" Type="http://schemas.openxmlformats.org/officeDocument/2006/relationships/image" Target="../media/image57.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0.png"/><Relationship Id="rId4" Type="http://schemas.openxmlformats.org/officeDocument/2006/relationships/image" Target="../media/image11.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21.png"/><Relationship Id="rId4" Type="http://schemas.openxmlformats.org/officeDocument/2006/relationships/image" Target="../media/image29.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C823C019-3A52-4164-B763-F0A5CA95A30B}"/>
              </a:ext>
            </a:extLst>
          </p:cNvPr>
          <p:cNvSpPr>
            <a:spLocks noGrp="1"/>
          </p:cNvSpPr>
          <p:nvPr>
            <p:ph type="title"/>
          </p:nvPr>
        </p:nvSpPr>
        <p:spPr>
          <a:xfrm>
            <a:off x="1304929" y="1137713"/>
            <a:ext cx="7548562" cy="1144588"/>
          </a:xfrm>
        </p:spPr>
        <p:txBody>
          <a:bodyPr/>
          <a:lstStyle/>
          <a:p>
            <a:r>
              <a:rPr lang="en-US" dirty="0"/>
              <a:t>Could we deal with the lack of training data in </a:t>
            </a:r>
            <a:br>
              <a:rPr lang="en-US" dirty="0"/>
            </a:br>
            <a:r>
              <a:rPr lang="en-US" dirty="0"/>
              <a:t>AI-based </a:t>
            </a:r>
            <a:r>
              <a:rPr lang="en-US" dirty="0" err="1"/>
              <a:t>haemodynamic</a:t>
            </a:r>
            <a:r>
              <a:rPr lang="en-US" dirty="0"/>
              <a:t> MRI acceleration?</a:t>
            </a:r>
          </a:p>
        </p:txBody>
      </p:sp>
      <p:pic>
        <p:nvPicPr>
          <p:cNvPr id="8" name="Picture 5" descr="I:\MR Fysica- 7T\7-Tesla\logo's\windows\gorter_logo_rgb_300dpi.jpg">
            <a:extLst>
              <a:ext uri="{FF2B5EF4-FFF2-40B4-BE49-F238E27FC236}">
                <a16:creationId xmlns:a16="http://schemas.microsoft.com/office/drawing/2014/main" xmlns="" id="{6A192C6E-7EC6-4212-92E0-B247493BE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79" y="365326"/>
            <a:ext cx="3084702" cy="594957"/>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a:extLst>
              <a:ext uri="{FF2B5EF4-FFF2-40B4-BE49-F238E27FC236}">
                <a16:creationId xmlns:a16="http://schemas.microsoft.com/office/drawing/2014/main" xmlns="" id="{97E9A663-B37A-49A7-9483-405F73331763}"/>
              </a:ext>
            </a:extLst>
          </p:cNvPr>
          <p:cNvSpPr>
            <a:spLocks noGrp="1"/>
          </p:cNvSpPr>
          <p:nvPr>
            <p:ph type="pic" idx="14"/>
          </p:nvPr>
        </p:nvSpPr>
        <p:spPr/>
      </p:sp>
      <p:sp>
        <p:nvSpPr>
          <p:cNvPr id="9" name="Content Placeholder 8">
            <a:extLst>
              <a:ext uri="{FF2B5EF4-FFF2-40B4-BE49-F238E27FC236}">
                <a16:creationId xmlns:a16="http://schemas.microsoft.com/office/drawing/2014/main" xmlns="" id="{012A5E13-42A7-449A-816E-BB7FBA62CB68}"/>
              </a:ext>
            </a:extLst>
          </p:cNvPr>
          <p:cNvSpPr>
            <a:spLocks noGrp="1"/>
          </p:cNvSpPr>
          <p:nvPr>
            <p:ph idx="10"/>
          </p:nvPr>
        </p:nvSpPr>
        <p:spPr/>
        <p:txBody>
          <a:bodyPr/>
          <a:lstStyle/>
          <a:p>
            <a:r>
              <a:rPr lang="en-US" b="1" dirty="0"/>
              <a:t>Sahar Yousefi</a:t>
            </a:r>
          </a:p>
          <a:p>
            <a:r>
              <a:rPr lang="en-GB" sz="1600" dirty="0"/>
              <a:t>Radiology department</a:t>
            </a:r>
          </a:p>
          <a:p>
            <a:endParaRPr lang="en-US" sz="2800" dirty="0"/>
          </a:p>
        </p:txBody>
      </p:sp>
      <p:sp>
        <p:nvSpPr>
          <p:cNvPr id="11" name="Subtitle 10">
            <a:extLst>
              <a:ext uri="{FF2B5EF4-FFF2-40B4-BE49-F238E27FC236}">
                <a16:creationId xmlns:a16="http://schemas.microsoft.com/office/drawing/2014/main" xmlns="" id="{0A3FC172-5952-4E00-AD4C-AA1E446C1D13}"/>
              </a:ext>
            </a:extLst>
          </p:cNvPr>
          <p:cNvSpPr>
            <a:spLocks noGrp="1"/>
          </p:cNvSpPr>
          <p:nvPr>
            <p:ph type="subTitle" idx="1"/>
          </p:nvPr>
        </p:nvSpPr>
        <p:spPr>
          <a:xfrm>
            <a:off x="1304928" y="2425711"/>
            <a:ext cx="5095872" cy="670186"/>
          </a:xfrm>
        </p:spPr>
        <p:txBody>
          <a:bodyPr/>
          <a:lstStyle/>
          <a:p>
            <a:r>
              <a:rPr lang="en-US" sz="1600" dirty="0"/>
              <a:t>Fast </a:t>
            </a:r>
            <a:r>
              <a:rPr lang="en-US" sz="1600" dirty="0" err="1" smtClean="0"/>
              <a:t>haemodynamic</a:t>
            </a:r>
            <a:r>
              <a:rPr lang="en-US" sz="1600" dirty="0" smtClean="0"/>
              <a:t> MRI </a:t>
            </a:r>
            <a:r>
              <a:rPr lang="en-US" sz="1600" dirty="0"/>
              <a:t>reconstruction by deep learning </a:t>
            </a:r>
          </a:p>
        </p:txBody>
      </p:sp>
    </p:spTree>
    <p:extLst>
      <p:ext uri="{BB962C8B-B14F-4D97-AF65-F5344CB8AC3E}">
        <p14:creationId xmlns:p14="http://schemas.microsoft.com/office/powerpoint/2010/main" val="3794566529"/>
      </p:ext>
    </p:extLst>
  </p:cSld>
  <p:clrMapOvr>
    <a:masterClrMapping/>
  </p:clrMapOvr>
  <p:transition advTm="595">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61DB916-8D6D-459E-BF7A-606E519573BB}"/>
              </a:ext>
            </a:extLst>
          </p:cNvPr>
          <p:cNvSpPr>
            <a:spLocks noGrp="1"/>
          </p:cNvSpPr>
          <p:nvPr>
            <p:ph type="title"/>
          </p:nvPr>
        </p:nvSpPr>
        <p:spPr/>
        <p:txBody>
          <a:bodyPr/>
          <a:lstStyle/>
          <a:p>
            <a:r>
              <a:rPr lang="en-US" sz="2000" dirty="0"/>
              <a:t>Kinetic model for Hadamard time encoded PCASL signal</a:t>
            </a:r>
          </a:p>
        </p:txBody>
      </p:sp>
      <p:sp>
        <p:nvSpPr>
          <p:cNvPr id="4" name="Slide Number Placeholder 3">
            <a:extLst>
              <a:ext uri="{FF2B5EF4-FFF2-40B4-BE49-F238E27FC236}">
                <a16:creationId xmlns:a16="http://schemas.microsoft.com/office/drawing/2014/main" xmlns="" id="{4F8E5ECE-27C0-4093-AC76-71DEE4CF0E11}"/>
              </a:ext>
            </a:extLst>
          </p:cNvPr>
          <p:cNvSpPr>
            <a:spLocks noGrp="1"/>
          </p:cNvSpPr>
          <p:nvPr>
            <p:ph type="sldNum" sz="quarter" idx="4"/>
          </p:nvPr>
        </p:nvSpPr>
        <p:spPr/>
        <p:txBody>
          <a:bodyPr/>
          <a:lstStyle/>
          <a:p>
            <a:fld id="{5306AC46-015F-6E44-B83A-36E79AEF5356}" type="slidenum">
              <a:rPr lang="en-GB" smtClean="0"/>
              <a:pPr/>
              <a:t>10</a:t>
            </a:fld>
            <a:endParaRPr lang="en-GB" dirty="0"/>
          </a:p>
        </p:txBody>
      </p:sp>
      <p:sp>
        <p:nvSpPr>
          <p:cNvPr id="5" name="Footer Placeholder 4">
            <a:extLst>
              <a:ext uri="{FF2B5EF4-FFF2-40B4-BE49-F238E27FC236}">
                <a16:creationId xmlns:a16="http://schemas.microsoft.com/office/drawing/2014/main" xmlns="" id="{B3F5D13C-1C10-4A5F-90F9-809A39833175}"/>
              </a:ext>
            </a:extLst>
          </p:cNvPr>
          <p:cNvSpPr>
            <a:spLocks noGrp="1"/>
          </p:cNvSpPr>
          <p:nvPr>
            <p:ph type="ftr" sz="quarter" idx="3"/>
          </p:nvPr>
        </p:nvSpPr>
        <p:spPr/>
        <p:txBody>
          <a:bodyPr/>
          <a:lstStyle/>
          <a:p>
            <a:r>
              <a:rPr lang="en-US" dirty="0"/>
              <a:t>Reconstruction of Dynamic Perfusion and Angiography by CNN, </a:t>
            </a:r>
            <a:r>
              <a:rPr lang="en-US" dirty="0" err="1"/>
              <a:t>S.Yousefi</a:t>
            </a:r>
            <a:r>
              <a:rPr lang="en-US" dirty="0"/>
              <a:t> et al.</a:t>
            </a:r>
          </a:p>
        </p:txBody>
      </p:sp>
      <p:sp>
        <p:nvSpPr>
          <p:cNvPr id="6" name="Date Placeholder 5">
            <a:extLst>
              <a:ext uri="{FF2B5EF4-FFF2-40B4-BE49-F238E27FC236}">
                <a16:creationId xmlns:a16="http://schemas.microsoft.com/office/drawing/2014/main" xmlns="" id="{976AD11D-BB30-4A0D-949B-69F53168C28A}"/>
              </a:ext>
            </a:extLst>
          </p:cNvPr>
          <p:cNvSpPr>
            <a:spLocks noGrp="1"/>
          </p:cNvSpPr>
          <p:nvPr>
            <p:ph type="dt" sz="half" idx="2"/>
          </p:nvPr>
        </p:nvSpPr>
        <p:spPr/>
        <p:txBody>
          <a:bodyPr/>
          <a:lstStyle/>
          <a:p>
            <a:fld id="{41C028FC-C194-4CDE-AD09-33E6BDE0F1B0}" type="datetime5">
              <a:rPr lang="en-US" smtClean="0"/>
              <a:t>16-Apr-22</a:t>
            </a:fld>
            <a:endParaRPr lang="en-GB" dirty="0"/>
          </a:p>
        </p:txBody>
      </p:sp>
      <p:pic>
        <p:nvPicPr>
          <p:cNvPr id="8" name="Picture 7">
            <a:extLst>
              <a:ext uri="{FF2B5EF4-FFF2-40B4-BE49-F238E27FC236}">
                <a16:creationId xmlns:a16="http://schemas.microsoft.com/office/drawing/2014/main" xmlns="" id="{AE267351-C67B-452A-9399-11964E72EFB8}"/>
              </a:ext>
            </a:extLst>
          </p:cNvPr>
          <p:cNvPicPr>
            <a:picLocks noChangeAspect="1"/>
          </p:cNvPicPr>
          <p:nvPr/>
        </p:nvPicPr>
        <p:blipFill>
          <a:blip r:embed="rId3"/>
          <a:stretch>
            <a:fillRect/>
          </a:stretch>
        </p:blipFill>
        <p:spPr>
          <a:xfrm>
            <a:off x="341995" y="1772293"/>
            <a:ext cx="1302930" cy="1156912"/>
          </a:xfrm>
          <a:prstGeom prst="rect">
            <a:avLst/>
          </a:prstGeom>
        </p:spPr>
      </p:pic>
      <p:pic>
        <p:nvPicPr>
          <p:cNvPr id="9" name="Picture 8">
            <a:extLst>
              <a:ext uri="{FF2B5EF4-FFF2-40B4-BE49-F238E27FC236}">
                <a16:creationId xmlns:a16="http://schemas.microsoft.com/office/drawing/2014/main" xmlns="" id="{352D71C9-5076-43B2-8029-AC18F6A4FE75}"/>
              </a:ext>
            </a:extLst>
          </p:cNvPr>
          <p:cNvPicPr>
            <a:picLocks noChangeAspect="1"/>
          </p:cNvPicPr>
          <p:nvPr/>
        </p:nvPicPr>
        <p:blipFill>
          <a:blip r:embed="rId4"/>
          <a:stretch>
            <a:fillRect/>
          </a:stretch>
        </p:blipFill>
        <p:spPr>
          <a:xfrm>
            <a:off x="349250" y="3167595"/>
            <a:ext cx="1302930" cy="1093136"/>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xmlns="" id="{32B12A3D-2B1D-4413-9ED0-AEBE52C1AA44}"/>
                  </a:ext>
                </a:extLst>
              </p:cNvPr>
              <p:cNvSpPr/>
              <p:nvPr/>
            </p:nvSpPr>
            <p:spPr>
              <a:xfrm>
                <a:off x="6478389" y="3557718"/>
                <a:ext cx="2725490" cy="1379608"/>
              </a:xfrm>
              <a:prstGeom prst="rect">
                <a:avLst/>
              </a:prstGeom>
            </p:spPr>
            <p:txBody>
              <a:bodyPr wrap="none">
                <a:spAutoFit/>
              </a:bodyPr>
              <a:lstStyle/>
              <a:p>
                <a14:m>
                  <m:oMath xmlns:m="http://schemas.openxmlformats.org/officeDocument/2006/math">
                    <m:sSub>
                      <m:sSubPr>
                        <m:ctrlPr>
                          <a:rPr lang="en-US" sz="788" i="1">
                            <a:solidFill>
                              <a:schemeClr val="accent6"/>
                            </a:solidFill>
                            <a:latin typeface="Cambria Math" panose="02040503050406030204" pitchFamily="18" charset="0"/>
                          </a:rPr>
                        </m:ctrlPr>
                      </m:sSubPr>
                      <m:e>
                        <m:r>
                          <a:rPr lang="en-US" sz="788" i="1">
                            <a:solidFill>
                              <a:schemeClr val="accent6"/>
                            </a:solidFill>
                            <a:latin typeface="Cambria Math" panose="02040503050406030204" pitchFamily="18" charset="0"/>
                          </a:rPr>
                          <m:t>𝐿</m:t>
                        </m:r>
                      </m:e>
                      <m:sub>
                        <m:r>
                          <a:rPr lang="en-US" sz="788" i="1">
                            <a:solidFill>
                              <a:schemeClr val="accent6"/>
                            </a:solidFill>
                            <a:latin typeface="Cambria Math" panose="02040503050406030204" pitchFamily="18" charset="0"/>
                          </a:rPr>
                          <m:t>𝑟</m:t>
                        </m:r>
                      </m:sub>
                    </m:sSub>
                  </m:oMath>
                </a14:m>
                <a:r>
                  <a:rPr lang="en-US" sz="788" dirty="0">
                    <a:solidFill>
                      <a:schemeClr val="accent6"/>
                    </a:solidFill>
                  </a:rPr>
                  <a:t> </a:t>
                </a:r>
                <a14:m>
                  <m:oMath xmlns:m="http://schemas.openxmlformats.org/officeDocument/2006/math">
                    <m:r>
                      <a:rPr lang="en-US" sz="788" i="1">
                        <a:solidFill>
                          <a:schemeClr val="accent6"/>
                        </a:solidFill>
                        <a:latin typeface="Cambria Math" panose="02040503050406030204" pitchFamily="18" charset="0"/>
                      </a:rPr>
                      <m:t>(</m:t>
                    </m:r>
                    <m:r>
                      <a:rPr lang="en-US" sz="788" i="1">
                        <a:solidFill>
                          <a:schemeClr val="accent6"/>
                        </a:solidFill>
                        <a:latin typeface="Cambria Math" panose="02040503050406030204" pitchFamily="18" charset="0"/>
                      </a:rPr>
                      <m:t>𝑏</m:t>
                    </m:r>
                    <m:r>
                      <a:rPr lang="en-US" sz="788" i="1">
                        <a:solidFill>
                          <a:schemeClr val="accent6"/>
                        </a:solidFill>
                        <a:latin typeface="Cambria Math" panose="02040503050406030204" pitchFamily="18" charset="0"/>
                      </a:rPr>
                      <m:t>) </m:t>
                    </m:r>
                  </m:oMath>
                </a14:m>
                <a:r>
                  <a:rPr lang="en-US" sz="788" dirty="0">
                    <a:solidFill>
                      <a:schemeClr val="accent6"/>
                    </a:solidFill>
                  </a:rPr>
                  <a:t>=</a:t>
                </a:r>
                <a14:m>
                  <m:oMath xmlns:m="http://schemas.openxmlformats.org/officeDocument/2006/math">
                    <m:d>
                      <m:dPr>
                        <m:begChr m:val="{"/>
                        <m:endChr m:val=""/>
                        <m:ctrlPr>
                          <a:rPr lang="en-US" sz="788" i="1" dirty="0">
                            <a:solidFill>
                              <a:schemeClr val="accent6"/>
                            </a:solidFill>
                            <a:latin typeface="Cambria Math" panose="02040503050406030204" pitchFamily="18" charset="0"/>
                          </a:rPr>
                        </m:ctrlPr>
                      </m:dPr>
                      <m:e>
                        <m:eqArr>
                          <m:eqArrPr>
                            <m:ctrlPr>
                              <a:rPr lang="en-US" sz="788" i="1" dirty="0">
                                <a:solidFill>
                                  <a:schemeClr val="accent6"/>
                                </a:solidFill>
                                <a:latin typeface="Cambria Math" panose="02040503050406030204" pitchFamily="18" charset="0"/>
                              </a:rPr>
                            </m:ctrlPr>
                          </m:eqArrPr>
                          <m:e>
                            <m:r>
                              <a:rPr lang="en-US" sz="788" i="1" dirty="0">
                                <a:solidFill>
                                  <a:schemeClr val="accent6"/>
                                </a:solidFill>
                                <a:latin typeface="Cambria Math" panose="02040503050406030204" pitchFamily="18" charset="0"/>
                              </a:rPr>
                              <m:t>0</m:t>
                            </m:r>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𝑖𝑓</m:t>
                            </m:r>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𝑡h𝑒</m:t>
                            </m:r>
                            <m:r>
                              <a:rPr lang="en-US" sz="788" i="1" dirty="0">
                                <a:solidFill>
                                  <a:schemeClr val="accent6"/>
                                </a:solidFill>
                                <a:latin typeface="Cambria Math" panose="02040503050406030204" pitchFamily="18" charset="0"/>
                              </a:rPr>
                              <m:t> </m:t>
                            </m:r>
                            <m:sSup>
                              <m:sSupPr>
                                <m:ctrlPr>
                                  <a:rPr lang="en-US" sz="788" i="1" dirty="0">
                                    <a:solidFill>
                                      <a:schemeClr val="accent6"/>
                                    </a:solidFill>
                                    <a:latin typeface="Cambria Math" panose="02040503050406030204" pitchFamily="18" charset="0"/>
                                  </a:rPr>
                                </m:ctrlPr>
                              </m:sSupPr>
                              <m:e>
                                <m:r>
                                  <a:rPr lang="en-US" sz="788" i="1" dirty="0">
                                    <a:solidFill>
                                      <a:schemeClr val="accent6"/>
                                    </a:solidFill>
                                    <a:latin typeface="Cambria Math" panose="02040503050406030204" pitchFamily="18" charset="0"/>
                                  </a:rPr>
                                  <m:t>𝑏</m:t>
                                </m:r>
                              </m:e>
                              <m:sup>
                                <m:r>
                                  <a:rPr lang="en-US" sz="788" i="1" dirty="0">
                                    <a:solidFill>
                                      <a:schemeClr val="accent6"/>
                                    </a:solidFill>
                                    <a:latin typeface="Cambria Math" panose="02040503050406030204" pitchFamily="18" charset="0"/>
                                  </a:rPr>
                                  <m:t>𝑡h</m:t>
                                </m:r>
                              </m:sup>
                            </m:sSup>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𝑏𝑜𝑙𝑢𝑠</m:t>
                            </m:r>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𝑖𝑛</m:t>
                            </m:r>
                            <m:sSup>
                              <m:sSupPr>
                                <m:ctrlPr>
                                  <a:rPr lang="en-US" sz="788" i="1" dirty="0">
                                    <a:solidFill>
                                      <a:schemeClr val="accent6"/>
                                    </a:solidFill>
                                    <a:latin typeface="Cambria Math" panose="02040503050406030204" pitchFamily="18" charset="0"/>
                                  </a:rPr>
                                </m:ctrlPr>
                              </m:sSupPr>
                              <m:e>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𝑟</m:t>
                                </m:r>
                              </m:e>
                              <m:sup>
                                <m:r>
                                  <a:rPr lang="en-US" sz="788" i="1" dirty="0">
                                    <a:solidFill>
                                      <a:schemeClr val="accent6"/>
                                    </a:solidFill>
                                    <a:latin typeface="Cambria Math" panose="02040503050406030204" pitchFamily="18" charset="0"/>
                                  </a:rPr>
                                  <m:t>𝑡h</m:t>
                                </m:r>
                              </m:sup>
                            </m:sSup>
                            <m:r>
                              <a:rPr lang="en-US" sz="788" i="1" dirty="0">
                                <a:solidFill>
                                  <a:schemeClr val="accent6"/>
                                </a:solidFill>
                                <a:latin typeface="Cambria Math" panose="02040503050406030204" pitchFamily="18" charset="0"/>
                              </a:rPr>
                              <m:t>𝑖𝑠</m:t>
                            </m:r>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𝑐𝑜𝑛𝑡𝑟𝑜𝑙</m:t>
                            </m:r>
                          </m:e>
                          <m:e>
                            <m:r>
                              <a:rPr lang="en-US" sz="788" i="1" dirty="0">
                                <a:solidFill>
                                  <a:schemeClr val="accent6"/>
                                </a:solidFill>
                                <a:latin typeface="Cambria Math" panose="02040503050406030204" pitchFamily="18" charset="0"/>
                              </a:rPr>
                              <m:t>−</m:t>
                            </m:r>
                            <m:r>
                              <a:rPr lang="en-US" sz="788" i="1" dirty="0">
                                <a:solidFill>
                                  <a:schemeClr val="accent6"/>
                                </a:solidFill>
                                <a:latin typeface="Cambria Math" panose="02040503050406030204" pitchFamily="18" charset="0"/>
                              </a:rPr>
                              <m:t>2</m:t>
                            </m:r>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𝑖𝑓</m:t>
                            </m:r>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𝑡h𝑒</m:t>
                            </m:r>
                            <m:r>
                              <a:rPr lang="en-US" sz="788" i="1" dirty="0">
                                <a:solidFill>
                                  <a:schemeClr val="accent6"/>
                                </a:solidFill>
                                <a:latin typeface="Cambria Math" panose="02040503050406030204" pitchFamily="18" charset="0"/>
                              </a:rPr>
                              <m:t> </m:t>
                            </m:r>
                            <m:sSup>
                              <m:sSupPr>
                                <m:ctrlPr>
                                  <a:rPr lang="en-US" sz="788" i="1" dirty="0">
                                    <a:solidFill>
                                      <a:schemeClr val="accent6"/>
                                    </a:solidFill>
                                    <a:latin typeface="Cambria Math" panose="02040503050406030204" pitchFamily="18" charset="0"/>
                                  </a:rPr>
                                </m:ctrlPr>
                              </m:sSupPr>
                              <m:e>
                                <m:r>
                                  <a:rPr lang="en-US" sz="788" i="1" dirty="0">
                                    <a:solidFill>
                                      <a:schemeClr val="accent6"/>
                                    </a:solidFill>
                                    <a:latin typeface="Cambria Math" panose="02040503050406030204" pitchFamily="18" charset="0"/>
                                  </a:rPr>
                                  <m:t>𝑏</m:t>
                                </m:r>
                              </m:e>
                              <m:sup>
                                <m:r>
                                  <a:rPr lang="en-US" sz="788" i="1" dirty="0">
                                    <a:solidFill>
                                      <a:schemeClr val="accent6"/>
                                    </a:solidFill>
                                    <a:latin typeface="Cambria Math" panose="02040503050406030204" pitchFamily="18" charset="0"/>
                                  </a:rPr>
                                  <m:t>𝑡h</m:t>
                                </m:r>
                              </m:sup>
                            </m:sSup>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𝑏𝑜𝑙𝑢𝑠</m:t>
                            </m:r>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𝑖𝑛</m:t>
                            </m:r>
                            <m:sSup>
                              <m:sSupPr>
                                <m:ctrlPr>
                                  <a:rPr lang="en-US" sz="788" i="1" dirty="0">
                                    <a:solidFill>
                                      <a:schemeClr val="accent6"/>
                                    </a:solidFill>
                                    <a:latin typeface="Cambria Math" panose="02040503050406030204" pitchFamily="18" charset="0"/>
                                  </a:rPr>
                                </m:ctrlPr>
                              </m:sSupPr>
                              <m:e>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𝑟</m:t>
                                </m:r>
                              </m:e>
                              <m:sup>
                                <m:r>
                                  <a:rPr lang="en-US" sz="788" i="1" dirty="0">
                                    <a:solidFill>
                                      <a:schemeClr val="accent6"/>
                                    </a:solidFill>
                                    <a:latin typeface="Cambria Math" panose="02040503050406030204" pitchFamily="18" charset="0"/>
                                  </a:rPr>
                                  <m:t>𝑡h</m:t>
                                </m:r>
                              </m:sup>
                            </m:sSup>
                            <m:r>
                              <a:rPr lang="en-US" sz="788" i="1" dirty="0">
                                <a:solidFill>
                                  <a:schemeClr val="accent6"/>
                                </a:solidFill>
                                <a:latin typeface="Cambria Math" panose="02040503050406030204" pitchFamily="18" charset="0"/>
                              </a:rPr>
                              <m:t>𝑖𝑠</m:t>
                            </m:r>
                            <m:r>
                              <a:rPr lang="en-US" sz="788" i="1" dirty="0">
                                <a:solidFill>
                                  <a:schemeClr val="accent6"/>
                                </a:solidFill>
                                <a:latin typeface="Cambria Math" panose="02040503050406030204" pitchFamily="18" charset="0"/>
                              </a:rPr>
                              <m:t> </m:t>
                            </m:r>
                            <m:r>
                              <a:rPr lang="en-US" sz="788" i="1" dirty="0">
                                <a:solidFill>
                                  <a:schemeClr val="accent6"/>
                                </a:solidFill>
                                <a:latin typeface="Cambria Math" panose="02040503050406030204" pitchFamily="18" charset="0"/>
                              </a:rPr>
                              <m:t>𝑙𝑎𝑏𝑒𝑙</m:t>
                            </m:r>
                          </m:e>
                        </m:eqArr>
                      </m:e>
                    </m:d>
                  </m:oMath>
                </a14:m>
                <a:endParaRPr lang="en-US" sz="788" dirty="0">
                  <a:solidFill>
                    <a:schemeClr val="accent6"/>
                  </a:solidFill>
                </a:endParaRPr>
              </a:p>
              <a:p>
                <a14:m>
                  <m:oMath xmlns:m="http://schemas.openxmlformats.org/officeDocument/2006/math">
                    <m:sSub>
                      <m:sSubPr>
                        <m:ctrlPr>
                          <a:rPr lang="en-US" sz="788" i="1">
                            <a:solidFill>
                              <a:schemeClr val="accent6"/>
                            </a:solidFill>
                            <a:latin typeface="Cambria Math" panose="02040503050406030204" pitchFamily="18" charset="0"/>
                            <a:ea typeface="Cambria Math" panose="02040503050406030204" pitchFamily="18" charset="0"/>
                          </a:rPr>
                        </m:ctrlPr>
                      </m:sSubPr>
                      <m:e>
                        <m:r>
                          <a:rPr lang="en-US" sz="788" i="1">
                            <a:solidFill>
                              <a:schemeClr val="accent6"/>
                            </a:solidFill>
                            <a:latin typeface="Cambria Math" panose="02040503050406030204" pitchFamily="18" charset="0"/>
                            <a:ea typeface="Cambria Math" panose="02040503050406030204" pitchFamily="18" charset="0"/>
                          </a:rPr>
                          <m:t>𝜏</m:t>
                        </m:r>
                      </m:e>
                      <m:sub>
                        <m:r>
                          <a:rPr lang="en-US" sz="788" i="1">
                            <a:solidFill>
                              <a:schemeClr val="accent6"/>
                            </a:solidFill>
                            <a:latin typeface="Cambria Math" panose="02040503050406030204" pitchFamily="18" charset="0"/>
                            <a:ea typeface="Cambria Math" panose="02040503050406030204" pitchFamily="18" charset="0"/>
                          </a:rPr>
                          <m:t>𝑏</m:t>
                        </m:r>
                      </m:sub>
                    </m:sSub>
                  </m:oMath>
                </a14:m>
                <a:r>
                  <a:rPr lang="en-US" sz="788" dirty="0">
                    <a:solidFill>
                      <a:schemeClr val="accent6"/>
                    </a:solidFill>
                    <a:latin typeface="Times New Roman" panose="02020603050405020304" pitchFamily="18" charset="0"/>
                    <a:cs typeface="Times New Roman" panose="02020603050405020304" pitchFamily="18" charset="0"/>
                  </a:rPr>
                  <a:t> is label duration for </a:t>
                </a:r>
                <a14:m>
                  <m:oMath xmlns:m="http://schemas.openxmlformats.org/officeDocument/2006/math">
                    <m:sSup>
                      <m:sSupPr>
                        <m:ctrlPr>
                          <a:rPr lang="en-US" sz="788" i="1" dirty="0">
                            <a:solidFill>
                              <a:schemeClr val="accent6"/>
                            </a:solidFill>
                            <a:latin typeface="Cambria Math" panose="02040503050406030204" pitchFamily="18" charset="0"/>
                          </a:rPr>
                        </m:ctrlPr>
                      </m:sSupPr>
                      <m:e>
                        <m:r>
                          <a:rPr lang="en-US" sz="788" i="1" dirty="0">
                            <a:solidFill>
                              <a:schemeClr val="accent6"/>
                            </a:solidFill>
                            <a:latin typeface="Cambria Math" panose="02040503050406030204" pitchFamily="18" charset="0"/>
                          </a:rPr>
                          <m:t>𝑏</m:t>
                        </m:r>
                      </m:e>
                      <m:sup>
                        <m:r>
                          <a:rPr lang="en-US" sz="788" i="1" dirty="0">
                            <a:solidFill>
                              <a:schemeClr val="accent6"/>
                            </a:solidFill>
                            <a:latin typeface="Cambria Math" panose="02040503050406030204" pitchFamily="18" charset="0"/>
                          </a:rPr>
                          <m:t>𝑡h</m:t>
                        </m:r>
                      </m:sup>
                    </m:sSup>
                  </m:oMath>
                </a14:m>
                <a:r>
                  <a:rPr lang="en-US" sz="788" dirty="0">
                    <a:solidFill>
                      <a:schemeClr val="accent6"/>
                    </a:solidFill>
                    <a:latin typeface="Times New Roman" panose="02020603050405020304" pitchFamily="18" charset="0"/>
                    <a:cs typeface="Times New Roman" panose="02020603050405020304" pitchFamily="18" charset="0"/>
                  </a:rPr>
                  <a:t> sub-bolus</a:t>
                </a:r>
              </a:p>
              <a:p>
                <a:r>
                  <a:rPr lang="en-US" sz="788" dirty="0">
                    <a:solidFill>
                      <a:schemeClr val="accent6"/>
                    </a:solidFill>
                    <a:latin typeface="Times New Roman" panose="02020603050405020304" pitchFamily="18" charset="0"/>
                    <a:cs typeface="Times New Roman" panose="02020603050405020304" pitchFamily="18" charset="0"/>
                  </a:rPr>
                  <a:t>N is the number of column (sub-boluses)</a:t>
                </a:r>
              </a:p>
              <a:p>
                <a14:m>
                  <m:oMath xmlns:m="http://schemas.openxmlformats.org/officeDocument/2006/math">
                    <m:sSub>
                      <m:sSubPr>
                        <m:ctrlPr>
                          <a:rPr lang="en-US" sz="788" i="1">
                            <a:solidFill>
                              <a:schemeClr val="accent6"/>
                            </a:solidFill>
                            <a:latin typeface="Cambria Math" panose="02040503050406030204" pitchFamily="18" charset="0"/>
                            <a:ea typeface="Cambria Math" panose="02040503050406030204" pitchFamily="18" charset="0"/>
                          </a:rPr>
                        </m:ctrlPr>
                      </m:sSubPr>
                      <m:e>
                        <m:r>
                          <a:rPr lang="en-US" sz="788" i="1">
                            <a:solidFill>
                              <a:schemeClr val="accent6"/>
                            </a:solidFill>
                            <a:latin typeface="Cambria Math" panose="02040503050406030204" pitchFamily="18" charset="0"/>
                            <a:ea typeface="Cambria Math" panose="02040503050406030204" pitchFamily="18" charset="0"/>
                          </a:rPr>
                          <m:t>𝑀</m:t>
                        </m:r>
                      </m:e>
                      <m:sub>
                        <m:r>
                          <a:rPr lang="en-US" sz="788" i="1">
                            <a:solidFill>
                              <a:schemeClr val="accent6"/>
                            </a:solidFill>
                            <a:latin typeface="Cambria Math" panose="02040503050406030204" pitchFamily="18" charset="0"/>
                            <a:ea typeface="Cambria Math" panose="02040503050406030204" pitchFamily="18" charset="0"/>
                          </a:rPr>
                          <m:t>0</m:t>
                        </m:r>
                        <m:r>
                          <a:rPr lang="en-US" sz="788" i="1">
                            <a:solidFill>
                              <a:schemeClr val="accent6"/>
                            </a:solidFill>
                            <a:latin typeface="Cambria Math" panose="02040503050406030204" pitchFamily="18" charset="0"/>
                            <a:ea typeface="Cambria Math" panose="02040503050406030204" pitchFamily="18" charset="0"/>
                          </a:rPr>
                          <m:t>𝑎</m:t>
                        </m:r>
                      </m:sub>
                    </m:sSub>
                  </m:oMath>
                </a14:m>
                <a:r>
                  <a:rPr lang="en-US" sz="788" dirty="0">
                    <a:solidFill>
                      <a:schemeClr val="accent6"/>
                    </a:solidFill>
                    <a:latin typeface="Times New Roman" panose="02020603050405020304" pitchFamily="18" charset="0"/>
                    <a:cs typeface="Times New Roman" panose="02020603050405020304" pitchFamily="18" charset="0"/>
                  </a:rPr>
                  <a:t>, magnetization of the arterial blood in the labeling region</a:t>
                </a:r>
              </a:p>
              <a:p>
                <a14:m>
                  <m:oMath xmlns:m="http://schemas.openxmlformats.org/officeDocument/2006/math">
                    <m:sSub>
                      <m:sSubPr>
                        <m:ctrlPr>
                          <a:rPr lang="en-US" sz="788" i="1">
                            <a:solidFill>
                              <a:schemeClr val="accent6"/>
                            </a:solidFill>
                            <a:latin typeface="Cambria Math" panose="02040503050406030204" pitchFamily="18" charset="0"/>
                            <a:cs typeface="Times New Roman" panose="02020603050405020304" pitchFamily="18" charset="0"/>
                          </a:rPr>
                        </m:ctrlPr>
                      </m:sSubPr>
                      <m:e>
                        <m:r>
                          <a:rPr lang="en-US" sz="788">
                            <a:solidFill>
                              <a:schemeClr val="accent6"/>
                            </a:solidFill>
                            <a:latin typeface="Cambria Math" panose="02040503050406030204" pitchFamily="18" charset="0"/>
                            <a:cs typeface="Times New Roman" panose="02020603050405020304" pitchFamily="18" charset="0"/>
                          </a:rPr>
                          <m:t>∆</m:t>
                        </m:r>
                        <m:r>
                          <a:rPr lang="en-US" sz="788">
                            <a:solidFill>
                              <a:schemeClr val="accent6"/>
                            </a:solidFill>
                            <a:latin typeface="Cambria Math" panose="02040503050406030204" pitchFamily="18" charset="0"/>
                            <a:cs typeface="Times New Roman" panose="02020603050405020304" pitchFamily="18" charset="0"/>
                          </a:rPr>
                          <m:t>𝑡</m:t>
                        </m:r>
                      </m:e>
                      <m:sub>
                        <m:r>
                          <a:rPr lang="en-US" sz="788">
                            <a:solidFill>
                              <a:schemeClr val="accent6"/>
                            </a:solidFill>
                            <a:latin typeface="Cambria Math" panose="02040503050406030204" pitchFamily="18" charset="0"/>
                            <a:cs typeface="Times New Roman" panose="02020603050405020304" pitchFamily="18" charset="0"/>
                          </a:rPr>
                          <m:t>𝑎</m:t>
                        </m:r>
                      </m:sub>
                    </m:sSub>
                  </m:oMath>
                </a14:m>
                <a:r>
                  <a:rPr lang="en-US" sz="788" dirty="0">
                    <a:solidFill>
                      <a:schemeClr val="accent6"/>
                    </a:solidFill>
                    <a:latin typeface="Times New Roman" panose="02020603050405020304" pitchFamily="18" charset="0"/>
                    <a:cs typeface="Times New Roman" panose="02020603050405020304" pitchFamily="18" charset="0"/>
                  </a:rPr>
                  <a:t>is first arrival time of the labeled blood in the artery</a:t>
                </a:r>
              </a:p>
              <a:p>
                <a14:m>
                  <m:oMath xmlns:m="http://schemas.openxmlformats.org/officeDocument/2006/math">
                    <m:sSub>
                      <m:sSubPr>
                        <m:ctrlPr>
                          <a:rPr lang="en-US" sz="788" i="1">
                            <a:solidFill>
                              <a:schemeClr val="accent6"/>
                            </a:solidFill>
                            <a:latin typeface="Cambria Math" panose="02040503050406030204" pitchFamily="18" charset="0"/>
                            <a:cs typeface="Times New Roman" panose="02020603050405020304" pitchFamily="18" charset="0"/>
                          </a:rPr>
                        </m:ctrlPr>
                      </m:sSubPr>
                      <m:e>
                        <m:r>
                          <a:rPr lang="en-US" sz="788">
                            <a:solidFill>
                              <a:schemeClr val="accent6"/>
                            </a:solidFill>
                            <a:latin typeface="Cambria Math" panose="02040503050406030204" pitchFamily="18" charset="0"/>
                            <a:cs typeface="Times New Roman" panose="02020603050405020304" pitchFamily="18" charset="0"/>
                          </a:rPr>
                          <m:t>𝑇</m:t>
                        </m:r>
                      </m:e>
                      <m:sub>
                        <m:r>
                          <a:rPr lang="en-US" sz="788">
                            <a:solidFill>
                              <a:schemeClr val="accent6"/>
                            </a:solidFill>
                            <a:latin typeface="Cambria Math" panose="02040503050406030204" pitchFamily="18" charset="0"/>
                            <a:cs typeface="Times New Roman" panose="02020603050405020304" pitchFamily="18" charset="0"/>
                          </a:rPr>
                          <m:t>1</m:t>
                        </m:r>
                        <m:r>
                          <a:rPr lang="en-US" sz="788">
                            <a:solidFill>
                              <a:schemeClr val="accent6"/>
                            </a:solidFill>
                            <a:latin typeface="Cambria Math" panose="02040503050406030204" pitchFamily="18" charset="0"/>
                            <a:cs typeface="Times New Roman" panose="02020603050405020304" pitchFamily="18" charset="0"/>
                          </a:rPr>
                          <m:t>𝑎</m:t>
                        </m:r>
                      </m:sub>
                    </m:sSub>
                  </m:oMath>
                </a14:m>
                <a:r>
                  <a:rPr lang="en-US" sz="788" dirty="0">
                    <a:solidFill>
                      <a:schemeClr val="accent6"/>
                    </a:solidFill>
                    <a:latin typeface="Times New Roman" panose="02020603050405020304" pitchFamily="18" charset="0"/>
                    <a:cs typeface="Times New Roman" panose="02020603050405020304" pitchFamily="18" charset="0"/>
                  </a:rPr>
                  <a:t> is the arterial blood relaxation time </a:t>
                </a:r>
              </a:p>
              <a:p>
                <a:r>
                  <a:rPr lang="en-US" sz="788" dirty="0">
                    <a:solidFill>
                      <a:schemeClr val="accent6"/>
                    </a:solidFill>
                    <a:latin typeface="Times New Roman" panose="02020603050405020304" pitchFamily="18" charset="0"/>
                    <a:cs typeface="Times New Roman" panose="02020603050405020304" pitchFamily="18" charset="0"/>
                  </a:rPr>
                  <a:t>f: </a:t>
                </a:r>
                <a:r>
                  <a:rPr lang="it-IT" sz="788" dirty="0">
                    <a:solidFill>
                      <a:schemeClr val="accent6"/>
                    </a:solidFill>
                    <a:latin typeface="Times New Roman" panose="02020603050405020304" pitchFamily="18" charset="0"/>
                    <a:cs typeface="Times New Roman" panose="02020603050405020304" pitchFamily="18" charset="0"/>
                  </a:rPr>
                  <a:t>CBF (millimeters per gram per second)</a:t>
                </a:r>
              </a:p>
              <a:p>
                <a:r>
                  <a:rPr lang="el-GR" sz="788" dirty="0">
                    <a:solidFill>
                      <a:schemeClr val="accent6"/>
                    </a:solidFill>
                    <a:latin typeface="Times New Roman" panose="02020603050405020304" pitchFamily="18" charset="0"/>
                    <a:cs typeface="Times New Roman" panose="02020603050405020304" pitchFamily="18" charset="0"/>
                  </a:rPr>
                  <a:t>κ</a:t>
                </a:r>
                <a:r>
                  <a:rPr lang="en-US" sz="788" dirty="0">
                    <a:solidFill>
                      <a:schemeClr val="accent6"/>
                    </a:solidFill>
                    <a:latin typeface="Times New Roman" panose="02020603050405020304" pitchFamily="18" charset="0"/>
                    <a:cs typeface="Times New Roman" panose="02020603050405020304" pitchFamily="18" charset="0"/>
                  </a:rPr>
                  <a:t>: is static tissue signal</a:t>
                </a:r>
              </a:p>
              <a:p>
                <a14:m>
                  <m:oMath xmlns:m="http://schemas.openxmlformats.org/officeDocument/2006/math">
                    <m:r>
                      <a:rPr lang="en-US" sz="788">
                        <a:solidFill>
                          <a:schemeClr val="accent6"/>
                        </a:solidFill>
                        <a:latin typeface="Cambria Math" panose="02040503050406030204" pitchFamily="18" charset="0"/>
                        <a:cs typeface="Times New Roman" panose="02020603050405020304" pitchFamily="18" charset="0"/>
                      </a:rPr>
                      <m:t>𝑎𝐶𝐵𝑉</m:t>
                    </m:r>
                  </m:oMath>
                </a14:m>
                <a:r>
                  <a:rPr lang="it-IT" sz="788" dirty="0">
                    <a:solidFill>
                      <a:schemeClr val="accent6"/>
                    </a:solidFill>
                    <a:latin typeface="Times New Roman" panose="02020603050405020304" pitchFamily="18" charset="0"/>
                    <a:cs typeface="Times New Roman" panose="02020603050405020304" pitchFamily="18" charset="0"/>
                  </a:rPr>
                  <a:t>: arterial cerebral blood volume</a:t>
                </a:r>
                <a:endParaRPr lang="en-US" sz="788" dirty="0">
                  <a:solidFill>
                    <a:schemeClr val="accent6"/>
                  </a:solidFill>
                  <a:latin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32B12A3D-2B1D-4413-9ED0-AEBE52C1AA44}"/>
                  </a:ext>
                </a:extLst>
              </p:cNvPr>
              <p:cNvSpPr>
                <a:spLocks noRot="1" noChangeAspect="1" noMove="1" noResize="1" noEditPoints="1" noAdjustHandles="1" noChangeArrowheads="1" noChangeShapeType="1" noTextEdit="1"/>
              </p:cNvSpPr>
              <p:nvPr/>
            </p:nvSpPr>
            <p:spPr>
              <a:xfrm>
                <a:off x="6478389" y="3557718"/>
                <a:ext cx="2725490" cy="1379608"/>
              </a:xfrm>
              <a:prstGeom prst="rect">
                <a:avLst/>
              </a:prstGeom>
              <a:blipFill>
                <a:blip r:embed="rId5"/>
                <a:stretch>
                  <a:fillRect l="-5593" t="-47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xmlns="" id="{00F0C0DC-3729-4BB6-B624-A64BC5C72263}"/>
                  </a:ext>
                </a:extLst>
              </p:cNvPr>
              <p:cNvSpPr/>
              <p:nvPr/>
            </p:nvSpPr>
            <p:spPr>
              <a:xfrm>
                <a:off x="2500827" y="4218001"/>
                <a:ext cx="2163669" cy="341312"/>
              </a:xfrm>
              <a:prstGeom prst="rect">
                <a:avLst/>
              </a:prstGeom>
            </p:spPr>
            <p:txBody>
              <a:bodyPr wrap="none">
                <a:spAutoFit/>
              </a:bodyPr>
              <a:lstStyle/>
              <a:p>
                <a14:m>
                  <m:oMath xmlns:m="http://schemas.openxmlformats.org/officeDocument/2006/math">
                    <m:sSub>
                      <m:sSubPr>
                        <m:ctrlPr>
                          <a:rPr lang="en-US" sz="1500" i="1">
                            <a:solidFill>
                              <a:schemeClr val="accent6"/>
                            </a:solidFill>
                            <a:latin typeface="Cambria Math" panose="02040503050406030204" pitchFamily="18" charset="0"/>
                          </a:rPr>
                        </m:ctrlPr>
                      </m:sSubPr>
                      <m:e>
                        <m:r>
                          <a:rPr lang="en-US" sz="1500" i="1">
                            <a:solidFill>
                              <a:schemeClr val="accent6"/>
                            </a:solidFill>
                            <a:latin typeface="Cambria Math" panose="02040503050406030204" pitchFamily="18" charset="0"/>
                          </a:rPr>
                          <m:t>𝑆</m:t>
                        </m:r>
                      </m:e>
                      <m:sub>
                        <m:r>
                          <a:rPr lang="en-US" sz="1500" i="1">
                            <a:solidFill>
                              <a:schemeClr val="accent6"/>
                            </a:solidFill>
                            <a:latin typeface="Cambria Math" panose="02040503050406030204" pitchFamily="18" charset="0"/>
                          </a:rPr>
                          <m:t>𝑣𝑜𝑥𝑒𝑙</m:t>
                        </m:r>
                      </m:sub>
                    </m:sSub>
                    <m:r>
                      <a:rPr lang="en-US" sz="1500" i="1">
                        <a:solidFill>
                          <a:schemeClr val="accent6"/>
                        </a:solidFill>
                        <a:latin typeface="Cambria Math" panose="02040503050406030204" pitchFamily="18" charset="0"/>
                      </a:rPr>
                      <m:t>=</m:t>
                    </m:r>
                    <m:sSub>
                      <m:sSubPr>
                        <m:ctrlPr>
                          <a:rPr lang="en-US" sz="1500" i="1">
                            <a:solidFill>
                              <a:schemeClr val="accent6"/>
                            </a:solidFill>
                            <a:latin typeface="Cambria Math" panose="02040503050406030204" pitchFamily="18" charset="0"/>
                          </a:rPr>
                        </m:ctrlPr>
                      </m:sSubPr>
                      <m:e>
                        <m:r>
                          <a:rPr lang="en-US" sz="1500" i="1">
                            <a:solidFill>
                              <a:schemeClr val="accent6"/>
                            </a:solidFill>
                            <a:latin typeface="Cambria Math" panose="02040503050406030204" pitchFamily="18" charset="0"/>
                          </a:rPr>
                          <m:t>𝑆</m:t>
                        </m:r>
                      </m:e>
                      <m:sub>
                        <m:r>
                          <a:rPr lang="en-US" sz="1500" i="1">
                            <a:solidFill>
                              <a:schemeClr val="accent6"/>
                            </a:solidFill>
                            <a:latin typeface="Cambria Math" panose="02040503050406030204" pitchFamily="18" charset="0"/>
                          </a:rPr>
                          <m:t>𝑡𝑖𝑠𝑠𝑢𝑒</m:t>
                        </m:r>
                      </m:sub>
                    </m:sSub>
                  </m:oMath>
                </a14:m>
                <a:r>
                  <a:rPr lang="en-US" sz="1500" dirty="0">
                    <a:solidFill>
                      <a:schemeClr val="accent6"/>
                    </a:solidFill>
                  </a:rPr>
                  <a:t>+ </a:t>
                </a:r>
                <a14:m>
                  <m:oMath xmlns:m="http://schemas.openxmlformats.org/officeDocument/2006/math">
                    <m:sSub>
                      <m:sSubPr>
                        <m:ctrlPr>
                          <a:rPr lang="en-US" sz="1500" i="1">
                            <a:solidFill>
                              <a:schemeClr val="accent6"/>
                            </a:solidFill>
                            <a:latin typeface="Cambria Math" panose="02040503050406030204" pitchFamily="18" charset="0"/>
                          </a:rPr>
                        </m:ctrlPr>
                      </m:sSubPr>
                      <m:e>
                        <m:r>
                          <a:rPr lang="en-US" sz="1500" i="1">
                            <a:solidFill>
                              <a:schemeClr val="accent6"/>
                            </a:solidFill>
                            <a:latin typeface="Cambria Math" panose="02040503050406030204" pitchFamily="18" charset="0"/>
                          </a:rPr>
                          <m:t>𝑆</m:t>
                        </m:r>
                      </m:e>
                      <m:sub>
                        <m:r>
                          <a:rPr lang="en-US" sz="1500" i="1">
                            <a:solidFill>
                              <a:schemeClr val="accent6"/>
                            </a:solidFill>
                            <a:latin typeface="Cambria Math" panose="02040503050406030204" pitchFamily="18" charset="0"/>
                          </a:rPr>
                          <m:t>𝑎𝑟𝑡𝑒𝑟𝑦</m:t>
                        </m:r>
                      </m:sub>
                    </m:sSub>
                  </m:oMath>
                </a14:m>
                <a:endParaRPr lang="en-US" sz="1500" dirty="0">
                  <a:solidFill>
                    <a:schemeClr val="accent6"/>
                  </a:solidFill>
                </a:endParaRPr>
              </a:p>
            </p:txBody>
          </p:sp>
        </mc:Choice>
        <mc:Fallback xmlns="">
          <p:sp>
            <p:nvSpPr>
              <p:cNvPr id="11" name="Rectangle 10">
                <a:extLst>
                  <a:ext uri="{FF2B5EF4-FFF2-40B4-BE49-F238E27FC236}">
                    <a16:creationId xmlns:a16="http://schemas.microsoft.com/office/drawing/2014/main" id="{00F0C0DC-3729-4BB6-B624-A64BC5C72263}"/>
                  </a:ext>
                </a:extLst>
              </p:cNvPr>
              <p:cNvSpPr>
                <a:spLocks noRot="1" noChangeAspect="1" noMove="1" noResize="1" noEditPoints="1" noAdjustHandles="1" noChangeArrowheads="1" noChangeShapeType="1" noTextEdit="1"/>
              </p:cNvSpPr>
              <p:nvPr/>
            </p:nvSpPr>
            <p:spPr>
              <a:xfrm>
                <a:off x="2500827" y="4218001"/>
                <a:ext cx="2163669" cy="341312"/>
              </a:xfrm>
              <a:prstGeom prst="rect">
                <a:avLst/>
              </a:prstGeom>
              <a:blipFill>
                <a:blip r:embed="rId6"/>
                <a:stretch>
                  <a:fillRect t="-3571" b="-12500"/>
                </a:stretch>
              </a:blipFill>
            </p:spPr>
            <p:txBody>
              <a:bodyPr/>
              <a:lstStyle/>
              <a:p>
                <a:r>
                  <a:rPr lang="en-US">
                    <a:noFill/>
                  </a:rPr>
                  <a:t> </a:t>
                </a:r>
              </a:p>
            </p:txBody>
          </p:sp>
        </mc:Fallback>
      </mc:AlternateContent>
      <p:pic>
        <p:nvPicPr>
          <p:cNvPr id="14" name="Picture 13"/>
          <p:cNvPicPr>
            <a:picLocks noChangeAspect="1"/>
          </p:cNvPicPr>
          <p:nvPr/>
        </p:nvPicPr>
        <p:blipFill>
          <a:blip r:embed="rId7"/>
          <a:stretch>
            <a:fillRect/>
          </a:stretch>
        </p:blipFill>
        <p:spPr>
          <a:xfrm>
            <a:off x="7192703" y="-13243"/>
            <a:ext cx="1398893" cy="1663705"/>
          </a:xfrm>
          <a:prstGeom prst="rect">
            <a:avLst/>
          </a:prstGeom>
        </p:spPr>
      </p:pic>
      <p:sp>
        <p:nvSpPr>
          <p:cNvPr id="15" name="Rectangle 14"/>
          <p:cNvSpPr/>
          <p:nvPr/>
        </p:nvSpPr>
        <p:spPr>
          <a:xfrm>
            <a:off x="6319903" y="47427"/>
            <a:ext cx="928715" cy="553998"/>
          </a:xfrm>
          <a:prstGeom prst="rect">
            <a:avLst/>
          </a:prstGeom>
        </p:spPr>
        <p:txBody>
          <a:bodyPr wrap="square">
            <a:spAutoFit/>
          </a:bodyPr>
          <a:lstStyle/>
          <a:p>
            <a:pPr algn="ctr"/>
            <a:r>
              <a:rPr lang="en-US" sz="1500" dirty="0">
                <a:latin typeface="Times New Roman" panose="02020603050405020304" pitchFamily="18" charset="0"/>
                <a:cs typeface="Times New Roman" panose="02020603050405020304" pitchFamily="18" charset="0"/>
              </a:rPr>
              <a:t>Imaging slice</a:t>
            </a:r>
            <a:endParaRPr lang="en-US" sz="1500" dirty="0"/>
          </a:p>
        </p:txBody>
      </p:sp>
      <p:sp>
        <p:nvSpPr>
          <p:cNvPr id="16" name="Rectangle 15"/>
          <p:cNvSpPr/>
          <p:nvPr/>
        </p:nvSpPr>
        <p:spPr>
          <a:xfrm>
            <a:off x="6319904" y="894170"/>
            <a:ext cx="928715" cy="553998"/>
          </a:xfrm>
          <a:prstGeom prst="rect">
            <a:avLst/>
          </a:prstGeom>
        </p:spPr>
        <p:txBody>
          <a:bodyPr wrap="square">
            <a:spAutoFit/>
          </a:bodyPr>
          <a:lstStyle/>
          <a:p>
            <a:pPr algn="ctr"/>
            <a:r>
              <a:rPr lang="en-US" sz="1500" dirty="0">
                <a:solidFill>
                  <a:schemeClr val="accent6"/>
                </a:solidFill>
                <a:latin typeface="Times New Roman" panose="02020603050405020304" pitchFamily="18" charset="0"/>
                <a:cs typeface="Times New Roman" panose="02020603050405020304" pitchFamily="18" charset="0"/>
              </a:rPr>
              <a:t>Labeling plane</a:t>
            </a:r>
            <a:endParaRPr lang="en-US" sz="1500" dirty="0">
              <a:solidFill>
                <a:schemeClr val="accent6"/>
              </a:solidFill>
            </a:endParaRPr>
          </a:p>
        </p:txBody>
      </p:sp>
      <p:sp>
        <p:nvSpPr>
          <p:cNvPr id="17" name="Rectangle 16"/>
          <p:cNvSpPr/>
          <p:nvPr/>
        </p:nvSpPr>
        <p:spPr>
          <a:xfrm>
            <a:off x="8526308" y="704038"/>
            <a:ext cx="712054" cy="323165"/>
          </a:xfrm>
          <a:prstGeom prst="rect">
            <a:avLst/>
          </a:prstGeom>
        </p:spPr>
        <p:txBody>
          <a:bodyPr wrap="none">
            <a:spAutoFit/>
          </a:bodyPr>
          <a:lstStyle/>
          <a:p>
            <a:r>
              <a:rPr lang="en-US" sz="1500" dirty="0">
                <a:solidFill>
                  <a:schemeClr val="bg2">
                    <a:lumMod val="60000"/>
                    <a:lumOff val="40000"/>
                  </a:schemeClr>
                </a:solidFill>
                <a:latin typeface="Times New Roman" panose="02020603050405020304" pitchFamily="18" charset="0"/>
                <a:cs typeface="Times New Roman" panose="02020603050405020304" pitchFamily="18" charset="0"/>
              </a:rPr>
              <a:t>-</a:t>
            </a:r>
            <a:r>
              <a:rPr lang="en-US" sz="1500" dirty="0" err="1">
                <a:solidFill>
                  <a:schemeClr val="bg2">
                    <a:lumMod val="60000"/>
                    <a:lumOff val="40000"/>
                  </a:schemeClr>
                </a:solidFill>
                <a:latin typeface="Times New Roman" panose="02020603050405020304" pitchFamily="18" charset="0"/>
                <a:cs typeface="Times New Roman" panose="02020603050405020304" pitchFamily="18" charset="0"/>
              </a:rPr>
              <a:t>M</a:t>
            </a:r>
            <a:r>
              <a:rPr lang="en-US" sz="1500" baseline="-25000" dirty="0" err="1">
                <a:solidFill>
                  <a:schemeClr val="bg2">
                    <a:lumMod val="60000"/>
                    <a:lumOff val="40000"/>
                  </a:schemeClr>
                </a:solidFill>
                <a:latin typeface="Times New Roman" panose="02020603050405020304" pitchFamily="18" charset="0"/>
                <a:cs typeface="Times New Roman" panose="02020603050405020304" pitchFamily="18" charset="0"/>
              </a:rPr>
              <a:t>blood</a:t>
            </a:r>
            <a:endParaRPr lang="en-US" sz="1500" baseline="-25000" dirty="0">
              <a:solidFill>
                <a:schemeClr val="bg2">
                  <a:lumMod val="60000"/>
                  <a:lumOff val="40000"/>
                </a:schemeClr>
              </a:solidFill>
            </a:endParaRPr>
          </a:p>
        </p:txBody>
      </p:sp>
      <p:sp>
        <p:nvSpPr>
          <p:cNvPr id="21" name="Rectangle 20"/>
          <p:cNvSpPr/>
          <p:nvPr/>
        </p:nvSpPr>
        <p:spPr>
          <a:xfrm>
            <a:off x="8543838" y="1227396"/>
            <a:ext cx="647934" cy="323165"/>
          </a:xfrm>
          <a:prstGeom prst="rect">
            <a:avLst/>
          </a:prstGeom>
        </p:spPr>
        <p:txBody>
          <a:bodyPr wrap="none">
            <a:spAutoFit/>
          </a:bodyPr>
          <a:lstStyle/>
          <a:p>
            <a:r>
              <a:rPr lang="en-US" sz="1500" dirty="0" err="1">
                <a:solidFill>
                  <a:srgbClr val="FF0000"/>
                </a:solidFill>
                <a:latin typeface="Times New Roman" panose="02020603050405020304" pitchFamily="18" charset="0"/>
                <a:cs typeface="Times New Roman" panose="02020603050405020304" pitchFamily="18" charset="0"/>
              </a:rPr>
              <a:t>M</a:t>
            </a:r>
            <a:r>
              <a:rPr lang="en-US" sz="1500" baseline="-25000" dirty="0" err="1">
                <a:solidFill>
                  <a:srgbClr val="FF0000"/>
                </a:solidFill>
                <a:latin typeface="Times New Roman" panose="02020603050405020304" pitchFamily="18" charset="0"/>
                <a:cs typeface="Times New Roman" panose="02020603050405020304" pitchFamily="18" charset="0"/>
              </a:rPr>
              <a:t>blood</a:t>
            </a:r>
            <a:endParaRPr lang="en-US" sz="1500" baseline="-25000" dirty="0">
              <a:solidFill>
                <a:srgbClr val="FF0000"/>
              </a:solidFill>
            </a:endParaRPr>
          </a:p>
        </p:txBody>
      </p:sp>
      <p:pic>
        <p:nvPicPr>
          <p:cNvPr id="30" name="Picture 29"/>
          <p:cNvPicPr>
            <a:picLocks noChangeAspect="1"/>
          </p:cNvPicPr>
          <p:nvPr/>
        </p:nvPicPr>
        <p:blipFill>
          <a:blip r:embed="rId8"/>
          <a:stretch>
            <a:fillRect/>
          </a:stretch>
        </p:blipFill>
        <p:spPr>
          <a:xfrm>
            <a:off x="1928295" y="1772293"/>
            <a:ext cx="7179469" cy="1235869"/>
          </a:xfrm>
          <a:prstGeom prst="rect">
            <a:avLst/>
          </a:prstGeom>
        </p:spPr>
      </p:pic>
      <p:pic>
        <p:nvPicPr>
          <p:cNvPr id="2" name="Picture 1">
            <a:extLst>
              <a:ext uri="{FF2B5EF4-FFF2-40B4-BE49-F238E27FC236}">
                <a16:creationId xmlns:a16="http://schemas.microsoft.com/office/drawing/2014/main" xmlns="" id="{AA86DD95-4503-46C0-9223-FA6A52740158}"/>
              </a:ext>
            </a:extLst>
          </p:cNvPr>
          <p:cNvPicPr>
            <a:picLocks noChangeAspect="1"/>
          </p:cNvPicPr>
          <p:nvPr/>
        </p:nvPicPr>
        <p:blipFill>
          <a:blip r:embed="rId9"/>
          <a:stretch>
            <a:fillRect/>
          </a:stretch>
        </p:blipFill>
        <p:spPr>
          <a:xfrm>
            <a:off x="1928295" y="3328354"/>
            <a:ext cx="4043363" cy="678656"/>
          </a:xfrm>
          <a:prstGeom prst="rect">
            <a:avLst/>
          </a:prstGeom>
        </p:spPr>
      </p:pic>
    </p:spTree>
    <p:extLst>
      <p:ext uri="{BB962C8B-B14F-4D97-AF65-F5344CB8AC3E}">
        <p14:creationId xmlns:p14="http://schemas.microsoft.com/office/powerpoint/2010/main" val="120249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8" name="Straight Arrow Connector 13">
            <a:extLst>
              <a:ext uri="{FF2B5EF4-FFF2-40B4-BE49-F238E27FC236}">
                <a16:creationId xmlns:a16="http://schemas.microsoft.com/office/drawing/2014/main" xmlns="" id="{30636947-AE02-47E3-8605-E431FE87F930}"/>
              </a:ext>
            </a:extLst>
          </p:cNvPr>
          <p:cNvCxnSpPr>
            <a:cxnSpLocks/>
            <a:stCxn id="321" idx="3"/>
            <a:endCxn id="188" idx="0"/>
          </p:cNvCxnSpPr>
          <p:nvPr/>
        </p:nvCxnSpPr>
        <p:spPr>
          <a:xfrm>
            <a:off x="3144888" y="1119099"/>
            <a:ext cx="810305" cy="128161"/>
          </a:xfrm>
          <a:prstGeom prst="bentConnector2">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6E0B0539-A02A-468F-B490-9CAF08AE498C}"/>
              </a:ext>
            </a:extLst>
          </p:cNvPr>
          <p:cNvSpPr>
            <a:spLocks noGrp="1"/>
          </p:cNvSpPr>
          <p:nvPr>
            <p:ph type="sldNum" sz="quarter" idx="4"/>
          </p:nvPr>
        </p:nvSpPr>
        <p:spPr/>
        <p:txBody>
          <a:bodyPr/>
          <a:lstStyle/>
          <a:p>
            <a:fld id="{5306AC46-015F-6E44-B83A-36E79AEF5356}" type="slidenum">
              <a:rPr lang="en-GB" smtClean="0"/>
              <a:pPr/>
              <a:t>11</a:t>
            </a:fld>
            <a:endParaRPr lang="en-GB" dirty="0"/>
          </a:p>
        </p:txBody>
      </p:sp>
      <p:sp>
        <p:nvSpPr>
          <p:cNvPr id="6" name="Date Placeholder 5">
            <a:extLst>
              <a:ext uri="{FF2B5EF4-FFF2-40B4-BE49-F238E27FC236}">
                <a16:creationId xmlns:a16="http://schemas.microsoft.com/office/drawing/2014/main" xmlns="" id="{0A13A099-9D9F-4651-8EE4-157E1AA3FA7A}"/>
              </a:ext>
            </a:extLst>
          </p:cNvPr>
          <p:cNvSpPr>
            <a:spLocks noGrp="1"/>
          </p:cNvSpPr>
          <p:nvPr>
            <p:ph type="dt" sz="half" idx="2"/>
          </p:nvPr>
        </p:nvSpPr>
        <p:spPr/>
        <p:txBody>
          <a:bodyPr/>
          <a:lstStyle/>
          <a:p>
            <a:fld id="{41C028FC-C194-4CDE-AD09-33E6BDE0F1B0}" type="datetime5">
              <a:rPr lang="en-US" smtClean="0"/>
              <a:t>16-Apr-22</a:t>
            </a:fld>
            <a:endParaRPr lang="en-GB"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48A8FA6-102F-4C3F-84B9-1CE444B60719}"/>
                  </a:ext>
                </a:extLst>
              </p:cNvPr>
              <p:cNvSpPr txBox="1"/>
              <p:nvPr/>
            </p:nvSpPr>
            <p:spPr>
              <a:xfrm>
                <a:off x="1852790" y="279542"/>
                <a:ext cx="50705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𝑣𝑜𝑥𝑒𝑙</m:t>
                          </m:r>
                        </m:sub>
                      </m:sSub>
                      <m:r>
                        <m:rPr>
                          <m:nor/>
                        </m:rPr>
                        <a:rPr lang="en-US" sz="1400" dirty="0"/>
                        <m:t>=</m:t>
                      </m:r>
                      <m:r>
                        <m:rPr>
                          <m:sty m:val="p"/>
                        </m:rPr>
                        <a:rPr lang="el-GR" sz="1400" i="1" dirty="0">
                          <a:latin typeface="Cambria Math" panose="02040503050406030204" pitchFamily="18" charset="0"/>
                          <a:ea typeface="Cambria Math" panose="02040503050406030204" pitchFamily="18" charset="0"/>
                        </a:rPr>
                        <m:t>φ</m:t>
                      </m:r>
                      <m:d>
                        <m:dPr>
                          <m:ctrlPr>
                            <a:rPr lang="el-GR" sz="1400" i="1" dirty="0">
                              <a:latin typeface="Cambria Math" panose="02040503050406030204" pitchFamily="18" charset="0"/>
                              <a:ea typeface="Cambria Math" panose="02040503050406030204" pitchFamily="18" charset="0"/>
                            </a:rPr>
                          </m:ctrlPr>
                        </m:dPr>
                        <m:e>
                          <m:r>
                            <m:rPr>
                              <m:nor/>
                            </m:rPr>
                            <a:rPr lang="en-US" sz="1400" dirty="0"/>
                            <m:t>Arterial</m:t>
                          </m:r>
                          <m:r>
                            <m:rPr>
                              <m:nor/>
                            </m:rPr>
                            <a:rPr lang="en-US" sz="1400" dirty="0"/>
                            <m:t> </m:t>
                          </m:r>
                          <m:r>
                            <m:rPr>
                              <m:nor/>
                            </m:rPr>
                            <a:rPr lang="en-US" sz="1400" dirty="0"/>
                            <m:t>arrival</m:t>
                          </m:r>
                          <m:r>
                            <m:rPr>
                              <m:nor/>
                            </m:rPr>
                            <a:rPr lang="en-US" sz="1400" dirty="0"/>
                            <m:t> </m:t>
                          </m:r>
                          <m:r>
                            <m:rPr>
                              <m:nor/>
                            </m:rPr>
                            <a:rPr lang="en-US" sz="1400" dirty="0"/>
                            <m:t>time</m:t>
                          </m:r>
                          <m:r>
                            <m:rPr>
                              <m:nor/>
                            </m:rPr>
                            <a:rPr lang="en-US" sz="1400" dirty="0"/>
                            <m:t> , </m:t>
                          </m:r>
                          <m:r>
                            <m:rPr>
                              <m:nor/>
                            </m:rPr>
                            <a:rPr lang="en-US" sz="1400" dirty="0"/>
                            <m:t>Tissue</m:t>
                          </m:r>
                          <m:r>
                            <m:rPr>
                              <m:nor/>
                            </m:rPr>
                            <a:rPr lang="en-US" sz="1400" dirty="0"/>
                            <m:t> </m:t>
                          </m:r>
                          <m:r>
                            <m:rPr>
                              <m:nor/>
                            </m:rPr>
                            <a:rPr lang="en-US" sz="1400" dirty="0"/>
                            <m:t>arrival</m:t>
                          </m:r>
                          <m:r>
                            <m:rPr>
                              <m:nor/>
                            </m:rPr>
                            <a:rPr lang="en-US" sz="1400" dirty="0"/>
                            <m:t> </m:t>
                          </m:r>
                          <m:r>
                            <m:rPr>
                              <m:nor/>
                            </m:rPr>
                            <a:rPr lang="en-US" sz="1400" dirty="0"/>
                            <m:t>time</m:t>
                          </m:r>
                          <m:r>
                            <m:rPr>
                              <m:nor/>
                            </m:rPr>
                            <a:rPr lang="en-US" sz="1400" dirty="0"/>
                            <m:t> </m:t>
                          </m:r>
                          <m:r>
                            <a:rPr lang="en-US" sz="1400" i="1" dirty="0">
                              <a:latin typeface="Cambria Math" panose="02040503050406030204" pitchFamily="18" charset="0"/>
                            </a:rPr>
                            <m:t>,</m:t>
                          </m:r>
                          <m:r>
                            <m:rPr>
                              <m:nor/>
                            </m:rPr>
                            <a:rPr lang="en-US" sz="1400" dirty="0"/>
                            <m:t>blo</m:t>
                          </m:r>
                          <m:r>
                            <m:rPr>
                              <m:sty m:val="p"/>
                            </m:rPr>
                            <a:rPr lang="en-US" sz="1400" dirty="0">
                              <a:latin typeface="Cambria Math" panose="02040503050406030204" pitchFamily="18" charset="0"/>
                            </a:rPr>
                            <m:t>od</m:t>
                          </m:r>
                          <m:r>
                            <a:rPr lang="en-US" sz="1400" dirty="0">
                              <a:latin typeface="Cambria Math" panose="02040503050406030204" pitchFamily="18" charset="0"/>
                            </a:rPr>
                            <m:t> </m:t>
                          </m:r>
                          <m:r>
                            <m:rPr>
                              <m:sty m:val="p"/>
                            </m:rPr>
                            <a:rPr lang="en-US" sz="1400" dirty="0">
                              <a:latin typeface="Cambria Math" panose="02040503050406030204" pitchFamily="18" charset="0"/>
                            </a:rPr>
                            <m:t>flow</m:t>
                          </m:r>
                          <m:r>
                            <a:rPr lang="en-US" sz="1400" dirty="0">
                              <a:latin typeface="Cambria Math" panose="02040503050406030204" pitchFamily="18" charset="0"/>
                            </a:rPr>
                            <m:t> </m:t>
                          </m:r>
                          <m:r>
                            <m:rPr>
                              <m:sty m:val="p"/>
                            </m:rPr>
                            <a:rPr lang="en-US" sz="1400" dirty="0">
                              <a:latin typeface="Cambria Math" panose="02040503050406030204" pitchFamily="18" charset="0"/>
                            </a:rPr>
                            <m:t>map</m:t>
                          </m:r>
                        </m:e>
                      </m:d>
                    </m:oMath>
                  </m:oMathPara>
                </a14:m>
                <a:endParaRPr lang="en-US" sz="1400" dirty="0"/>
              </a:p>
            </p:txBody>
          </p:sp>
        </mc:Choice>
        <mc:Fallback xmlns="">
          <p:sp>
            <p:nvSpPr>
              <p:cNvPr id="7" name="TextBox 6">
                <a:extLst>
                  <a:ext uri="{FF2B5EF4-FFF2-40B4-BE49-F238E27FC236}">
                    <a16:creationId xmlns:a16="http://schemas.microsoft.com/office/drawing/2014/main" id="{048A8FA6-102F-4C3F-84B9-1CE444B60719}"/>
                  </a:ext>
                </a:extLst>
              </p:cNvPr>
              <p:cNvSpPr txBox="1">
                <a:spLocks noRot="1" noChangeAspect="1" noMove="1" noResize="1" noEditPoints="1" noAdjustHandles="1" noChangeArrowheads="1" noChangeShapeType="1" noTextEdit="1"/>
              </p:cNvSpPr>
              <p:nvPr/>
            </p:nvSpPr>
            <p:spPr>
              <a:xfrm>
                <a:off x="1852790" y="279542"/>
                <a:ext cx="5070555" cy="215444"/>
              </a:xfrm>
              <a:prstGeom prst="rect">
                <a:avLst/>
              </a:prstGeom>
              <a:blipFill>
                <a:blip r:embed="rId3"/>
                <a:stretch>
                  <a:fillRect l="-240" b="-25714"/>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xmlns="" id="{60AB9F2F-616B-49F9-B90E-AEBBC907CB7C}"/>
              </a:ext>
            </a:extLst>
          </p:cNvPr>
          <p:cNvGrpSpPr/>
          <p:nvPr/>
        </p:nvGrpSpPr>
        <p:grpSpPr>
          <a:xfrm>
            <a:off x="7653823" y="3877572"/>
            <a:ext cx="1023037" cy="516899"/>
            <a:chOff x="6192164" y="4673763"/>
            <a:chExt cx="1364046" cy="689197"/>
          </a:xfrm>
        </p:grpSpPr>
        <p:pic>
          <p:nvPicPr>
            <p:cNvPr id="9" name="Picture 8">
              <a:extLst>
                <a:ext uri="{FF2B5EF4-FFF2-40B4-BE49-F238E27FC236}">
                  <a16:creationId xmlns:a16="http://schemas.microsoft.com/office/drawing/2014/main" xmlns="" id="{3ECA75F1-B6A2-40E2-926D-A385F664F2C4}"/>
                </a:ext>
              </a:extLst>
            </p:cNvPr>
            <p:cNvPicPr>
              <a:picLocks noChangeAspect="1"/>
            </p:cNvPicPr>
            <p:nvPr/>
          </p:nvPicPr>
          <p:blipFill rotWithShape="1">
            <a:blip r:embed="rId4"/>
            <a:srcRect l="14382" t="12850" r="10223" b="8826"/>
            <a:stretch/>
          </p:blipFill>
          <p:spPr>
            <a:xfrm>
              <a:off x="6686455" y="4673763"/>
              <a:ext cx="348605" cy="387644"/>
            </a:xfrm>
            <a:prstGeom prst="rect">
              <a:avLst/>
            </a:prstGeom>
            <a:scene3d>
              <a:camera prst="isometricRightUp">
                <a:rot lat="1800001" lon="18899998" rev="0"/>
              </a:camera>
              <a:lightRig rig="threePt" dir="t"/>
            </a:scene3d>
            <a:sp3d extrusionH="114300"/>
          </p:spPr>
        </p:pic>
        <p:sp>
          <p:nvSpPr>
            <p:cNvPr id="10" name="Rectangle 9">
              <a:extLst>
                <a:ext uri="{FF2B5EF4-FFF2-40B4-BE49-F238E27FC236}">
                  <a16:creationId xmlns:a16="http://schemas.microsoft.com/office/drawing/2014/main" xmlns="" id="{58180D2A-E3B8-4EAF-A96B-CB3C0993FE97}"/>
                </a:ext>
              </a:extLst>
            </p:cNvPr>
            <p:cNvSpPr/>
            <p:nvPr/>
          </p:nvSpPr>
          <p:spPr>
            <a:xfrm>
              <a:off x="6192164" y="5055185"/>
              <a:ext cx="1364046" cy="307775"/>
            </a:xfrm>
            <a:prstGeom prst="rect">
              <a:avLst/>
            </a:prstGeom>
          </p:spPr>
          <p:txBody>
            <a:bodyPr wrap="none">
              <a:spAutoFit/>
            </a:bodyPr>
            <a:lstStyle/>
            <a:p>
              <a:r>
                <a:rPr lang="en-US" sz="900" dirty="0">
                  <a:solidFill>
                    <a:schemeClr val="accent6"/>
                  </a:solidFill>
                  <a:latin typeface="Calibri (Body)"/>
                </a:rPr>
                <a:t>tissue arrival time</a:t>
              </a:r>
            </a:p>
          </p:txBody>
        </p:sp>
      </p:grpSp>
      <p:pic>
        <p:nvPicPr>
          <p:cNvPr id="11" name="Picture 10">
            <a:extLst>
              <a:ext uri="{FF2B5EF4-FFF2-40B4-BE49-F238E27FC236}">
                <a16:creationId xmlns:a16="http://schemas.microsoft.com/office/drawing/2014/main" xmlns="" id="{47499DCC-5C43-4494-9630-9215DEAC19BF}"/>
              </a:ext>
            </a:extLst>
          </p:cNvPr>
          <p:cNvPicPr>
            <a:picLocks noChangeAspect="1"/>
          </p:cNvPicPr>
          <p:nvPr/>
        </p:nvPicPr>
        <p:blipFill>
          <a:blip r:embed="rId5"/>
          <a:stretch>
            <a:fillRect/>
          </a:stretch>
        </p:blipFill>
        <p:spPr>
          <a:xfrm>
            <a:off x="7834346" y="1827947"/>
            <a:ext cx="543209" cy="257000"/>
          </a:xfrm>
          <a:prstGeom prst="rect">
            <a:avLst/>
          </a:prstGeom>
        </p:spPr>
      </p:pic>
      <p:cxnSp>
        <p:nvCxnSpPr>
          <p:cNvPr id="12" name="Straight Arrow Connector 13">
            <a:extLst>
              <a:ext uri="{FF2B5EF4-FFF2-40B4-BE49-F238E27FC236}">
                <a16:creationId xmlns:a16="http://schemas.microsoft.com/office/drawing/2014/main" xmlns="" id="{9BD28E2B-7DD2-4E79-A325-276FF9C2E72E}"/>
              </a:ext>
            </a:extLst>
          </p:cNvPr>
          <p:cNvCxnSpPr>
            <a:cxnSpLocks/>
            <a:stCxn id="184" idx="3"/>
            <a:endCxn id="11" idx="1"/>
          </p:cNvCxnSpPr>
          <p:nvPr/>
        </p:nvCxnSpPr>
        <p:spPr>
          <a:xfrm>
            <a:off x="5709221" y="1287807"/>
            <a:ext cx="2125125" cy="668640"/>
          </a:xfrm>
          <a:prstGeom prst="bentConnector3">
            <a:avLst>
              <a:gd name="adj1" fmla="val 50000"/>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51">
            <a:extLst>
              <a:ext uri="{FF2B5EF4-FFF2-40B4-BE49-F238E27FC236}">
                <a16:creationId xmlns:a16="http://schemas.microsoft.com/office/drawing/2014/main" xmlns="" id="{2A75C2ED-A360-476C-A474-6B08B9286D0F}"/>
              </a:ext>
            </a:extLst>
          </p:cNvPr>
          <p:cNvCxnSpPr>
            <a:cxnSpLocks/>
            <a:stCxn id="18" idx="2"/>
            <a:endCxn id="11" idx="0"/>
          </p:cNvCxnSpPr>
          <p:nvPr/>
        </p:nvCxnSpPr>
        <p:spPr>
          <a:xfrm rot="5400000">
            <a:off x="7935757" y="1656925"/>
            <a:ext cx="341216" cy="828"/>
          </a:xfrm>
          <a:prstGeom prst="bentConnector3">
            <a:avLst>
              <a:gd name="adj1" fmla="val 50000"/>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CDE9F963-BD5E-4C30-9091-BEA8D3D424C8}"/>
              </a:ext>
            </a:extLst>
          </p:cNvPr>
          <p:cNvSpPr/>
          <p:nvPr/>
        </p:nvSpPr>
        <p:spPr>
          <a:xfrm>
            <a:off x="7308562" y="1482545"/>
            <a:ext cx="846707" cy="2308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accent6"/>
                </a:solidFill>
                <a:latin typeface="Calibri (Body)"/>
              </a:rPr>
              <a:t>moving image</a:t>
            </a:r>
          </a:p>
        </p:txBody>
      </p:sp>
      <p:grpSp>
        <p:nvGrpSpPr>
          <p:cNvPr id="16" name="Group 15">
            <a:extLst>
              <a:ext uri="{FF2B5EF4-FFF2-40B4-BE49-F238E27FC236}">
                <a16:creationId xmlns:a16="http://schemas.microsoft.com/office/drawing/2014/main" xmlns="" id="{5C54E124-B2F5-4A0E-B1E4-0357DD0C7E6C}"/>
              </a:ext>
            </a:extLst>
          </p:cNvPr>
          <p:cNvGrpSpPr/>
          <p:nvPr/>
        </p:nvGrpSpPr>
        <p:grpSpPr>
          <a:xfrm>
            <a:off x="7488872" y="230318"/>
            <a:ext cx="1661902" cy="1329115"/>
            <a:chOff x="2932761" y="4362613"/>
            <a:chExt cx="2215869" cy="1772153"/>
          </a:xfrm>
        </p:grpSpPr>
        <p:grpSp>
          <p:nvGrpSpPr>
            <p:cNvPr id="17" name="Group 16">
              <a:extLst>
                <a:ext uri="{FF2B5EF4-FFF2-40B4-BE49-F238E27FC236}">
                  <a16:creationId xmlns:a16="http://schemas.microsoft.com/office/drawing/2014/main" xmlns="" id="{384A12C7-AC91-4772-B6BC-384E64416C0F}"/>
                </a:ext>
              </a:extLst>
            </p:cNvPr>
            <p:cNvGrpSpPr/>
            <p:nvPr/>
          </p:nvGrpSpPr>
          <p:grpSpPr>
            <a:xfrm>
              <a:off x="3256818" y="4362613"/>
              <a:ext cx="1891812" cy="1772153"/>
              <a:chOff x="-1224046" y="-129865"/>
              <a:chExt cx="1819662" cy="1772153"/>
            </a:xfrm>
          </p:grpSpPr>
          <p:sp>
            <p:nvSpPr>
              <p:cNvPr id="19" name="Rectangle 18">
                <a:extLst>
                  <a:ext uri="{FF2B5EF4-FFF2-40B4-BE49-F238E27FC236}">
                    <a16:creationId xmlns:a16="http://schemas.microsoft.com/office/drawing/2014/main" xmlns="" id="{6163111C-7418-4151-BD31-F3BEB67D30B7}"/>
                  </a:ext>
                </a:extLst>
              </p:cNvPr>
              <p:cNvSpPr/>
              <p:nvPr/>
            </p:nvSpPr>
            <p:spPr>
              <a:xfrm>
                <a:off x="-1224046" y="-129865"/>
                <a:ext cx="1819662" cy="488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0" b="1" dirty="0">
                    <a:solidFill>
                      <a:schemeClr val="accent6"/>
                    </a:solidFill>
                    <a:latin typeface="Calibri (Body)"/>
                  </a:rPr>
                  <a:t>High temporal resolution </a:t>
                </a:r>
                <a:br>
                  <a:rPr lang="en-US" sz="750" b="1" dirty="0">
                    <a:solidFill>
                      <a:schemeClr val="accent6"/>
                    </a:solidFill>
                    <a:latin typeface="Calibri (Body)"/>
                  </a:rPr>
                </a:br>
                <a:r>
                  <a:rPr lang="en-US" sz="750" b="1" dirty="0">
                    <a:solidFill>
                      <a:schemeClr val="accent6"/>
                    </a:solidFill>
                    <a:latin typeface="Calibri (Body)"/>
                  </a:rPr>
                  <a:t>in vivo </a:t>
                </a:r>
                <a:r>
                  <a:rPr lang="en-US" sz="750" b="1" dirty="0" err="1">
                    <a:solidFill>
                      <a:schemeClr val="accent6"/>
                    </a:solidFill>
                    <a:latin typeface="Calibri (Body)"/>
                  </a:rPr>
                  <a:t>te</a:t>
                </a:r>
                <a:r>
                  <a:rPr lang="en-US" sz="750" b="1" dirty="0">
                    <a:solidFill>
                      <a:schemeClr val="accent6"/>
                    </a:solidFill>
                    <a:latin typeface="Calibri (Body)"/>
                  </a:rPr>
                  <a:t>-crushed </a:t>
                </a:r>
                <a:r>
                  <a:rPr lang="en-US" sz="750" b="1" dirty="0" err="1">
                    <a:solidFill>
                      <a:schemeClr val="accent6"/>
                    </a:solidFill>
                    <a:latin typeface="Calibri (Body)"/>
                  </a:rPr>
                  <a:t>pCASL</a:t>
                </a:r>
                <a:r>
                  <a:rPr lang="en-US" sz="750" b="1" dirty="0">
                    <a:solidFill>
                      <a:schemeClr val="accent6"/>
                    </a:solidFill>
                    <a:latin typeface="Calibri (Body)"/>
                  </a:rPr>
                  <a:t> data</a:t>
                </a:r>
              </a:p>
            </p:txBody>
          </p:sp>
          <p:pic>
            <p:nvPicPr>
              <p:cNvPr id="20" name="Picture 19">
                <a:extLst>
                  <a:ext uri="{FF2B5EF4-FFF2-40B4-BE49-F238E27FC236}">
                    <a16:creationId xmlns:a16="http://schemas.microsoft.com/office/drawing/2014/main" xmlns="" id="{F9CD4C99-C419-49FF-97FF-AB3F0DD22CE6}"/>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301" y="470666"/>
                <a:ext cx="134233" cy="171147"/>
              </a:xfrm>
              <a:prstGeom prst="rect">
                <a:avLst/>
              </a:prstGeom>
              <a:scene3d>
                <a:camera prst="isometricRightUp"/>
                <a:lightRig rig="threePt" dir="t"/>
              </a:scene3d>
              <a:sp3d extrusionH="152400"/>
            </p:spPr>
          </p:pic>
          <p:pic>
            <p:nvPicPr>
              <p:cNvPr id="21" name="Picture 20">
                <a:extLst>
                  <a:ext uri="{FF2B5EF4-FFF2-40B4-BE49-F238E27FC236}">
                    <a16:creationId xmlns:a16="http://schemas.microsoft.com/office/drawing/2014/main" xmlns="" id="{083DBFBE-D321-4D99-A54F-A88C7D5B1608}"/>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301" y="635641"/>
                <a:ext cx="134233" cy="171147"/>
              </a:xfrm>
              <a:prstGeom prst="rect">
                <a:avLst/>
              </a:prstGeom>
              <a:scene3d>
                <a:camera prst="isometricRightUp"/>
                <a:lightRig rig="threePt" dir="t"/>
              </a:scene3d>
              <a:sp3d extrusionH="152400"/>
            </p:spPr>
          </p:pic>
          <p:pic>
            <p:nvPicPr>
              <p:cNvPr id="22" name="Picture 21">
                <a:extLst>
                  <a:ext uri="{FF2B5EF4-FFF2-40B4-BE49-F238E27FC236}">
                    <a16:creationId xmlns:a16="http://schemas.microsoft.com/office/drawing/2014/main" xmlns="" id="{2F772A34-321F-42D3-AB27-84598178C5AA}"/>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300" y="806788"/>
                <a:ext cx="134233" cy="171147"/>
              </a:xfrm>
              <a:prstGeom prst="rect">
                <a:avLst/>
              </a:prstGeom>
              <a:scene3d>
                <a:camera prst="isometricRightUp"/>
                <a:lightRig rig="threePt" dir="t"/>
              </a:scene3d>
              <a:sp3d extrusionH="152400"/>
            </p:spPr>
          </p:pic>
          <p:pic>
            <p:nvPicPr>
              <p:cNvPr id="23" name="Picture 22">
                <a:extLst>
                  <a:ext uri="{FF2B5EF4-FFF2-40B4-BE49-F238E27FC236}">
                    <a16:creationId xmlns:a16="http://schemas.microsoft.com/office/drawing/2014/main" xmlns="" id="{F1F845EC-2F61-4DDD-A780-E2D241553450}"/>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299" y="969028"/>
                <a:ext cx="134233" cy="171147"/>
              </a:xfrm>
              <a:prstGeom prst="rect">
                <a:avLst/>
              </a:prstGeom>
              <a:scene3d>
                <a:camera prst="isometricRightUp"/>
                <a:lightRig rig="threePt" dir="t"/>
              </a:scene3d>
              <a:sp3d extrusionH="152400"/>
            </p:spPr>
          </p:pic>
          <p:pic>
            <p:nvPicPr>
              <p:cNvPr id="24" name="Picture 23">
                <a:extLst>
                  <a:ext uri="{FF2B5EF4-FFF2-40B4-BE49-F238E27FC236}">
                    <a16:creationId xmlns:a16="http://schemas.microsoft.com/office/drawing/2014/main" xmlns="" id="{33E7BF8F-5015-4612-9D00-BFD64A1B2DBF}"/>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9704" y="1143528"/>
                <a:ext cx="134233" cy="171147"/>
              </a:xfrm>
              <a:prstGeom prst="rect">
                <a:avLst/>
              </a:prstGeom>
              <a:scene3d>
                <a:camera prst="isometricRightUp"/>
                <a:lightRig rig="threePt" dir="t"/>
              </a:scene3d>
              <a:sp3d extrusionH="152400"/>
            </p:spPr>
          </p:pic>
          <p:pic>
            <p:nvPicPr>
              <p:cNvPr id="25" name="Picture 24">
                <a:extLst>
                  <a:ext uri="{FF2B5EF4-FFF2-40B4-BE49-F238E27FC236}">
                    <a16:creationId xmlns:a16="http://schemas.microsoft.com/office/drawing/2014/main" xmlns="" id="{3472A3BF-B391-4C55-8E58-EAE616BAA575}"/>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299" y="1304712"/>
                <a:ext cx="134233" cy="171147"/>
              </a:xfrm>
              <a:prstGeom prst="rect">
                <a:avLst/>
              </a:prstGeom>
              <a:scene3d>
                <a:camera prst="isometricRightUp"/>
                <a:lightRig rig="threePt" dir="t"/>
              </a:scene3d>
              <a:sp3d extrusionH="152400"/>
            </p:spPr>
          </p:pic>
          <p:pic>
            <p:nvPicPr>
              <p:cNvPr id="26" name="Picture 25">
                <a:extLst>
                  <a:ext uri="{FF2B5EF4-FFF2-40B4-BE49-F238E27FC236}">
                    <a16:creationId xmlns:a16="http://schemas.microsoft.com/office/drawing/2014/main" xmlns="" id="{F9504858-7E44-4B5A-886C-2E3CD038E210}"/>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299" y="1471141"/>
                <a:ext cx="134233" cy="171147"/>
              </a:xfrm>
              <a:prstGeom prst="rect">
                <a:avLst/>
              </a:prstGeom>
              <a:scene3d>
                <a:camera prst="isometricRightUp"/>
                <a:lightRig rig="threePt" dir="t"/>
              </a:scene3d>
              <a:sp3d extrusionH="152400"/>
            </p:spPr>
          </p:pic>
          <p:pic>
            <p:nvPicPr>
              <p:cNvPr id="27" name="Picture 26">
                <a:extLst>
                  <a:ext uri="{FF2B5EF4-FFF2-40B4-BE49-F238E27FC236}">
                    <a16:creationId xmlns:a16="http://schemas.microsoft.com/office/drawing/2014/main" xmlns="" id="{8A35E368-6FE0-4A90-89F6-440E0A2F3D72}"/>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299" y="307306"/>
                <a:ext cx="134233" cy="171147"/>
              </a:xfrm>
              <a:prstGeom prst="rect">
                <a:avLst/>
              </a:prstGeom>
              <a:scene3d>
                <a:camera prst="isometricRightUp"/>
                <a:lightRig rig="threePt" dir="t"/>
              </a:scene3d>
              <a:sp3d extrusionH="152400"/>
            </p:spPr>
          </p:pic>
        </p:grpSp>
        <p:pic>
          <p:nvPicPr>
            <p:cNvPr id="18" name="Picture 17">
              <a:extLst>
                <a:ext uri="{FF2B5EF4-FFF2-40B4-BE49-F238E27FC236}">
                  <a16:creationId xmlns:a16="http://schemas.microsoft.com/office/drawing/2014/main" xmlns="" id="{43A72417-2A91-4BE2-8D4B-D1EE490EFFA9}"/>
                </a:ext>
              </a:extLst>
            </p:cNvPr>
            <p:cNvPicPr>
              <a:picLocks noChangeAspect="1"/>
            </p:cNvPicPr>
            <p:nvPr/>
          </p:nvPicPr>
          <p:blipFill>
            <a:blip r:embed="rId7"/>
            <a:stretch>
              <a:fillRect/>
            </a:stretch>
          </p:blipFill>
          <p:spPr>
            <a:xfrm>
              <a:off x="2932761" y="4874510"/>
              <a:ext cx="1647753" cy="1163321"/>
            </a:xfrm>
            <a:prstGeom prst="rect">
              <a:avLst/>
            </a:prstGeom>
          </p:spPr>
        </p:pic>
      </p:grpSp>
      <p:sp>
        <p:nvSpPr>
          <p:cNvPr id="28" name="Rectangle 27">
            <a:extLst>
              <a:ext uri="{FF2B5EF4-FFF2-40B4-BE49-F238E27FC236}">
                <a16:creationId xmlns:a16="http://schemas.microsoft.com/office/drawing/2014/main" xmlns="" id="{006336AF-4FAA-4F51-9290-DCF16DBF6FAE}"/>
              </a:ext>
            </a:extLst>
          </p:cNvPr>
          <p:cNvSpPr/>
          <p:nvPr/>
        </p:nvSpPr>
        <p:spPr>
          <a:xfrm>
            <a:off x="5845282" y="1247260"/>
            <a:ext cx="745717" cy="2308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accent6"/>
                </a:solidFill>
                <a:latin typeface="Calibri (Body)"/>
              </a:rPr>
              <a:t>Fixed image</a:t>
            </a:r>
          </a:p>
        </p:txBody>
      </p:sp>
      <p:grpSp>
        <p:nvGrpSpPr>
          <p:cNvPr id="29" name="Group 28">
            <a:extLst>
              <a:ext uri="{FF2B5EF4-FFF2-40B4-BE49-F238E27FC236}">
                <a16:creationId xmlns:a16="http://schemas.microsoft.com/office/drawing/2014/main" xmlns="" id="{186842B1-AE28-4D52-AA13-13574EE96521}"/>
              </a:ext>
            </a:extLst>
          </p:cNvPr>
          <p:cNvGrpSpPr/>
          <p:nvPr/>
        </p:nvGrpSpPr>
        <p:grpSpPr>
          <a:xfrm>
            <a:off x="7335658" y="2479737"/>
            <a:ext cx="1576059" cy="1124739"/>
            <a:chOff x="6237180" y="2972169"/>
            <a:chExt cx="2151671" cy="1552955"/>
          </a:xfrm>
        </p:grpSpPr>
        <p:grpSp>
          <p:nvGrpSpPr>
            <p:cNvPr id="30" name="Group 29">
              <a:extLst>
                <a:ext uri="{FF2B5EF4-FFF2-40B4-BE49-F238E27FC236}">
                  <a16:creationId xmlns:a16="http://schemas.microsoft.com/office/drawing/2014/main" xmlns="" id="{92752A32-B523-4D33-A2A8-6ED5D5087206}"/>
                </a:ext>
              </a:extLst>
            </p:cNvPr>
            <p:cNvGrpSpPr/>
            <p:nvPr/>
          </p:nvGrpSpPr>
          <p:grpSpPr>
            <a:xfrm>
              <a:off x="6237180" y="2972169"/>
              <a:ext cx="2151671" cy="1552955"/>
              <a:chOff x="-1121588" y="89333"/>
              <a:chExt cx="1484122" cy="1552955"/>
            </a:xfrm>
          </p:grpSpPr>
          <p:pic>
            <p:nvPicPr>
              <p:cNvPr id="40" name="Picture 39">
                <a:extLst>
                  <a:ext uri="{FF2B5EF4-FFF2-40B4-BE49-F238E27FC236}">
                    <a16:creationId xmlns:a16="http://schemas.microsoft.com/office/drawing/2014/main" xmlns="" id="{6C3199B1-BE1A-4AAD-8A71-B3C52D2CF0D7}"/>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299" y="307306"/>
                <a:ext cx="134233" cy="171147"/>
              </a:xfrm>
              <a:prstGeom prst="rect">
                <a:avLst/>
              </a:prstGeom>
              <a:scene3d>
                <a:camera prst="isometricRightUp"/>
                <a:lightRig rig="threePt" dir="t"/>
              </a:scene3d>
              <a:sp3d extrusionH="152400"/>
            </p:spPr>
          </p:pic>
          <p:sp>
            <p:nvSpPr>
              <p:cNvPr id="32" name="Rectangle 31">
                <a:extLst>
                  <a:ext uri="{FF2B5EF4-FFF2-40B4-BE49-F238E27FC236}">
                    <a16:creationId xmlns:a16="http://schemas.microsoft.com/office/drawing/2014/main" xmlns="" id="{AA6E2582-2449-4E67-AE49-BB4EC8BCB6D6}"/>
                  </a:ext>
                </a:extLst>
              </p:cNvPr>
              <p:cNvSpPr/>
              <p:nvPr/>
            </p:nvSpPr>
            <p:spPr>
              <a:xfrm>
                <a:off x="-1121588" y="89333"/>
                <a:ext cx="1448400" cy="22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750" dirty="0">
                    <a:solidFill>
                      <a:schemeClr val="accent6"/>
                    </a:solidFill>
                    <a:latin typeface="Calibri (Body)"/>
                  </a:rPr>
                  <a:t>Deformed </a:t>
                </a:r>
                <a:r>
                  <a:rPr lang="en-US" sz="750" dirty="0" err="1">
                    <a:solidFill>
                      <a:schemeClr val="accent6"/>
                    </a:solidFill>
                    <a:latin typeface="Calibri (Body)"/>
                  </a:rPr>
                  <a:t>te</a:t>
                </a:r>
                <a:r>
                  <a:rPr lang="en-US" sz="750" dirty="0">
                    <a:solidFill>
                      <a:schemeClr val="accent6"/>
                    </a:solidFill>
                    <a:latin typeface="Calibri (Body)"/>
                  </a:rPr>
                  <a:t>-crushed </a:t>
                </a:r>
                <a:r>
                  <a:rPr lang="en-US" sz="750" dirty="0" err="1">
                    <a:solidFill>
                      <a:schemeClr val="accent6"/>
                    </a:solidFill>
                    <a:latin typeface="Calibri (Body)"/>
                  </a:rPr>
                  <a:t>pCASL</a:t>
                </a:r>
                <a:r>
                  <a:rPr lang="en-US" sz="750" dirty="0">
                    <a:solidFill>
                      <a:schemeClr val="accent6"/>
                    </a:solidFill>
                    <a:latin typeface="Calibri (Body)"/>
                  </a:rPr>
                  <a:t> data</a:t>
                </a:r>
              </a:p>
            </p:txBody>
          </p:sp>
          <p:pic>
            <p:nvPicPr>
              <p:cNvPr id="33" name="Picture 32">
                <a:extLst>
                  <a:ext uri="{FF2B5EF4-FFF2-40B4-BE49-F238E27FC236}">
                    <a16:creationId xmlns:a16="http://schemas.microsoft.com/office/drawing/2014/main" xmlns="" id="{E94451F7-38A9-4DCB-B921-B1D2B7EA154E}"/>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301" y="470666"/>
                <a:ext cx="134233" cy="171147"/>
              </a:xfrm>
              <a:prstGeom prst="rect">
                <a:avLst/>
              </a:prstGeom>
              <a:scene3d>
                <a:camera prst="isometricRightUp"/>
                <a:lightRig rig="threePt" dir="t"/>
              </a:scene3d>
              <a:sp3d extrusionH="152400"/>
            </p:spPr>
          </p:pic>
          <p:pic>
            <p:nvPicPr>
              <p:cNvPr id="34" name="Picture 33">
                <a:extLst>
                  <a:ext uri="{FF2B5EF4-FFF2-40B4-BE49-F238E27FC236}">
                    <a16:creationId xmlns:a16="http://schemas.microsoft.com/office/drawing/2014/main" xmlns="" id="{96F4EEC9-D1CC-46F4-A98D-CD5030E0A794}"/>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301" y="635641"/>
                <a:ext cx="134233" cy="171147"/>
              </a:xfrm>
              <a:prstGeom prst="rect">
                <a:avLst/>
              </a:prstGeom>
              <a:scene3d>
                <a:camera prst="isometricRightUp"/>
                <a:lightRig rig="threePt" dir="t"/>
              </a:scene3d>
              <a:sp3d extrusionH="152400"/>
            </p:spPr>
          </p:pic>
          <p:pic>
            <p:nvPicPr>
              <p:cNvPr id="35" name="Picture 34">
                <a:extLst>
                  <a:ext uri="{FF2B5EF4-FFF2-40B4-BE49-F238E27FC236}">
                    <a16:creationId xmlns:a16="http://schemas.microsoft.com/office/drawing/2014/main" xmlns="" id="{BAB0CFB1-0C20-499F-A869-BD70AC444A86}"/>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300" y="806788"/>
                <a:ext cx="134233" cy="171147"/>
              </a:xfrm>
              <a:prstGeom prst="rect">
                <a:avLst/>
              </a:prstGeom>
              <a:scene3d>
                <a:camera prst="isometricRightUp"/>
                <a:lightRig rig="threePt" dir="t"/>
              </a:scene3d>
              <a:sp3d extrusionH="152400"/>
            </p:spPr>
          </p:pic>
          <p:pic>
            <p:nvPicPr>
              <p:cNvPr id="36" name="Picture 35">
                <a:extLst>
                  <a:ext uri="{FF2B5EF4-FFF2-40B4-BE49-F238E27FC236}">
                    <a16:creationId xmlns:a16="http://schemas.microsoft.com/office/drawing/2014/main" xmlns="" id="{46BF93EC-CFC2-4B24-9D75-E8A351961081}"/>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299" y="969028"/>
                <a:ext cx="134233" cy="171147"/>
              </a:xfrm>
              <a:prstGeom prst="rect">
                <a:avLst/>
              </a:prstGeom>
              <a:scene3d>
                <a:camera prst="isometricRightUp"/>
                <a:lightRig rig="threePt" dir="t"/>
              </a:scene3d>
              <a:sp3d extrusionH="152400"/>
            </p:spPr>
          </p:pic>
          <p:pic>
            <p:nvPicPr>
              <p:cNvPr id="37" name="Picture 36">
                <a:extLst>
                  <a:ext uri="{FF2B5EF4-FFF2-40B4-BE49-F238E27FC236}">
                    <a16:creationId xmlns:a16="http://schemas.microsoft.com/office/drawing/2014/main" xmlns="" id="{7AD9AF56-A381-4780-98A9-2AF710F9B74A}"/>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6749" y="1143528"/>
                <a:ext cx="134233" cy="171147"/>
              </a:xfrm>
              <a:prstGeom prst="rect">
                <a:avLst/>
              </a:prstGeom>
              <a:scene3d>
                <a:camera prst="isometricRightUp"/>
                <a:lightRig rig="threePt" dir="t"/>
              </a:scene3d>
              <a:sp3d extrusionH="152400"/>
            </p:spPr>
          </p:pic>
          <p:pic>
            <p:nvPicPr>
              <p:cNvPr id="38" name="Picture 37">
                <a:extLst>
                  <a:ext uri="{FF2B5EF4-FFF2-40B4-BE49-F238E27FC236}">
                    <a16:creationId xmlns:a16="http://schemas.microsoft.com/office/drawing/2014/main" xmlns="" id="{5E2E3D8A-36BD-4825-BBA4-7824B7BE9861}"/>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299" y="1304712"/>
                <a:ext cx="134233" cy="171147"/>
              </a:xfrm>
              <a:prstGeom prst="rect">
                <a:avLst/>
              </a:prstGeom>
              <a:scene3d>
                <a:camera prst="isometricRightUp"/>
                <a:lightRig rig="threePt" dir="t"/>
              </a:scene3d>
              <a:sp3d extrusionH="152400"/>
            </p:spPr>
          </p:pic>
          <p:pic>
            <p:nvPicPr>
              <p:cNvPr id="39" name="Picture 38">
                <a:extLst>
                  <a:ext uri="{FF2B5EF4-FFF2-40B4-BE49-F238E27FC236}">
                    <a16:creationId xmlns:a16="http://schemas.microsoft.com/office/drawing/2014/main" xmlns="" id="{AA5163EA-45DC-4D14-B191-9F39176BE091}"/>
                  </a:ext>
                </a:extLst>
              </p:cNvPr>
              <p:cNvPicPr>
                <a:picLocks noChangeAspect="1"/>
              </p:cNvPicPr>
              <p:nvPr/>
            </p:nvPicPr>
            <p:blipFill rotWithShape="1">
              <a:blip r:embed="rId6">
                <a:duotone>
                  <a:prstClr val="black"/>
                  <a:schemeClr val="accent2">
                    <a:tint val="45000"/>
                    <a:satMod val="400000"/>
                  </a:schemeClr>
                </a:duotone>
              </a:blip>
              <a:srcRect l="11278" t="522" r="21607" b="90218"/>
              <a:stretch/>
            </p:blipFill>
            <p:spPr>
              <a:xfrm flipH="1">
                <a:off x="228299" y="1471141"/>
                <a:ext cx="134233" cy="171147"/>
              </a:xfrm>
              <a:prstGeom prst="rect">
                <a:avLst/>
              </a:prstGeom>
              <a:scene3d>
                <a:camera prst="isometricRightUp"/>
                <a:lightRig rig="threePt" dir="t"/>
              </a:scene3d>
              <a:sp3d extrusionH="152400"/>
            </p:spPr>
          </p:pic>
        </p:grpSp>
        <p:pic>
          <p:nvPicPr>
            <p:cNvPr id="31" name="Picture 30">
              <a:extLst>
                <a:ext uri="{FF2B5EF4-FFF2-40B4-BE49-F238E27FC236}">
                  <a16:creationId xmlns:a16="http://schemas.microsoft.com/office/drawing/2014/main" xmlns="" id="{988AE197-01ED-49AE-9AB4-B6C40A67A29A}"/>
                </a:ext>
              </a:extLst>
            </p:cNvPr>
            <p:cNvPicPr>
              <a:picLocks noChangeAspect="1"/>
            </p:cNvPicPr>
            <p:nvPr/>
          </p:nvPicPr>
          <p:blipFill>
            <a:blip r:embed="rId7"/>
            <a:stretch>
              <a:fillRect/>
            </a:stretch>
          </p:blipFill>
          <p:spPr>
            <a:xfrm>
              <a:off x="6349326" y="3225373"/>
              <a:ext cx="1716832" cy="1155014"/>
            </a:xfrm>
            <a:prstGeom prst="rect">
              <a:avLst/>
            </a:prstGeom>
          </p:spPr>
        </p:pic>
      </p:grpSp>
      <p:sp>
        <p:nvSpPr>
          <p:cNvPr id="63" name="Arrow: Down 62">
            <a:extLst>
              <a:ext uri="{FF2B5EF4-FFF2-40B4-BE49-F238E27FC236}">
                <a16:creationId xmlns:a16="http://schemas.microsoft.com/office/drawing/2014/main" xmlns="" id="{8D32A649-9FEB-4131-851B-600E449D2C41}"/>
              </a:ext>
            </a:extLst>
          </p:cNvPr>
          <p:cNvSpPr/>
          <p:nvPr/>
        </p:nvSpPr>
        <p:spPr>
          <a:xfrm>
            <a:off x="8064685" y="3571353"/>
            <a:ext cx="213491" cy="188928"/>
          </a:xfrm>
          <a:prstGeom prst="downArrow">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latin typeface="Calibri (Body)"/>
            </a:endParaRPr>
          </a:p>
        </p:txBody>
      </p:sp>
      <p:grpSp>
        <p:nvGrpSpPr>
          <p:cNvPr id="64" name="Group 63">
            <a:extLst>
              <a:ext uri="{FF2B5EF4-FFF2-40B4-BE49-F238E27FC236}">
                <a16:creationId xmlns:a16="http://schemas.microsoft.com/office/drawing/2014/main" xmlns="" id="{7E52399F-D065-4F84-8217-D2518BC641A0}"/>
              </a:ext>
            </a:extLst>
          </p:cNvPr>
          <p:cNvGrpSpPr/>
          <p:nvPr/>
        </p:nvGrpSpPr>
        <p:grpSpPr>
          <a:xfrm>
            <a:off x="46472" y="1394825"/>
            <a:ext cx="3515222" cy="439947"/>
            <a:chOff x="-65294" y="980224"/>
            <a:chExt cx="4734643" cy="557210"/>
          </a:xfrm>
        </p:grpSpPr>
        <p:grpSp>
          <p:nvGrpSpPr>
            <p:cNvPr id="68" name="Group 67">
              <a:extLst>
                <a:ext uri="{FF2B5EF4-FFF2-40B4-BE49-F238E27FC236}">
                  <a16:creationId xmlns:a16="http://schemas.microsoft.com/office/drawing/2014/main" xmlns="" id="{92F05ABD-E3B6-4B4A-BA4E-70612A7B7C5F}"/>
                </a:ext>
              </a:extLst>
            </p:cNvPr>
            <p:cNvGrpSpPr/>
            <p:nvPr/>
          </p:nvGrpSpPr>
          <p:grpSpPr>
            <a:xfrm>
              <a:off x="245398" y="980224"/>
              <a:ext cx="4423951" cy="467652"/>
              <a:chOff x="327754" y="685053"/>
              <a:chExt cx="4423951" cy="467652"/>
            </a:xfrm>
          </p:grpSpPr>
          <p:grpSp>
            <p:nvGrpSpPr>
              <p:cNvPr id="70" name="Group 69">
                <a:extLst>
                  <a:ext uri="{FF2B5EF4-FFF2-40B4-BE49-F238E27FC236}">
                    <a16:creationId xmlns:a16="http://schemas.microsoft.com/office/drawing/2014/main" xmlns="" id="{CFB52510-BBF7-44EF-A30F-669294D9CE45}"/>
                  </a:ext>
                </a:extLst>
              </p:cNvPr>
              <p:cNvGrpSpPr/>
              <p:nvPr/>
            </p:nvGrpSpPr>
            <p:grpSpPr>
              <a:xfrm>
                <a:off x="327754" y="685053"/>
                <a:ext cx="405672" cy="393234"/>
                <a:chOff x="401215" y="222449"/>
                <a:chExt cx="950144" cy="787110"/>
              </a:xfrm>
            </p:grpSpPr>
            <p:pic>
              <p:nvPicPr>
                <p:cNvPr id="91" name="Picture 90">
                  <a:extLst>
                    <a:ext uri="{FF2B5EF4-FFF2-40B4-BE49-F238E27FC236}">
                      <a16:creationId xmlns:a16="http://schemas.microsoft.com/office/drawing/2014/main" xmlns="" id="{07787885-8CE7-40C7-BF19-B874135B27E9}"/>
                    </a:ext>
                  </a:extLst>
                </p:cNvPr>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23740" t="25305" r="23105" b="21925"/>
                <a:stretch/>
              </p:blipFill>
              <p:spPr>
                <a:xfrm>
                  <a:off x="401215" y="222449"/>
                  <a:ext cx="554942" cy="596219"/>
                </a:xfrm>
                <a:prstGeom prst="rect">
                  <a:avLst/>
                </a:prstGeom>
                <a:scene3d>
                  <a:camera prst="isometricOffAxis1Right"/>
                  <a:lightRig rig="threePt" dir="t"/>
                </a:scene3d>
                <a:sp3d extrusionH="254000"/>
              </p:spPr>
            </p:pic>
            <p:pic>
              <p:nvPicPr>
                <p:cNvPr id="92" name="Picture 91">
                  <a:extLst>
                    <a:ext uri="{FF2B5EF4-FFF2-40B4-BE49-F238E27FC236}">
                      <a16:creationId xmlns:a16="http://schemas.microsoft.com/office/drawing/2014/main" xmlns="" id="{56E4144E-86C2-4253-A7D3-57B364AE8E3D}"/>
                    </a:ext>
                  </a:extLst>
                </p:cNvPr>
                <p:cNvPicPr>
                  <a:picLocks noChangeAspect="1"/>
                </p:cNvPicPr>
                <p:nvPr/>
              </p:nvPicPr>
              <p:blipFill rotWithShape="1">
                <a:blip r:embed="rId9" cstate="print">
                  <a:duotone>
                    <a:prstClr val="black"/>
                    <a:schemeClr val="accent4">
                      <a:tint val="45000"/>
                      <a:satMod val="400000"/>
                    </a:schemeClr>
                  </a:duotone>
                  <a:extLst>
                    <a:ext uri="{28A0092B-C50C-407E-A947-70E740481C1C}">
                      <a14:useLocalDpi xmlns:a14="http://schemas.microsoft.com/office/drawing/2010/main" val="0"/>
                    </a:ext>
                  </a:extLst>
                </a:blip>
                <a:srcRect l="23740" t="25305" r="23105" b="21925"/>
                <a:stretch/>
              </p:blipFill>
              <p:spPr>
                <a:xfrm>
                  <a:off x="828664" y="447987"/>
                  <a:ext cx="522695" cy="561572"/>
                </a:xfrm>
                <a:prstGeom prst="rect">
                  <a:avLst/>
                </a:prstGeom>
                <a:scene3d>
                  <a:camera prst="isometricOffAxis1Right"/>
                  <a:lightRig rig="threePt" dir="t"/>
                </a:scene3d>
                <a:sp3d extrusionH="254000"/>
              </p:spPr>
            </p:pic>
          </p:grpSp>
          <p:grpSp>
            <p:nvGrpSpPr>
              <p:cNvPr id="71" name="Group 70">
                <a:extLst>
                  <a:ext uri="{FF2B5EF4-FFF2-40B4-BE49-F238E27FC236}">
                    <a16:creationId xmlns:a16="http://schemas.microsoft.com/office/drawing/2014/main" xmlns="" id="{432F3C9A-D64E-4C44-8436-C6497226FC56}"/>
                  </a:ext>
                </a:extLst>
              </p:cNvPr>
              <p:cNvGrpSpPr/>
              <p:nvPr/>
            </p:nvGrpSpPr>
            <p:grpSpPr>
              <a:xfrm>
                <a:off x="891598" y="685053"/>
                <a:ext cx="405672" cy="393234"/>
                <a:chOff x="401215" y="222449"/>
                <a:chExt cx="950144" cy="787110"/>
              </a:xfrm>
            </p:grpSpPr>
            <p:pic>
              <p:nvPicPr>
                <p:cNvPr id="89" name="Picture 88">
                  <a:extLst>
                    <a:ext uri="{FF2B5EF4-FFF2-40B4-BE49-F238E27FC236}">
                      <a16:creationId xmlns:a16="http://schemas.microsoft.com/office/drawing/2014/main" xmlns="" id="{899EEFD6-C7D1-4EB1-B478-A5ADE1CD2577}"/>
                    </a:ext>
                  </a:extLst>
                </p:cNvPr>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23740" t="25305" r="23105" b="21925"/>
                <a:stretch/>
              </p:blipFill>
              <p:spPr>
                <a:xfrm>
                  <a:off x="401215" y="222449"/>
                  <a:ext cx="554942" cy="596219"/>
                </a:xfrm>
                <a:prstGeom prst="rect">
                  <a:avLst/>
                </a:prstGeom>
                <a:scene3d>
                  <a:camera prst="isometricOffAxis1Right"/>
                  <a:lightRig rig="threePt" dir="t"/>
                </a:scene3d>
                <a:sp3d extrusionH="254000"/>
              </p:spPr>
            </p:pic>
            <p:pic>
              <p:nvPicPr>
                <p:cNvPr id="90" name="Picture 89">
                  <a:extLst>
                    <a:ext uri="{FF2B5EF4-FFF2-40B4-BE49-F238E27FC236}">
                      <a16:creationId xmlns:a16="http://schemas.microsoft.com/office/drawing/2014/main" xmlns="" id="{7B66BF84-BEA9-4192-8BF3-04590295075D}"/>
                    </a:ext>
                  </a:extLst>
                </p:cNvPr>
                <p:cNvPicPr>
                  <a:picLocks noChangeAspect="1"/>
                </p:cNvPicPr>
                <p:nvPr/>
              </p:nvPicPr>
              <p:blipFill rotWithShape="1">
                <a:blip r:embed="rId9" cstate="print">
                  <a:duotone>
                    <a:prstClr val="black"/>
                    <a:schemeClr val="accent4">
                      <a:tint val="45000"/>
                      <a:satMod val="400000"/>
                    </a:schemeClr>
                  </a:duotone>
                  <a:extLst>
                    <a:ext uri="{28A0092B-C50C-407E-A947-70E740481C1C}">
                      <a14:useLocalDpi xmlns:a14="http://schemas.microsoft.com/office/drawing/2010/main" val="0"/>
                    </a:ext>
                  </a:extLst>
                </a:blip>
                <a:srcRect l="23740" t="25305" r="23105" b="21925"/>
                <a:stretch/>
              </p:blipFill>
              <p:spPr>
                <a:xfrm>
                  <a:off x="828664" y="447987"/>
                  <a:ext cx="522695" cy="561572"/>
                </a:xfrm>
                <a:prstGeom prst="rect">
                  <a:avLst/>
                </a:prstGeom>
                <a:scene3d>
                  <a:camera prst="isometricOffAxis1Right"/>
                  <a:lightRig rig="threePt" dir="t"/>
                </a:scene3d>
                <a:sp3d extrusionH="254000"/>
              </p:spPr>
            </p:pic>
          </p:grpSp>
          <p:grpSp>
            <p:nvGrpSpPr>
              <p:cNvPr id="72" name="Group 71">
                <a:extLst>
                  <a:ext uri="{FF2B5EF4-FFF2-40B4-BE49-F238E27FC236}">
                    <a16:creationId xmlns:a16="http://schemas.microsoft.com/office/drawing/2014/main" xmlns="" id="{B6810541-1999-4A4C-BF78-C7729BC9B4D3}"/>
                  </a:ext>
                </a:extLst>
              </p:cNvPr>
              <p:cNvGrpSpPr/>
              <p:nvPr/>
            </p:nvGrpSpPr>
            <p:grpSpPr>
              <a:xfrm>
                <a:off x="1450940" y="741391"/>
                <a:ext cx="405672" cy="393234"/>
                <a:chOff x="401215" y="222449"/>
                <a:chExt cx="950144" cy="787110"/>
              </a:xfrm>
            </p:grpSpPr>
            <p:pic>
              <p:nvPicPr>
                <p:cNvPr id="87" name="Picture 86">
                  <a:extLst>
                    <a:ext uri="{FF2B5EF4-FFF2-40B4-BE49-F238E27FC236}">
                      <a16:creationId xmlns:a16="http://schemas.microsoft.com/office/drawing/2014/main" xmlns="" id="{B9C464B0-231A-4155-BCC0-A5B11E5A3AA6}"/>
                    </a:ext>
                  </a:extLst>
                </p:cNvPr>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23740" t="25305" r="23105" b="21925"/>
                <a:stretch/>
              </p:blipFill>
              <p:spPr>
                <a:xfrm>
                  <a:off x="401215" y="222449"/>
                  <a:ext cx="554942" cy="596219"/>
                </a:xfrm>
                <a:prstGeom prst="rect">
                  <a:avLst/>
                </a:prstGeom>
                <a:scene3d>
                  <a:camera prst="isometricOffAxis1Right"/>
                  <a:lightRig rig="threePt" dir="t"/>
                </a:scene3d>
                <a:sp3d extrusionH="254000"/>
              </p:spPr>
            </p:pic>
            <p:pic>
              <p:nvPicPr>
                <p:cNvPr id="88" name="Picture 87">
                  <a:extLst>
                    <a:ext uri="{FF2B5EF4-FFF2-40B4-BE49-F238E27FC236}">
                      <a16:creationId xmlns:a16="http://schemas.microsoft.com/office/drawing/2014/main" xmlns="" id="{55BDB837-09EC-4404-9BF9-2219AAB28FEE}"/>
                    </a:ext>
                  </a:extLst>
                </p:cNvPr>
                <p:cNvPicPr>
                  <a:picLocks noChangeAspect="1"/>
                </p:cNvPicPr>
                <p:nvPr/>
              </p:nvPicPr>
              <p:blipFill rotWithShape="1">
                <a:blip r:embed="rId9" cstate="print">
                  <a:duotone>
                    <a:prstClr val="black"/>
                    <a:schemeClr val="accent4">
                      <a:tint val="45000"/>
                      <a:satMod val="400000"/>
                    </a:schemeClr>
                  </a:duotone>
                  <a:extLst>
                    <a:ext uri="{28A0092B-C50C-407E-A947-70E740481C1C}">
                      <a14:useLocalDpi xmlns:a14="http://schemas.microsoft.com/office/drawing/2010/main" val="0"/>
                    </a:ext>
                  </a:extLst>
                </a:blip>
                <a:srcRect l="23740" t="25305" r="23105" b="21925"/>
                <a:stretch/>
              </p:blipFill>
              <p:spPr>
                <a:xfrm>
                  <a:off x="828664" y="447987"/>
                  <a:ext cx="522695" cy="561572"/>
                </a:xfrm>
                <a:prstGeom prst="rect">
                  <a:avLst/>
                </a:prstGeom>
                <a:scene3d>
                  <a:camera prst="isometricOffAxis1Right"/>
                  <a:lightRig rig="threePt" dir="t"/>
                </a:scene3d>
                <a:sp3d extrusionH="254000"/>
              </p:spPr>
            </p:pic>
          </p:grpSp>
          <p:grpSp>
            <p:nvGrpSpPr>
              <p:cNvPr id="73" name="Group 72">
                <a:extLst>
                  <a:ext uri="{FF2B5EF4-FFF2-40B4-BE49-F238E27FC236}">
                    <a16:creationId xmlns:a16="http://schemas.microsoft.com/office/drawing/2014/main" xmlns="" id="{FDB307F6-36E7-4776-940C-0B98492152F0}"/>
                  </a:ext>
                </a:extLst>
              </p:cNvPr>
              <p:cNvGrpSpPr/>
              <p:nvPr/>
            </p:nvGrpSpPr>
            <p:grpSpPr>
              <a:xfrm>
                <a:off x="2042372" y="741391"/>
                <a:ext cx="405672" cy="393234"/>
                <a:chOff x="401215" y="222449"/>
                <a:chExt cx="950144" cy="787110"/>
              </a:xfrm>
            </p:grpSpPr>
            <p:pic>
              <p:nvPicPr>
                <p:cNvPr id="85" name="Picture 84">
                  <a:extLst>
                    <a:ext uri="{FF2B5EF4-FFF2-40B4-BE49-F238E27FC236}">
                      <a16:creationId xmlns:a16="http://schemas.microsoft.com/office/drawing/2014/main" xmlns="" id="{7AED58A6-A7C8-456E-B9E5-05E1A16B260C}"/>
                    </a:ext>
                  </a:extLst>
                </p:cNvPr>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23740" t="25305" r="23105" b="21925"/>
                <a:stretch/>
              </p:blipFill>
              <p:spPr>
                <a:xfrm>
                  <a:off x="401215" y="222449"/>
                  <a:ext cx="554942" cy="596219"/>
                </a:xfrm>
                <a:prstGeom prst="rect">
                  <a:avLst/>
                </a:prstGeom>
                <a:scene3d>
                  <a:camera prst="isometricOffAxis1Right"/>
                  <a:lightRig rig="threePt" dir="t"/>
                </a:scene3d>
                <a:sp3d extrusionH="254000"/>
              </p:spPr>
            </p:pic>
            <p:pic>
              <p:nvPicPr>
                <p:cNvPr id="86" name="Picture 85">
                  <a:extLst>
                    <a:ext uri="{FF2B5EF4-FFF2-40B4-BE49-F238E27FC236}">
                      <a16:creationId xmlns:a16="http://schemas.microsoft.com/office/drawing/2014/main" xmlns="" id="{1984FA67-1554-46AD-82CE-73C54BE09CDA}"/>
                    </a:ext>
                  </a:extLst>
                </p:cNvPr>
                <p:cNvPicPr>
                  <a:picLocks noChangeAspect="1"/>
                </p:cNvPicPr>
                <p:nvPr/>
              </p:nvPicPr>
              <p:blipFill rotWithShape="1">
                <a:blip r:embed="rId9" cstate="print">
                  <a:duotone>
                    <a:prstClr val="black"/>
                    <a:schemeClr val="accent4">
                      <a:tint val="45000"/>
                      <a:satMod val="400000"/>
                    </a:schemeClr>
                  </a:duotone>
                  <a:extLst>
                    <a:ext uri="{28A0092B-C50C-407E-A947-70E740481C1C}">
                      <a14:useLocalDpi xmlns:a14="http://schemas.microsoft.com/office/drawing/2010/main" val="0"/>
                    </a:ext>
                  </a:extLst>
                </a:blip>
                <a:srcRect l="23740" t="25305" r="23105" b="21925"/>
                <a:stretch/>
              </p:blipFill>
              <p:spPr>
                <a:xfrm>
                  <a:off x="828664" y="447987"/>
                  <a:ext cx="522695" cy="561572"/>
                </a:xfrm>
                <a:prstGeom prst="rect">
                  <a:avLst/>
                </a:prstGeom>
                <a:scene3d>
                  <a:camera prst="isometricOffAxis1Right"/>
                  <a:lightRig rig="threePt" dir="t"/>
                </a:scene3d>
                <a:sp3d extrusionH="254000"/>
              </p:spPr>
            </p:pic>
          </p:grpSp>
          <p:grpSp>
            <p:nvGrpSpPr>
              <p:cNvPr id="74" name="Group 73">
                <a:extLst>
                  <a:ext uri="{FF2B5EF4-FFF2-40B4-BE49-F238E27FC236}">
                    <a16:creationId xmlns:a16="http://schemas.microsoft.com/office/drawing/2014/main" xmlns="" id="{B8C7B177-8EBE-4018-BD75-7830628ED859}"/>
                  </a:ext>
                </a:extLst>
              </p:cNvPr>
              <p:cNvGrpSpPr/>
              <p:nvPr/>
            </p:nvGrpSpPr>
            <p:grpSpPr>
              <a:xfrm>
                <a:off x="2585297" y="741391"/>
                <a:ext cx="405672" cy="393234"/>
                <a:chOff x="401215" y="222449"/>
                <a:chExt cx="950144" cy="787110"/>
              </a:xfrm>
            </p:grpSpPr>
            <p:pic>
              <p:nvPicPr>
                <p:cNvPr id="83" name="Picture 82">
                  <a:extLst>
                    <a:ext uri="{FF2B5EF4-FFF2-40B4-BE49-F238E27FC236}">
                      <a16:creationId xmlns:a16="http://schemas.microsoft.com/office/drawing/2014/main" xmlns="" id="{4640601D-5A7C-4DDB-B4AE-C92FD8FF3D9F}"/>
                    </a:ext>
                  </a:extLst>
                </p:cNvPr>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23740" t="25305" r="23105" b="21925"/>
                <a:stretch/>
              </p:blipFill>
              <p:spPr>
                <a:xfrm>
                  <a:off x="401215" y="222449"/>
                  <a:ext cx="554942" cy="596219"/>
                </a:xfrm>
                <a:prstGeom prst="rect">
                  <a:avLst/>
                </a:prstGeom>
                <a:scene3d>
                  <a:camera prst="isometricOffAxis1Right"/>
                  <a:lightRig rig="threePt" dir="t"/>
                </a:scene3d>
                <a:sp3d extrusionH="254000"/>
              </p:spPr>
            </p:pic>
            <p:pic>
              <p:nvPicPr>
                <p:cNvPr id="84" name="Picture 83">
                  <a:extLst>
                    <a:ext uri="{FF2B5EF4-FFF2-40B4-BE49-F238E27FC236}">
                      <a16:creationId xmlns:a16="http://schemas.microsoft.com/office/drawing/2014/main" xmlns="" id="{AFA9A642-11A0-4B85-9C28-F612ABFAE7B3}"/>
                    </a:ext>
                  </a:extLst>
                </p:cNvPr>
                <p:cNvPicPr>
                  <a:picLocks noChangeAspect="1"/>
                </p:cNvPicPr>
                <p:nvPr/>
              </p:nvPicPr>
              <p:blipFill rotWithShape="1">
                <a:blip r:embed="rId9" cstate="print">
                  <a:duotone>
                    <a:prstClr val="black"/>
                    <a:schemeClr val="accent4">
                      <a:tint val="45000"/>
                      <a:satMod val="400000"/>
                    </a:schemeClr>
                  </a:duotone>
                  <a:extLst>
                    <a:ext uri="{28A0092B-C50C-407E-A947-70E740481C1C}">
                      <a14:useLocalDpi xmlns:a14="http://schemas.microsoft.com/office/drawing/2010/main" val="0"/>
                    </a:ext>
                  </a:extLst>
                </a:blip>
                <a:srcRect l="23740" t="25305" r="23105" b="21925"/>
                <a:stretch/>
              </p:blipFill>
              <p:spPr>
                <a:xfrm>
                  <a:off x="828664" y="447987"/>
                  <a:ext cx="522695" cy="561572"/>
                </a:xfrm>
                <a:prstGeom prst="rect">
                  <a:avLst/>
                </a:prstGeom>
                <a:scene3d>
                  <a:camera prst="isometricOffAxis1Right"/>
                  <a:lightRig rig="threePt" dir="t"/>
                </a:scene3d>
                <a:sp3d extrusionH="254000"/>
              </p:spPr>
            </p:pic>
          </p:grpSp>
          <p:grpSp>
            <p:nvGrpSpPr>
              <p:cNvPr id="75" name="Group 74">
                <a:extLst>
                  <a:ext uri="{FF2B5EF4-FFF2-40B4-BE49-F238E27FC236}">
                    <a16:creationId xmlns:a16="http://schemas.microsoft.com/office/drawing/2014/main" xmlns="" id="{A439BF6E-748A-46E5-80FB-3E0D754FC485}"/>
                  </a:ext>
                </a:extLst>
              </p:cNvPr>
              <p:cNvGrpSpPr/>
              <p:nvPr/>
            </p:nvGrpSpPr>
            <p:grpSpPr>
              <a:xfrm>
                <a:off x="3139320" y="741391"/>
                <a:ext cx="405672" cy="393234"/>
                <a:chOff x="401215" y="222449"/>
                <a:chExt cx="950144" cy="787110"/>
              </a:xfrm>
            </p:grpSpPr>
            <p:pic>
              <p:nvPicPr>
                <p:cNvPr id="81" name="Picture 80">
                  <a:extLst>
                    <a:ext uri="{FF2B5EF4-FFF2-40B4-BE49-F238E27FC236}">
                      <a16:creationId xmlns:a16="http://schemas.microsoft.com/office/drawing/2014/main" xmlns="" id="{6AEE276A-160C-4BBB-8DCF-ACBAA64C3F1F}"/>
                    </a:ext>
                  </a:extLst>
                </p:cNvPr>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23740" t="25305" r="23105" b="21925"/>
                <a:stretch/>
              </p:blipFill>
              <p:spPr>
                <a:xfrm>
                  <a:off x="401215" y="222449"/>
                  <a:ext cx="554942" cy="596219"/>
                </a:xfrm>
                <a:prstGeom prst="rect">
                  <a:avLst/>
                </a:prstGeom>
                <a:scene3d>
                  <a:camera prst="isometricOffAxis1Right"/>
                  <a:lightRig rig="threePt" dir="t"/>
                </a:scene3d>
                <a:sp3d extrusionH="254000"/>
              </p:spPr>
            </p:pic>
            <p:pic>
              <p:nvPicPr>
                <p:cNvPr id="82" name="Picture 81">
                  <a:extLst>
                    <a:ext uri="{FF2B5EF4-FFF2-40B4-BE49-F238E27FC236}">
                      <a16:creationId xmlns:a16="http://schemas.microsoft.com/office/drawing/2014/main" xmlns="" id="{584AE9FC-DAFE-44CA-B6C0-C3C6FECA4198}"/>
                    </a:ext>
                  </a:extLst>
                </p:cNvPr>
                <p:cNvPicPr>
                  <a:picLocks noChangeAspect="1"/>
                </p:cNvPicPr>
                <p:nvPr/>
              </p:nvPicPr>
              <p:blipFill rotWithShape="1">
                <a:blip r:embed="rId9" cstate="print">
                  <a:duotone>
                    <a:prstClr val="black"/>
                    <a:schemeClr val="accent4">
                      <a:tint val="45000"/>
                      <a:satMod val="400000"/>
                    </a:schemeClr>
                  </a:duotone>
                  <a:extLst>
                    <a:ext uri="{28A0092B-C50C-407E-A947-70E740481C1C}">
                      <a14:useLocalDpi xmlns:a14="http://schemas.microsoft.com/office/drawing/2010/main" val="0"/>
                    </a:ext>
                  </a:extLst>
                </a:blip>
                <a:srcRect l="23740" t="25305" r="23105" b="21925"/>
                <a:stretch/>
              </p:blipFill>
              <p:spPr>
                <a:xfrm>
                  <a:off x="828664" y="447987"/>
                  <a:ext cx="522695" cy="561572"/>
                </a:xfrm>
                <a:prstGeom prst="rect">
                  <a:avLst/>
                </a:prstGeom>
                <a:scene3d>
                  <a:camera prst="isometricOffAxis1Right"/>
                  <a:lightRig rig="threePt" dir="t"/>
                </a:scene3d>
                <a:sp3d extrusionH="254000"/>
              </p:spPr>
            </p:pic>
          </p:grpSp>
          <p:grpSp>
            <p:nvGrpSpPr>
              <p:cNvPr id="76" name="Group 75">
                <a:extLst>
                  <a:ext uri="{FF2B5EF4-FFF2-40B4-BE49-F238E27FC236}">
                    <a16:creationId xmlns:a16="http://schemas.microsoft.com/office/drawing/2014/main" xmlns="" id="{592E5BB3-784E-4DF2-881E-D3A763623B76}"/>
                  </a:ext>
                </a:extLst>
              </p:cNvPr>
              <p:cNvGrpSpPr/>
              <p:nvPr/>
            </p:nvGrpSpPr>
            <p:grpSpPr>
              <a:xfrm>
                <a:off x="3736657" y="742423"/>
                <a:ext cx="1015048" cy="410282"/>
                <a:chOff x="401215" y="222449"/>
                <a:chExt cx="2377393" cy="821234"/>
              </a:xfrm>
            </p:grpSpPr>
            <p:pic>
              <p:nvPicPr>
                <p:cNvPr id="77" name="Picture 76">
                  <a:extLst>
                    <a:ext uri="{FF2B5EF4-FFF2-40B4-BE49-F238E27FC236}">
                      <a16:creationId xmlns:a16="http://schemas.microsoft.com/office/drawing/2014/main" xmlns="" id="{AF4D8976-8A3C-4AA6-98CC-0CF5B8625647}"/>
                    </a:ext>
                  </a:extLst>
                </p:cNvPr>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23740" t="25305" r="23105" b="21925"/>
                <a:stretch/>
              </p:blipFill>
              <p:spPr>
                <a:xfrm>
                  <a:off x="401215" y="222449"/>
                  <a:ext cx="554942" cy="596219"/>
                </a:xfrm>
                <a:prstGeom prst="rect">
                  <a:avLst/>
                </a:prstGeom>
                <a:scene3d>
                  <a:camera prst="isometricOffAxis1Right"/>
                  <a:lightRig rig="threePt" dir="t"/>
                </a:scene3d>
                <a:sp3d extrusionH="254000"/>
              </p:spPr>
            </p:pic>
            <p:pic>
              <p:nvPicPr>
                <p:cNvPr id="78" name="Picture 77">
                  <a:extLst>
                    <a:ext uri="{FF2B5EF4-FFF2-40B4-BE49-F238E27FC236}">
                      <a16:creationId xmlns:a16="http://schemas.microsoft.com/office/drawing/2014/main" xmlns="" id="{DC607446-F609-4A7C-9F18-9F67BAE8CA8F}"/>
                    </a:ext>
                  </a:extLst>
                </p:cNvPr>
                <p:cNvPicPr>
                  <a:picLocks noChangeAspect="1"/>
                </p:cNvPicPr>
                <p:nvPr/>
              </p:nvPicPr>
              <p:blipFill rotWithShape="1">
                <a:blip r:embed="rId9" cstate="print">
                  <a:duotone>
                    <a:prstClr val="black"/>
                    <a:schemeClr val="accent4">
                      <a:tint val="45000"/>
                      <a:satMod val="400000"/>
                    </a:schemeClr>
                  </a:duotone>
                  <a:extLst>
                    <a:ext uri="{28A0092B-C50C-407E-A947-70E740481C1C}">
                      <a14:useLocalDpi xmlns:a14="http://schemas.microsoft.com/office/drawing/2010/main" val="0"/>
                    </a:ext>
                  </a:extLst>
                </a:blip>
                <a:srcRect l="23740" t="25305" r="23105" b="21925"/>
                <a:stretch/>
              </p:blipFill>
              <p:spPr>
                <a:xfrm>
                  <a:off x="828664" y="447987"/>
                  <a:ext cx="522695" cy="561572"/>
                </a:xfrm>
                <a:prstGeom prst="rect">
                  <a:avLst/>
                </a:prstGeom>
                <a:scene3d>
                  <a:camera prst="isometricOffAxis1Right"/>
                  <a:lightRig rig="threePt" dir="t"/>
                </a:scene3d>
                <a:sp3d extrusionH="254000"/>
              </p:spPr>
            </p:pic>
            <p:pic>
              <p:nvPicPr>
                <p:cNvPr id="79" name="Picture 78">
                  <a:extLst>
                    <a:ext uri="{FF2B5EF4-FFF2-40B4-BE49-F238E27FC236}">
                      <a16:creationId xmlns:a16="http://schemas.microsoft.com/office/drawing/2014/main" xmlns="" id="{BAE94761-CDDB-4D41-B1B6-7F7DB86DCEF1}"/>
                    </a:ext>
                  </a:extLst>
                </p:cNvPr>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23740" t="25305" r="23105" b="21925"/>
                <a:stretch/>
              </p:blipFill>
              <p:spPr>
                <a:xfrm>
                  <a:off x="1828464" y="256573"/>
                  <a:ext cx="554942" cy="596219"/>
                </a:xfrm>
                <a:prstGeom prst="rect">
                  <a:avLst/>
                </a:prstGeom>
                <a:scene3d>
                  <a:camera prst="isometricOffAxis1Right"/>
                  <a:lightRig rig="threePt" dir="t"/>
                </a:scene3d>
                <a:sp3d extrusionH="254000"/>
              </p:spPr>
            </p:pic>
            <p:pic>
              <p:nvPicPr>
                <p:cNvPr id="80" name="Picture 79">
                  <a:extLst>
                    <a:ext uri="{FF2B5EF4-FFF2-40B4-BE49-F238E27FC236}">
                      <a16:creationId xmlns:a16="http://schemas.microsoft.com/office/drawing/2014/main" xmlns="" id="{B6385A26-79F3-44F8-8409-E894B716BC74}"/>
                    </a:ext>
                  </a:extLst>
                </p:cNvPr>
                <p:cNvPicPr>
                  <a:picLocks noChangeAspect="1"/>
                </p:cNvPicPr>
                <p:nvPr/>
              </p:nvPicPr>
              <p:blipFill rotWithShape="1">
                <a:blip r:embed="rId9" cstate="print">
                  <a:duotone>
                    <a:prstClr val="black"/>
                    <a:schemeClr val="accent4">
                      <a:tint val="45000"/>
                      <a:satMod val="400000"/>
                    </a:schemeClr>
                  </a:duotone>
                  <a:extLst>
                    <a:ext uri="{28A0092B-C50C-407E-A947-70E740481C1C}">
                      <a14:useLocalDpi xmlns:a14="http://schemas.microsoft.com/office/drawing/2010/main" val="0"/>
                    </a:ext>
                  </a:extLst>
                </a:blip>
                <a:srcRect l="23740" t="25305" r="23105" b="21925"/>
                <a:stretch/>
              </p:blipFill>
              <p:spPr>
                <a:xfrm>
                  <a:off x="2255913" y="482111"/>
                  <a:ext cx="522695" cy="561572"/>
                </a:xfrm>
                <a:prstGeom prst="rect">
                  <a:avLst/>
                </a:prstGeom>
                <a:scene3d>
                  <a:camera prst="isometricOffAxis1Right"/>
                  <a:lightRig rig="threePt" dir="t"/>
                </a:scene3d>
                <a:sp3d extrusionH="254000"/>
              </p:spPr>
            </p:pic>
          </p:grpSp>
        </p:grpSp>
        <p:sp>
          <p:nvSpPr>
            <p:cNvPr id="66" name="Rectangle 65">
              <a:extLst>
                <a:ext uri="{FF2B5EF4-FFF2-40B4-BE49-F238E27FC236}">
                  <a16:creationId xmlns:a16="http://schemas.microsoft.com/office/drawing/2014/main" xmlns="" id="{56F05FC1-6714-42A9-82DC-755B76C18E06}"/>
                </a:ext>
              </a:extLst>
            </p:cNvPr>
            <p:cNvSpPr/>
            <p:nvPr/>
          </p:nvSpPr>
          <p:spPr>
            <a:xfrm>
              <a:off x="380385" y="1390965"/>
              <a:ext cx="602337" cy="14646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88" dirty="0">
                  <a:solidFill>
                    <a:schemeClr val="accent6"/>
                  </a:solidFill>
                </a:rPr>
                <a:t>Label</a:t>
              </a:r>
            </a:p>
          </p:txBody>
        </p:sp>
        <p:sp>
          <p:nvSpPr>
            <p:cNvPr id="67" name="Rectangle 66">
              <a:extLst>
                <a:ext uri="{FF2B5EF4-FFF2-40B4-BE49-F238E27FC236}">
                  <a16:creationId xmlns:a16="http://schemas.microsoft.com/office/drawing/2014/main" xmlns="" id="{B9A4D567-1157-42DA-A337-7A5996D87D8F}"/>
                </a:ext>
              </a:extLst>
            </p:cNvPr>
            <p:cNvSpPr/>
            <p:nvPr/>
          </p:nvSpPr>
          <p:spPr>
            <a:xfrm>
              <a:off x="-65294" y="1323789"/>
              <a:ext cx="690381" cy="14646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88" dirty="0">
                  <a:solidFill>
                    <a:schemeClr val="accent6"/>
                  </a:solidFill>
                </a:rPr>
                <a:t>Control </a:t>
              </a:r>
            </a:p>
          </p:txBody>
        </p:sp>
      </p:grpSp>
      <p:grpSp>
        <p:nvGrpSpPr>
          <p:cNvPr id="93" name="Group 92">
            <a:extLst>
              <a:ext uri="{FF2B5EF4-FFF2-40B4-BE49-F238E27FC236}">
                <a16:creationId xmlns:a16="http://schemas.microsoft.com/office/drawing/2014/main" xmlns="" id="{8651FE34-D078-4ACD-A7BB-5C3EDFDC962F}"/>
              </a:ext>
            </a:extLst>
          </p:cNvPr>
          <p:cNvGrpSpPr/>
          <p:nvPr/>
        </p:nvGrpSpPr>
        <p:grpSpPr>
          <a:xfrm>
            <a:off x="198659" y="1599810"/>
            <a:ext cx="244877" cy="507248"/>
            <a:chOff x="285172" y="764830"/>
            <a:chExt cx="326502" cy="638282"/>
          </a:xfrm>
        </p:grpSpPr>
        <p:grpSp>
          <p:nvGrpSpPr>
            <p:cNvPr id="94" name="Group 93">
              <a:extLst>
                <a:ext uri="{FF2B5EF4-FFF2-40B4-BE49-F238E27FC236}">
                  <a16:creationId xmlns:a16="http://schemas.microsoft.com/office/drawing/2014/main" xmlns="" id="{026A7B4D-C44D-45F0-9C39-92E8E2C4B7A5}"/>
                </a:ext>
              </a:extLst>
            </p:cNvPr>
            <p:cNvGrpSpPr/>
            <p:nvPr/>
          </p:nvGrpSpPr>
          <p:grpSpPr>
            <a:xfrm>
              <a:off x="338146" y="1083848"/>
              <a:ext cx="273528" cy="319264"/>
              <a:chOff x="560904" y="1258491"/>
              <a:chExt cx="273528" cy="319264"/>
            </a:xfrm>
          </p:grpSpPr>
          <p:sp>
            <p:nvSpPr>
              <p:cNvPr id="97" name="Oval 96">
                <a:extLst>
                  <a:ext uri="{FF2B5EF4-FFF2-40B4-BE49-F238E27FC236}">
                    <a16:creationId xmlns:a16="http://schemas.microsoft.com/office/drawing/2014/main" xmlns="" id="{85292EB3-8C19-4E6F-8C83-2F4672DEBC8F}"/>
                  </a:ext>
                </a:extLst>
              </p:cNvPr>
              <p:cNvSpPr/>
              <p:nvPr/>
            </p:nvSpPr>
            <p:spPr>
              <a:xfrm>
                <a:off x="606557" y="1373804"/>
                <a:ext cx="198603" cy="2021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700" dirty="0">
                  <a:solidFill>
                    <a:schemeClr val="accent6"/>
                  </a:solidFill>
                  <a:latin typeface="Calibri (Body)"/>
                </a:endParaRPr>
              </a:p>
            </p:txBody>
          </p:sp>
          <p:sp>
            <p:nvSpPr>
              <p:cNvPr id="98" name="Rectangle 97">
                <a:extLst>
                  <a:ext uri="{FF2B5EF4-FFF2-40B4-BE49-F238E27FC236}">
                    <a16:creationId xmlns:a16="http://schemas.microsoft.com/office/drawing/2014/main" xmlns="" id="{2073762C-9A2C-4793-B779-CC4B8C0DB061}"/>
                  </a:ext>
                </a:extLst>
              </p:cNvPr>
              <p:cNvSpPr/>
              <p:nvPr/>
            </p:nvSpPr>
            <p:spPr>
              <a:xfrm>
                <a:off x="560904" y="1258491"/>
                <a:ext cx="273528" cy="31926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solidFill>
                      <a:schemeClr val="accent6"/>
                    </a:solidFill>
                    <a:latin typeface="Calibri (Body)"/>
                  </a:rPr>
                  <a:t>-</a:t>
                </a:r>
                <a:endParaRPr lang="en-US" sz="2700" dirty="0">
                  <a:solidFill>
                    <a:schemeClr val="accent6"/>
                  </a:solidFill>
                  <a:latin typeface="Calibri (Body)"/>
                </a:endParaRPr>
              </a:p>
            </p:txBody>
          </p:sp>
        </p:grpSp>
        <p:cxnSp>
          <p:nvCxnSpPr>
            <p:cNvPr id="95" name="Straight Arrow Connector 94">
              <a:extLst>
                <a:ext uri="{FF2B5EF4-FFF2-40B4-BE49-F238E27FC236}">
                  <a16:creationId xmlns:a16="http://schemas.microsoft.com/office/drawing/2014/main" xmlns="" id="{9B793181-23BD-4E0C-A678-AFB4302D6F95}"/>
                </a:ext>
              </a:extLst>
            </p:cNvPr>
            <p:cNvCxnSpPr>
              <a:cxnSpLocks/>
            </p:cNvCxnSpPr>
            <p:nvPr/>
          </p:nvCxnSpPr>
          <p:spPr>
            <a:xfrm>
              <a:off x="285172" y="764830"/>
              <a:ext cx="209778" cy="426407"/>
            </a:xfrm>
            <a:prstGeom prst="straightConnector1">
              <a:avLst/>
            </a:prstGeom>
            <a:ln>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96" name="Straight Arrow Connector 95">
              <a:extLst>
                <a:ext uri="{FF2B5EF4-FFF2-40B4-BE49-F238E27FC236}">
                  <a16:creationId xmlns:a16="http://schemas.microsoft.com/office/drawing/2014/main" xmlns="" id="{CF25337A-21C5-4542-BEDB-3DD0A399C2B3}"/>
                </a:ext>
              </a:extLst>
            </p:cNvPr>
            <p:cNvCxnSpPr>
              <a:cxnSpLocks/>
              <a:endCxn id="97" idx="0"/>
            </p:cNvCxnSpPr>
            <p:nvPr/>
          </p:nvCxnSpPr>
          <p:spPr>
            <a:xfrm flipH="1">
              <a:off x="483101" y="861112"/>
              <a:ext cx="123450" cy="338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xmlns="" id="{D0579FE6-7106-4506-928C-8657C44E7557}"/>
              </a:ext>
            </a:extLst>
          </p:cNvPr>
          <p:cNvGrpSpPr/>
          <p:nvPr/>
        </p:nvGrpSpPr>
        <p:grpSpPr>
          <a:xfrm>
            <a:off x="644605" y="1593007"/>
            <a:ext cx="244877" cy="528956"/>
            <a:chOff x="285172" y="764830"/>
            <a:chExt cx="326502" cy="651811"/>
          </a:xfrm>
        </p:grpSpPr>
        <p:grpSp>
          <p:nvGrpSpPr>
            <p:cNvPr id="100" name="Group 99">
              <a:extLst>
                <a:ext uri="{FF2B5EF4-FFF2-40B4-BE49-F238E27FC236}">
                  <a16:creationId xmlns:a16="http://schemas.microsoft.com/office/drawing/2014/main" xmlns="" id="{16C2FD3C-1DAF-48A4-BAD1-D09C65D12817}"/>
                </a:ext>
              </a:extLst>
            </p:cNvPr>
            <p:cNvGrpSpPr/>
            <p:nvPr/>
          </p:nvGrpSpPr>
          <p:grpSpPr>
            <a:xfrm>
              <a:off x="338146" y="1083848"/>
              <a:ext cx="273528" cy="332793"/>
              <a:chOff x="560904" y="1258491"/>
              <a:chExt cx="273528" cy="332793"/>
            </a:xfrm>
          </p:grpSpPr>
          <p:sp>
            <p:nvSpPr>
              <p:cNvPr id="103" name="Oval 102">
                <a:extLst>
                  <a:ext uri="{FF2B5EF4-FFF2-40B4-BE49-F238E27FC236}">
                    <a16:creationId xmlns:a16="http://schemas.microsoft.com/office/drawing/2014/main" xmlns="" id="{D4FCF8D6-7AE6-469B-843D-2954B3E51376}"/>
                  </a:ext>
                </a:extLst>
              </p:cNvPr>
              <p:cNvSpPr/>
              <p:nvPr/>
            </p:nvSpPr>
            <p:spPr>
              <a:xfrm>
                <a:off x="606557" y="1373804"/>
                <a:ext cx="198603" cy="2021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700" dirty="0">
                  <a:solidFill>
                    <a:schemeClr val="accent6"/>
                  </a:solidFill>
                  <a:latin typeface="Calibri (Body)"/>
                </a:endParaRPr>
              </a:p>
            </p:txBody>
          </p:sp>
          <p:sp>
            <p:nvSpPr>
              <p:cNvPr id="104" name="Rectangle 103">
                <a:extLst>
                  <a:ext uri="{FF2B5EF4-FFF2-40B4-BE49-F238E27FC236}">
                    <a16:creationId xmlns:a16="http://schemas.microsoft.com/office/drawing/2014/main" xmlns="" id="{7E4C7A6D-BEF4-4218-8AE1-9EB4235EDBFA}"/>
                  </a:ext>
                </a:extLst>
              </p:cNvPr>
              <p:cNvSpPr/>
              <p:nvPr/>
            </p:nvSpPr>
            <p:spPr>
              <a:xfrm>
                <a:off x="560904" y="1258491"/>
                <a:ext cx="273528" cy="33279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solidFill>
                      <a:schemeClr val="accent6"/>
                    </a:solidFill>
                    <a:latin typeface="Calibri (Body)"/>
                  </a:rPr>
                  <a:t>-</a:t>
                </a:r>
                <a:endParaRPr lang="en-US" sz="2700" dirty="0">
                  <a:solidFill>
                    <a:schemeClr val="accent6"/>
                  </a:solidFill>
                  <a:latin typeface="Calibri (Body)"/>
                </a:endParaRPr>
              </a:p>
            </p:txBody>
          </p:sp>
        </p:grpSp>
        <p:cxnSp>
          <p:nvCxnSpPr>
            <p:cNvPr id="101" name="Straight Arrow Connector 100">
              <a:extLst>
                <a:ext uri="{FF2B5EF4-FFF2-40B4-BE49-F238E27FC236}">
                  <a16:creationId xmlns:a16="http://schemas.microsoft.com/office/drawing/2014/main" xmlns="" id="{1EDF2B45-0C9D-49DC-B78A-2F2D8D982469}"/>
                </a:ext>
              </a:extLst>
            </p:cNvPr>
            <p:cNvCxnSpPr>
              <a:cxnSpLocks/>
            </p:cNvCxnSpPr>
            <p:nvPr/>
          </p:nvCxnSpPr>
          <p:spPr>
            <a:xfrm>
              <a:off x="285172" y="764830"/>
              <a:ext cx="209778" cy="426407"/>
            </a:xfrm>
            <a:prstGeom prst="straightConnector1">
              <a:avLst/>
            </a:prstGeom>
            <a:ln>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02" name="Straight Arrow Connector 101">
              <a:extLst>
                <a:ext uri="{FF2B5EF4-FFF2-40B4-BE49-F238E27FC236}">
                  <a16:creationId xmlns:a16="http://schemas.microsoft.com/office/drawing/2014/main" xmlns="" id="{4A75E4FD-D135-417D-8A51-982E0471DCD9}"/>
                </a:ext>
              </a:extLst>
            </p:cNvPr>
            <p:cNvCxnSpPr>
              <a:cxnSpLocks/>
              <a:endCxn id="103" idx="0"/>
            </p:cNvCxnSpPr>
            <p:nvPr/>
          </p:nvCxnSpPr>
          <p:spPr>
            <a:xfrm flipH="1">
              <a:off x="483101" y="861112"/>
              <a:ext cx="123450" cy="338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xmlns="" id="{5B499EFD-89CB-4290-BB6D-441F79DC6BDD}"/>
              </a:ext>
            </a:extLst>
          </p:cNvPr>
          <p:cNvGrpSpPr/>
          <p:nvPr/>
        </p:nvGrpSpPr>
        <p:grpSpPr>
          <a:xfrm>
            <a:off x="1053679" y="1607496"/>
            <a:ext cx="244877" cy="507743"/>
            <a:chOff x="285172" y="764830"/>
            <a:chExt cx="326502" cy="651811"/>
          </a:xfrm>
        </p:grpSpPr>
        <p:grpSp>
          <p:nvGrpSpPr>
            <p:cNvPr id="106" name="Group 105">
              <a:extLst>
                <a:ext uri="{FF2B5EF4-FFF2-40B4-BE49-F238E27FC236}">
                  <a16:creationId xmlns:a16="http://schemas.microsoft.com/office/drawing/2014/main" xmlns="" id="{9D3C75A2-BE42-4C29-8FE3-303E3B257B45}"/>
                </a:ext>
              </a:extLst>
            </p:cNvPr>
            <p:cNvGrpSpPr/>
            <p:nvPr/>
          </p:nvGrpSpPr>
          <p:grpSpPr>
            <a:xfrm>
              <a:off x="338146" y="1083848"/>
              <a:ext cx="273528" cy="332793"/>
              <a:chOff x="560904" y="1258491"/>
              <a:chExt cx="273528" cy="332793"/>
            </a:xfrm>
          </p:grpSpPr>
          <p:sp>
            <p:nvSpPr>
              <p:cNvPr id="109" name="Oval 108">
                <a:extLst>
                  <a:ext uri="{FF2B5EF4-FFF2-40B4-BE49-F238E27FC236}">
                    <a16:creationId xmlns:a16="http://schemas.microsoft.com/office/drawing/2014/main" xmlns="" id="{B0DFAD80-8E0A-4759-B2B3-B6F41F6CEE0C}"/>
                  </a:ext>
                </a:extLst>
              </p:cNvPr>
              <p:cNvSpPr/>
              <p:nvPr/>
            </p:nvSpPr>
            <p:spPr>
              <a:xfrm>
                <a:off x="606557" y="1373804"/>
                <a:ext cx="198603" cy="2021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700" dirty="0">
                  <a:solidFill>
                    <a:schemeClr val="accent6"/>
                  </a:solidFill>
                  <a:latin typeface="Calibri (Body)"/>
                </a:endParaRPr>
              </a:p>
            </p:txBody>
          </p:sp>
          <p:sp>
            <p:nvSpPr>
              <p:cNvPr id="110" name="Rectangle 109">
                <a:extLst>
                  <a:ext uri="{FF2B5EF4-FFF2-40B4-BE49-F238E27FC236}">
                    <a16:creationId xmlns:a16="http://schemas.microsoft.com/office/drawing/2014/main" xmlns="" id="{39B424C1-8374-4742-B079-D846ADCD6B3A}"/>
                  </a:ext>
                </a:extLst>
              </p:cNvPr>
              <p:cNvSpPr/>
              <p:nvPr/>
            </p:nvSpPr>
            <p:spPr>
              <a:xfrm>
                <a:off x="560904" y="1258491"/>
                <a:ext cx="273528" cy="33279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solidFill>
                      <a:schemeClr val="accent6"/>
                    </a:solidFill>
                    <a:latin typeface="Calibri (Body)"/>
                  </a:rPr>
                  <a:t>-</a:t>
                </a:r>
                <a:endParaRPr lang="en-US" sz="2700" dirty="0">
                  <a:solidFill>
                    <a:schemeClr val="accent6"/>
                  </a:solidFill>
                  <a:latin typeface="Calibri (Body)"/>
                </a:endParaRPr>
              </a:p>
            </p:txBody>
          </p:sp>
        </p:grpSp>
        <p:cxnSp>
          <p:nvCxnSpPr>
            <p:cNvPr id="107" name="Straight Arrow Connector 106">
              <a:extLst>
                <a:ext uri="{FF2B5EF4-FFF2-40B4-BE49-F238E27FC236}">
                  <a16:creationId xmlns:a16="http://schemas.microsoft.com/office/drawing/2014/main" xmlns="" id="{D40B8E10-B1A5-4DA7-BEAF-27F82DDDC3FC}"/>
                </a:ext>
              </a:extLst>
            </p:cNvPr>
            <p:cNvCxnSpPr>
              <a:cxnSpLocks/>
            </p:cNvCxnSpPr>
            <p:nvPr/>
          </p:nvCxnSpPr>
          <p:spPr>
            <a:xfrm>
              <a:off x="285172" y="764830"/>
              <a:ext cx="209778" cy="426407"/>
            </a:xfrm>
            <a:prstGeom prst="straightConnector1">
              <a:avLst/>
            </a:prstGeom>
            <a:ln>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08" name="Straight Arrow Connector 107">
              <a:extLst>
                <a:ext uri="{FF2B5EF4-FFF2-40B4-BE49-F238E27FC236}">
                  <a16:creationId xmlns:a16="http://schemas.microsoft.com/office/drawing/2014/main" xmlns="" id="{89695BAA-921C-4A65-A03B-B1A4B9625492}"/>
                </a:ext>
              </a:extLst>
            </p:cNvPr>
            <p:cNvCxnSpPr>
              <a:cxnSpLocks/>
              <a:endCxn id="109" idx="0"/>
            </p:cNvCxnSpPr>
            <p:nvPr/>
          </p:nvCxnSpPr>
          <p:spPr>
            <a:xfrm flipH="1">
              <a:off x="483101" y="861112"/>
              <a:ext cx="123450" cy="338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xmlns="" id="{26ECBCAA-5034-499A-9D45-2462F0CC34C6}"/>
              </a:ext>
            </a:extLst>
          </p:cNvPr>
          <p:cNvGrpSpPr/>
          <p:nvPr/>
        </p:nvGrpSpPr>
        <p:grpSpPr>
          <a:xfrm>
            <a:off x="1505829" y="1594655"/>
            <a:ext cx="244877" cy="562429"/>
            <a:chOff x="285172" y="764830"/>
            <a:chExt cx="326502" cy="749903"/>
          </a:xfrm>
        </p:grpSpPr>
        <p:grpSp>
          <p:nvGrpSpPr>
            <p:cNvPr id="112" name="Group 111">
              <a:extLst>
                <a:ext uri="{FF2B5EF4-FFF2-40B4-BE49-F238E27FC236}">
                  <a16:creationId xmlns:a16="http://schemas.microsoft.com/office/drawing/2014/main" xmlns="" id="{4E3F2582-B099-4776-8A1E-7C2EF652B36A}"/>
                </a:ext>
              </a:extLst>
            </p:cNvPr>
            <p:cNvGrpSpPr/>
            <p:nvPr/>
          </p:nvGrpSpPr>
          <p:grpSpPr>
            <a:xfrm>
              <a:off x="338146" y="1083848"/>
              <a:ext cx="273528" cy="430885"/>
              <a:chOff x="560904" y="1258491"/>
              <a:chExt cx="273528" cy="430885"/>
            </a:xfrm>
          </p:grpSpPr>
          <p:sp>
            <p:nvSpPr>
              <p:cNvPr id="115" name="Oval 114">
                <a:extLst>
                  <a:ext uri="{FF2B5EF4-FFF2-40B4-BE49-F238E27FC236}">
                    <a16:creationId xmlns:a16="http://schemas.microsoft.com/office/drawing/2014/main" xmlns="" id="{C032A5F2-8E95-47FD-9984-5F19511F42CE}"/>
                  </a:ext>
                </a:extLst>
              </p:cNvPr>
              <p:cNvSpPr/>
              <p:nvPr/>
            </p:nvSpPr>
            <p:spPr>
              <a:xfrm>
                <a:off x="606557" y="1373804"/>
                <a:ext cx="198603" cy="2021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700" dirty="0">
                  <a:solidFill>
                    <a:schemeClr val="accent6"/>
                  </a:solidFill>
                  <a:latin typeface="Calibri (Body)"/>
                </a:endParaRPr>
              </a:p>
            </p:txBody>
          </p:sp>
          <p:sp>
            <p:nvSpPr>
              <p:cNvPr id="116" name="Rectangle 115">
                <a:extLst>
                  <a:ext uri="{FF2B5EF4-FFF2-40B4-BE49-F238E27FC236}">
                    <a16:creationId xmlns:a16="http://schemas.microsoft.com/office/drawing/2014/main" xmlns="" id="{705BE0AB-B0F5-4E52-9479-AE89B6FAED43}"/>
                  </a:ext>
                </a:extLst>
              </p:cNvPr>
              <p:cNvSpPr/>
              <p:nvPr/>
            </p:nvSpPr>
            <p:spPr>
              <a:xfrm>
                <a:off x="560904" y="1258491"/>
                <a:ext cx="273528" cy="43088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solidFill>
                      <a:schemeClr val="accent6"/>
                    </a:solidFill>
                    <a:latin typeface="Calibri (Body)"/>
                  </a:rPr>
                  <a:t>-</a:t>
                </a:r>
                <a:endParaRPr lang="en-US" sz="2700" dirty="0">
                  <a:solidFill>
                    <a:schemeClr val="accent6"/>
                  </a:solidFill>
                  <a:latin typeface="Calibri (Body)"/>
                </a:endParaRPr>
              </a:p>
            </p:txBody>
          </p:sp>
        </p:grpSp>
        <p:cxnSp>
          <p:nvCxnSpPr>
            <p:cNvPr id="113" name="Straight Arrow Connector 112">
              <a:extLst>
                <a:ext uri="{FF2B5EF4-FFF2-40B4-BE49-F238E27FC236}">
                  <a16:creationId xmlns:a16="http://schemas.microsoft.com/office/drawing/2014/main" xmlns="" id="{C3198703-4077-42F6-BD3C-1BBDB25751E8}"/>
                </a:ext>
              </a:extLst>
            </p:cNvPr>
            <p:cNvCxnSpPr>
              <a:cxnSpLocks/>
            </p:cNvCxnSpPr>
            <p:nvPr/>
          </p:nvCxnSpPr>
          <p:spPr>
            <a:xfrm>
              <a:off x="285172" y="764830"/>
              <a:ext cx="209778" cy="426407"/>
            </a:xfrm>
            <a:prstGeom prst="straightConnector1">
              <a:avLst/>
            </a:prstGeom>
            <a:ln>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14" name="Straight Arrow Connector 113">
              <a:extLst>
                <a:ext uri="{FF2B5EF4-FFF2-40B4-BE49-F238E27FC236}">
                  <a16:creationId xmlns:a16="http://schemas.microsoft.com/office/drawing/2014/main" xmlns="" id="{0480B861-8453-408D-A249-733E2BE8B58E}"/>
                </a:ext>
              </a:extLst>
            </p:cNvPr>
            <p:cNvCxnSpPr>
              <a:cxnSpLocks/>
              <a:endCxn id="115" idx="0"/>
            </p:cNvCxnSpPr>
            <p:nvPr/>
          </p:nvCxnSpPr>
          <p:spPr>
            <a:xfrm flipH="1">
              <a:off x="483101" y="861112"/>
              <a:ext cx="123450" cy="338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xmlns="" id="{FB358ADC-5CD9-46EC-99CA-2400E7E726C3}"/>
              </a:ext>
            </a:extLst>
          </p:cNvPr>
          <p:cNvGrpSpPr/>
          <p:nvPr/>
        </p:nvGrpSpPr>
        <p:grpSpPr>
          <a:xfrm>
            <a:off x="1890633" y="1621992"/>
            <a:ext cx="244877" cy="562429"/>
            <a:chOff x="285172" y="764830"/>
            <a:chExt cx="326502" cy="749903"/>
          </a:xfrm>
        </p:grpSpPr>
        <p:grpSp>
          <p:nvGrpSpPr>
            <p:cNvPr id="118" name="Group 117">
              <a:extLst>
                <a:ext uri="{FF2B5EF4-FFF2-40B4-BE49-F238E27FC236}">
                  <a16:creationId xmlns:a16="http://schemas.microsoft.com/office/drawing/2014/main" xmlns="" id="{CE66D2FA-5C89-432E-B848-D35325ED6B9E}"/>
                </a:ext>
              </a:extLst>
            </p:cNvPr>
            <p:cNvGrpSpPr/>
            <p:nvPr/>
          </p:nvGrpSpPr>
          <p:grpSpPr>
            <a:xfrm>
              <a:off x="338146" y="1083848"/>
              <a:ext cx="273528" cy="430885"/>
              <a:chOff x="560904" y="1258491"/>
              <a:chExt cx="273528" cy="430885"/>
            </a:xfrm>
          </p:grpSpPr>
          <p:sp>
            <p:nvSpPr>
              <p:cNvPr id="121" name="Oval 120">
                <a:extLst>
                  <a:ext uri="{FF2B5EF4-FFF2-40B4-BE49-F238E27FC236}">
                    <a16:creationId xmlns:a16="http://schemas.microsoft.com/office/drawing/2014/main" xmlns="" id="{8A6BFB8E-E54B-41A0-9018-4639D60924BB}"/>
                  </a:ext>
                </a:extLst>
              </p:cNvPr>
              <p:cNvSpPr/>
              <p:nvPr/>
            </p:nvSpPr>
            <p:spPr>
              <a:xfrm>
                <a:off x="606557" y="1373804"/>
                <a:ext cx="198603" cy="2021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700" dirty="0">
                  <a:solidFill>
                    <a:schemeClr val="accent6"/>
                  </a:solidFill>
                  <a:latin typeface="Calibri (Body)"/>
                </a:endParaRPr>
              </a:p>
            </p:txBody>
          </p:sp>
          <p:sp>
            <p:nvSpPr>
              <p:cNvPr id="122" name="Rectangle 121">
                <a:extLst>
                  <a:ext uri="{FF2B5EF4-FFF2-40B4-BE49-F238E27FC236}">
                    <a16:creationId xmlns:a16="http://schemas.microsoft.com/office/drawing/2014/main" xmlns="" id="{915DDBD5-3290-43F2-9473-720EFE8EDCDE}"/>
                  </a:ext>
                </a:extLst>
              </p:cNvPr>
              <p:cNvSpPr/>
              <p:nvPr/>
            </p:nvSpPr>
            <p:spPr>
              <a:xfrm>
                <a:off x="560904" y="1258491"/>
                <a:ext cx="273528" cy="43088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solidFill>
                      <a:schemeClr val="accent6"/>
                    </a:solidFill>
                    <a:latin typeface="Calibri (Body)"/>
                  </a:rPr>
                  <a:t>-</a:t>
                </a:r>
                <a:endParaRPr lang="en-US" sz="2700" dirty="0">
                  <a:solidFill>
                    <a:schemeClr val="accent6"/>
                  </a:solidFill>
                  <a:latin typeface="Calibri (Body)"/>
                </a:endParaRPr>
              </a:p>
            </p:txBody>
          </p:sp>
        </p:grpSp>
        <p:cxnSp>
          <p:nvCxnSpPr>
            <p:cNvPr id="119" name="Straight Arrow Connector 118">
              <a:extLst>
                <a:ext uri="{FF2B5EF4-FFF2-40B4-BE49-F238E27FC236}">
                  <a16:creationId xmlns:a16="http://schemas.microsoft.com/office/drawing/2014/main" xmlns="" id="{AD55558D-5682-49BA-9DF5-118A19E49EF7}"/>
                </a:ext>
              </a:extLst>
            </p:cNvPr>
            <p:cNvCxnSpPr>
              <a:cxnSpLocks/>
            </p:cNvCxnSpPr>
            <p:nvPr/>
          </p:nvCxnSpPr>
          <p:spPr>
            <a:xfrm>
              <a:off x="285172" y="764830"/>
              <a:ext cx="209778" cy="426407"/>
            </a:xfrm>
            <a:prstGeom prst="straightConnector1">
              <a:avLst/>
            </a:prstGeom>
            <a:ln>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20" name="Straight Arrow Connector 119">
              <a:extLst>
                <a:ext uri="{FF2B5EF4-FFF2-40B4-BE49-F238E27FC236}">
                  <a16:creationId xmlns:a16="http://schemas.microsoft.com/office/drawing/2014/main" xmlns="" id="{9CB889B3-5551-4C72-BDB0-2F731563534B}"/>
                </a:ext>
              </a:extLst>
            </p:cNvPr>
            <p:cNvCxnSpPr>
              <a:cxnSpLocks/>
              <a:endCxn id="121" idx="0"/>
            </p:cNvCxnSpPr>
            <p:nvPr/>
          </p:nvCxnSpPr>
          <p:spPr>
            <a:xfrm flipH="1">
              <a:off x="483101" y="861112"/>
              <a:ext cx="123450" cy="338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xmlns="" id="{07885380-761C-48D1-AF66-EE9BF0F011E2}"/>
              </a:ext>
            </a:extLst>
          </p:cNvPr>
          <p:cNvGrpSpPr/>
          <p:nvPr/>
        </p:nvGrpSpPr>
        <p:grpSpPr>
          <a:xfrm>
            <a:off x="2316440" y="1627755"/>
            <a:ext cx="244877" cy="562429"/>
            <a:chOff x="285172" y="764830"/>
            <a:chExt cx="326502" cy="749903"/>
          </a:xfrm>
        </p:grpSpPr>
        <p:grpSp>
          <p:nvGrpSpPr>
            <p:cNvPr id="124" name="Group 123">
              <a:extLst>
                <a:ext uri="{FF2B5EF4-FFF2-40B4-BE49-F238E27FC236}">
                  <a16:creationId xmlns:a16="http://schemas.microsoft.com/office/drawing/2014/main" xmlns="" id="{F67B7230-40A1-41F2-84E7-7990E44E2CF6}"/>
                </a:ext>
              </a:extLst>
            </p:cNvPr>
            <p:cNvGrpSpPr/>
            <p:nvPr/>
          </p:nvGrpSpPr>
          <p:grpSpPr>
            <a:xfrm>
              <a:off x="338146" y="1083848"/>
              <a:ext cx="273528" cy="430885"/>
              <a:chOff x="560904" y="1258491"/>
              <a:chExt cx="273528" cy="430885"/>
            </a:xfrm>
          </p:grpSpPr>
          <p:sp>
            <p:nvSpPr>
              <p:cNvPr id="127" name="Oval 126">
                <a:extLst>
                  <a:ext uri="{FF2B5EF4-FFF2-40B4-BE49-F238E27FC236}">
                    <a16:creationId xmlns:a16="http://schemas.microsoft.com/office/drawing/2014/main" xmlns="" id="{57220802-BA5F-4F25-8442-AAF26C8C229D}"/>
                  </a:ext>
                </a:extLst>
              </p:cNvPr>
              <p:cNvSpPr/>
              <p:nvPr/>
            </p:nvSpPr>
            <p:spPr>
              <a:xfrm>
                <a:off x="606557" y="1373804"/>
                <a:ext cx="198603" cy="2021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700" dirty="0">
                  <a:solidFill>
                    <a:schemeClr val="accent6"/>
                  </a:solidFill>
                  <a:latin typeface="Calibri (Body)"/>
                </a:endParaRPr>
              </a:p>
            </p:txBody>
          </p:sp>
          <p:sp>
            <p:nvSpPr>
              <p:cNvPr id="128" name="Rectangle 127">
                <a:extLst>
                  <a:ext uri="{FF2B5EF4-FFF2-40B4-BE49-F238E27FC236}">
                    <a16:creationId xmlns:a16="http://schemas.microsoft.com/office/drawing/2014/main" xmlns="" id="{90B68569-F6DF-4B0E-B628-FA4303A9488C}"/>
                  </a:ext>
                </a:extLst>
              </p:cNvPr>
              <p:cNvSpPr/>
              <p:nvPr/>
            </p:nvSpPr>
            <p:spPr>
              <a:xfrm>
                <a:off x="560904" y="1258491"/>
                <a:ext cx="273528" cy="43088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solidFill>
                      <a:schemeClr val="accent6"/>
                    </a:solidFill>
                    <a:latin typeface="Calibri (Body)"/>
                  </a:rPr>
                  <a:t>-</a:t>
                </a:r>
                <a:endParaRPr lang="en-US" sz="2700" dirty="0">
                  <a:solidFill>
                    <a:schemeClr val="accent6"/>
                  </a:solidFill>
                  <a:latin typeface="Calibri (Body)"/>
                </a:endParaRPr>
              </a:p>
            </p:txBody>
          </p:sp>
        </p:grpSp>
        <p:cxnSp>
          <p:nvCxnSpPr>
            <p:cNvPr id="125" name="Straight Arrow Connector 124">
              <a:extLst>
                <a:ext uri="{FF2B5EF4-FFF2-40B4-BE49-F238E27FC236}">
                  <a16:creationId xmlns:a16="http://schemas.microsoft.com/office/drawing/2014/main" xmlns="" id="{AA73C315-DD33-4FC0-B8FC-5E480A6F2B04}"/>
                </a:ext>
              </a:extLst>
            </p:cNvPr>
            <p:cNvCxnSpPr>
              <a:cxnSpLocks/>
            </p:cNvCxnSpPr>
            <p:nvPr/>
          </p:nvCxnSpPr>
          <p:spPr>
            <a:xfrm>
              <a:off x="285172" y="764830"/>
              <a:ext cx="209778" cy="426407"/>
            </a:xfrm>
            <a:prstGeom prst="straightConnector1">
              <a:avLst/>
            </a:prstGeom>
            <a:ln>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26" name="Straight Arrow Connector 125">
              <a:extLst>
                <a:ext uri="{FF2B5EF4-FFF2-40B4-BE49-F238E27FC236}">
                  <a16:creationId xmlns:a16="http://schemas.microsoft.com/office/drawing/2014/main" xmlns="" id="{D8F6DF40-8C81-483D-8242-3B653CAC1FD2}"/>
                </a:ext>
              </a:extLst>
            </p:cNvPr>
            <p:cNvCxnSpPr>
              <a:cxnSpLocks/>
              <a:endCxn id="127" idx="0"/>
            </p:cNvCxnSpPr>
            <p:nvPr/>
          </p:nvCxnSpPr>
          <p:spPr>
            <a:xfrm flipH="1">
              <a:off x="483101" y="861112"/>
              <a:ext cx="123450" cy="338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xmlns="" id="{669E28AC-88B1-43B8-AFBA-ED606DA3D304}"/>
              </a:ext>
            </a:extLst>
          </p:cNvPr>
          <p:cNvGrpSpPr/>
          <p:nvPr/>
        </p:nvGrpSpPr>
        <p:grpSpPr>
          <a:xfrm>
            <a:off x="2781918" y="1641315"/>
            <a:ext cx="244877" cy="562429"/>
            <a:chOff x="285172" y="764830"/>
            <a:chExt cx="326502" cy="749903"/>
          </a:xfrm>
        </p:grpSpPr>
        <p:grpSp>
          <p:nvGrpSpPr>
            <p:cNvPr id="130" name="Group 129">
              <a:extLst>
                <a:ext uri="{FF2B5EF4-FFF2-40B4-BE49-F238E27FC236}">
                  <a16:creationId xmlns:a16="http://schemas.microsoft.com/office/drawing/2014/main" xmlns="" id="{24146D98-D712-4F9B-B9D6-2264EBB4B1F4}"/>
                </a:ext>
              </a:extLst>
            </p:cNvPr>
            <p:cNvGrpSpPr/>
            <p:nvPr/>
          </p:nvGrpSpPr>
          <p:grpSpPr>
            <a:xfrm>
              <a:off x="338146" y="1083848"/>
              <a:ext cx="273528" cy="430885"/>
              <a:chOff x="560904" y="1258491"/>
              <a:chExt cx="273528" cy="430885"/>
            </a:xfrm>
          </p:grpSpPr>
          <p:sp>
            <p:nvSpPr>
              <p:cNvPr id="133" name="Oval 132">
                <a:extLst>
                  <a:ext uri="{FF2B5EF4-FFF2-40B4-BE49-F238E27FC236}">
                    <a16:creationId xmlns:a16="http://schemas.microsoft.com/office/drawing/2014/main" xmlns="" id="{360D9E22-F925-4FD4-9BE9-862156160759}"/>
                  </a:ext>
                </a:extLst>
              </p:cNvPr>
              <p:cNvSpPr/>
              <p:nvPr/>
            </p:nvSpPr>
            <p:spPr>
              <a:xfrm>
                <a:off x="606557" y="1373804"/>
                <a:ext cx="198603" cy="2021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700" dirty="0">
                  <a:solidFill>
                    <a:schemeClr val="accent6"/>
                  </a:solidFill>
                  <a:latin typeface="Calibri (Body)"/>
                </a:endParaRPr>
              </a:p>
            </p:txBody>
          </p:sp>
          <p:sp>
            <p:nvSpPr>
              <p:cNvPr id="134" name="Rectangle 133">
                <a:extLst>
                  <a:ext uri="{FF2B5EF4-FFF2-40B4-BE49-F238E27FC236}">
                    <a16:creationId xmlns:a16="http://schemas.microsoft.com/office/drawing/2014/main" xmlns="" id="{50381E0B-A6FB-4E85-A0A7-D3B1304644A7}"/>
                  </a:ext>
                </a:extLst>
              </p:cNvPr>
              <p:cNvSpPr/>
              <p:nvPr/>
            </p:nvSpPr>
            <p:spPr>
              <a:xfrm>
                <a:off x="560904" y="1258491"/>
                <a:ext cx="273528" cy="43088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solidFill>
                      <a:schemeClr val="accent6"/>
                    </a:solidFill>
                    <a:latin typeface="Calibri (Body)"/>
                  </a:rPr>
                  <a:t>-</a:t>
                </a:r>
                <a:endParaRPr lang="en-US" sz="2700" dirty="0">
                  <a:solidFill>
                    <a:schemeClr val="accent6"/>
                  </a:solidFill>
                  <a:latin typeface="Calibri (Body)"/>
                </a:endParaRPr>
              </a:p>
            </p:txBody>
          </p:sp>
        </p:grpSp>
        <p:cxnSp>
          <p:nvCxnSpPr>
            <p:cNvPr id="131" name="Straight Arrow Connector 130">
              <a:extLst>
                <a:ext uri="{FF2B5EF4-FFF2-40B4-BE49-F238E27FC236}">
                  <a16:creationId xmlns:a16="http://schemas.microsoft.com/office/drawing/2014/main" xmlns="" id="{A9AE6BB9-6D30-43B6-8807-E5CBB6E144CB}"/>
                </a:ext>
              </a:extLst>
            </p:cNvPr>
            <p:cNvCxnSpPr>
              <a:cxnSpLocks/>
            </p:cNvCxnSpPr>
            <p:nvPr/>
          </p:nvCxnSpPr>
          <p:spPr>
            <a:xfrm>
              <a:off x="285172" y="764830"/>
              <a:ext cx="209778" cy="426407"/>
            </a:xfrm>
            <a:prstGeom prst="straightConnector1">
              <a:avLst/>
            </a:prstGeom>
            <a:ln>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32" name="Straight Arrow Connector 131">
              <a:extLst>
                <a:ext uri="{FF2B5EF4-FFF2-40B4-BE49-F238E27FC236}">
                  <a16:creationId xmlns:a16="http://schemas.microsoft.com/office/drawing/2014/main" xmlns="" id="{B9F99242-4E9E-4DDA-B66C-7720C4F35F40}"/>
                </a:ext>
              </a:extLst>
            </p:cNvPr>
            <p:cNvCxnSpPr>
              <a:cxnSpLocks/>
              <a:endCxn id="133" idx="0"/>
            </p:cNvCxnSpPr>
            <p:nvPr/>
          </p:nvCxnSpPr>
          <p:spPr>
            <a:xfrm flipH="1">
              <a:off x="483101" y="861112"/>
              <a:ext cx="123450" cy="338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xmlns="" id="{74E035A6-4D15-483E-81DE-0A447813EDE9}"/>
              </a:ext>
            </a:extLst>
          </p:cNvPr>
          <p:cNvGrpSpPr/>
          <p:nvPr/>
        </p:nvGrpSpPr>
        <p:grpSpPr>
          <a:xfrm>
            <a:off x="3240515" y="1655887"/>
            <a:ext cx="244877" cy="533946"/>
            <a:chOff x="285172" y="764830"/>
            <a:chExt cx="326502" cy="732481"/>
          </a:xfrm>
        </p:grpSpPr>
        <p:grpSp>
          <p:nvGrpSpPr>
            <p:cNvPr id="136" name="Group 135">
              <a:extLst>
                <a:ext uri="{FF2B5EF4-FFF2-40B4-BE49-F238E27FC236}">
                  <a16:creationId xmlns:a16="http://schemas.microsoft.com/office/drawing/2014/main" xmlns="" id="{5A28A2EE-876C-4C79-807D-F9250BB3504C}"/>
                </a:ext>
              </a:extLst>
            </p:cNvPr>
            <p:cNvGrpSpPr/>
            <p:nvPr/>
          </p:nvGrpSpPr>
          <p:grpSpPr>
            <a:xfrm>
              <a:off x="338146" y="1066426"/>
              <a:ext cx="273528" cy="430885"/>
              <a:chOff x="560904" y="1241069"/>
              <a:chExt cx="273528" cy="430885"/>
            </a:xfrm>
          </p:grpSpPr>
          <p:sp>
            <p:nvSpPr>
              <p:cNvPr id="139" name="Oval 138">
                <a:extLst>
                  <a:ext uri="{FF2B5EF4-FFF2-40B4-BE49-F238E27FC236}">
                    <a16:creationId xmlns:a16="http://schemas.microsoft.com/office/drawing/2014/main" xmlns="" id="{409E77AA-5E44-4D77-9ADC-79A1841DEB88}"/>
                  </a:ext>
                </a:extLst>
              </p:cNvPr>
              <p:cNvSpPr/>
              <p:nvPr/>
            </p:nvSpPr>
            <p:spPr>
              <a:xfrm>
                <a:off x="606557" y="1373804"/>
                <a:ext cx="198603" cy="2021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700" dirty="0">
                  <a:solidFill>
                    <a:schemeClr val="accent6"/>
                  </a:solidFill>
                  <a:latin typeface="Calibri (Body)"/>
                </a:endParaRPr>
              </a:p>
            </p:txBody>
          </p:sp>
          <p:sp>
            <p:nvSpPr>
              <p:cNvPr id="140" name="Rectangle 139">
                <a:extLst>
                  <a:ext uri="{FF2B5EF4-FFF2-40B4-BE49-F238E27FC236}">
                    <a16:creationId xmlns:a16="http://schemas.microsoft.com/office/drawing/2014/main" xmlns="" id="{F6B2378E-D22A-42AE-B5D7-3623DA3890C6}"/>
                  </a:ext>
                </a:extLst>
              </p:cNvPr>
              <p:cNvSpPr/>
              <p:nvPr/>
            </p:nvSpPr>
            <p:spPr>
              <a:xfrm>
                <a:off x="560904" y="1241069"/>
                <a:ext cx="273528" cy="43088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solidFill>
                      <a:schemeClr val="accent6"/>
                    </a:solidFill>
                    <a:latin typeface="Calibri (Body)"/>
                  </a:rPr>
                  <a:t>-</a:t>
                </a:r>
                <a:endParaRPr lang="en-US" sz="2700" dirty="0">
                  <a:solidFill>
                    <a:schemeClr val="accent6"/>
                  </a:solidFill>
                  <a:latin typeface="Calibri (Body)"/>
                </a:endParaRPr>
              </a:p>
            </p:txBody>
          </p:sp>
        </p:grpSp>
        <p:cxnSp>
          <p:nvCxnSpPr>
            <p:cNvPr id="137" name="Straight Arrow Connector 136">
              <a:extLst>
                <a:ext uri="{FF2B5EF4-FFF2-40B4-BE49-F238E27FC236}">
                  <a16:creationId xmlns:a16="http://schemas.microsoft.com/office/drawing/2014/main" xmlns="" id="{C641C3D5-3D37-4BC5-A2D6-B8531FB9D0D3}"/>
                </a:ext>
              </a:extLst>
            </p:cNvPr>
            <p:cNvCxnSpPr>
              <a:cxnSpLocks/>
            </p:cNvCxnSpPr>
            <p:nvPr/>
          </p:nvCxnSpPr>
          <p:spPr>
            <a:xfrm>
              <a:off x="285172" y="764830"/>
              <a:ext cx="209778" cy="426407"/>
            </a:xfrm>
            <a:prstGeom prst="straightConnector1">
              <a:avLst/>
            </a:prstGeom>
            <a:ln>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38" name="Straight Arrow Connector 137">
              <a:extLst>
                <a:ext uri="{FF2B5EF4-FFF2-40B4-BE49-F238E27FC236}">
                  <a16:creationId xmlns:a16="http://schemas.microsoft.com/office/drawing/2014/main" xmlns="" id="{49FFAA33-694E-4283-994D-795814F7C9A6}"/>
                </a:ext>
              </a:extLst>
            </p:cNvPr>
            <p:cNvCxnSpPr>
              <a:cxnSpLocks/>
              <a:endCxn id="139" idx="0"/>
            </p:cNvCxnSpPr>
            <p:nvPr/>
          </p:nvCxnSpPr>
          <p:spPr>
            <a:xfrm flipH="1">
              <a:off x="483101" y="861112"/>
              <a:ext cx="123450" cy="338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1" name="Picture 140">
            <a:extLst>
              <a:ext uri="{FF2B5EF4-FFF2-40B4-BE49-F238E27FC236}">
                <a16:creationId xmlns:a16="http://schemas.microsoft.com/office/drawing/2014/main" xmlns="" id="{86D46A5C-28C8-4DB1-B72A-34290CAD1F64}"/>
              </a:ext>
            </a:extLst>
          </p:cNvPr>
          <p:cNvPicPr>
            <a:picLocks noChangeAspect="1"/>
          </p:cNvPicPr>
          <p:nvPr/>
        </p:nvPicPr>
        <p:blipFill>
          <a:blip r:embed="rId10"/>
          <a:stretch>
            <a:fillRect/>
          </a:stretch>
        </p:blipFill>
        <p:spPr>
          <a:xfrm>
            <a:off x="204763" y="2154471"/>
            <a:ext cx="325220" cy="314193"/>
          </a:xfrm>
          <a:prstGeom prst="rect">
            <a:avLst/>
          </a:prstGeom>
        </p:spPr>
      </p:pic>
      <p:pic>
        <p:nvPicPr>
          <p:cNvPr id="142" name="Picture 141">
            <a:extLst>
              <a:ext uri="{FF2B5EF4-FFF2-40B4-BE49-F238E27FC236}">
                <a16:creationId xmlns:a16="http://schemas.microsoft.com/office/drawing/2014/main" xmlns="" id="{E61AFC28-D911-49E4-964D-6EA3838025BC}"/>
              </a:ext>
            </a:extLst>
          </p:cNvPr>
          <p:cNvPicPr>
            <a:picLocks noChangeAspect="1"/>
          </p:cNvPicPr>
          <p:nvPr/>
        </p:nvPicPr>
        <p:blipFill>
          <a:blip r:embed="rId11"/>
          <a:stretch>
            <a:fillRect/>
          </a:stretch>
        </p:blipFill>
        <p:spPr>
          <a:xfrm>
            <a:off x="625562" y="2146843"/>
            <a:ext cx="326480" cy="326919"/>
          </a:xfrm>
          <a:prstGeom prst="rect">
            <a:avLst/>
          </a:prstGeom>
        </p:spPr>
      </p:pic>
      <p:pic>
        <p:nvPicPr>
          <p:cNvPr id="143" name="Picture 142">
            <a:extLst>
              <a:ext uri="{FF2B5EF4-FFF2-40B4-BE49-F238E27FC236}">
                <a16:creationId xmlns:a16="http://schemas.microsoft.com/office/drawing/2014/main" xmlns="" id="{CDBE1046-AD67-4836-BE34-0FDD9243E15E}"/>
              </a:ext>
            </a:extLst>
          </p:cNvPr>
          <p:cNvPicPr>
            <a:picLocks noChangeAspect="1"/>
          </p:cNvPicPr>
          <p:nvPr/>
        </p:nvPicPr>
        <p:blipFill>
          <a:blip r:embed="rId12"/>
          <a:stretch>
            <a:fillRect/>
          </a:stretch>
        </p:blipFill>
        <p:spPr>
          <a:xfrm>
            <a:off x="1048476" y="2152197"/>
            <a:ext cx="326480" cy="324043"/>
          </a:xfrm>
          <a:prstGeom prst="rect">
            <a:avLst/>
          </a:prstGeom>
        </p:spPr>
      </p:pic>
      <p:pic>
        <p:nvPicPr>
          <p:cNvPr id="144" name="Picture 143">
            <a:extLst>
              <a:ext uri="{FF2B5EF4-FFF2-40B4-BE49-F238E27FC236}">
                <a16:creationId xmlns:a16="http://schemas.microsoft.com/office/drawing/2014/main" xmlns="" id="{192BB094-99A4-4078-A62B-B198AFF7B6A7}"/>
              </a:ext>
            </a:extLst>
          </p:cNvPr>
          <p:cNvPicPr>
            <a:picLocks noChangeAspect="1"/>
          </p:cNvPicPr>
          <p:nvPr/>
        </p:nvPicPr>
        <p:blipFill rotWithShape="1">
          <a:blip r:embed="rId13"/>
          <a:srcRect l="14372" t="16434"/>
          <a:stretch/>
        </p:blipFill>
        <p:spPr>
          <a:xfrm>
            <a:off x="1480984" y="2146841"/>
            <a:ext cx="326480" cy="329452"/>
          </a:xfrm>
          <a:prstGeom prst="rect">
            <a:avLst/>
          </a:prstGeom>
        </p:spPr>
      </p:pic>
      <p:pic>
        <p:nvPicPr>
          <p:cNvPr id="145" name="Picture 144">
            <a:extLst>
              <a:ext uri="{FF2B5EF4-FFF2-40B4-BE49-F238E27FC236}">
                <a16:creationId xmlns:a16="http://schemas.microsoft.com/office/drawing/2014/main" xmlns="" id="{1FADC522-1918-4478-B78C-6E614DEA53DB}"/>
              </a:ext>
            </a:extLst>
          </p:cNvPr>
          <p:cNvPicPr>
            <a:picLocks noChangeAspect="1"/>
          </p:cNvPicPr>
          <p:nvPr/>
        </p:nvPicPr>
        <p:blipFill rotWithShape="1">
          <a:blip r:embed="rId14"/>
          <a:srcRect t="12376"/>
          <a:stretch/>
        </p:blipFill>
        <p:spPr>
          <a:xfrm>
            <a:off x="1888911" y="2153472"/>
            <a:ext cx="320413" cy="326446"/>
          </a:xfrm>
          <a:prstGeom prst="rect">
            <a:avLst/>
          </a:prstGeom>
        </p:spPr>
      </p:pic>
      <p:pic>
        <p:nvPicPr>
          <p:cNvPr id="146" name="Picture 145">
            <a:extLst>
              <a:ext uri="{FF2B5EF4-FFF2-40B4-BE49-F238E27FC236}">
                <a16:creationId xmlns:a16="http://schemas.microsoft.com/office/drawing/2014/main" xmlns="" id="{B695F6DC-C4A0-4E24-95EF-12A03329CA22}"/>
              </a:ext>
            </a:extLst>
          </p:cNvPr>
          <p:cNvPicPr>
            <a:picLocks noChangeAspect="1"/>
          </p:cNvPicPr>
          <p:nvPr/>
        </p:nvPicPr>
        <p:blipFill>
          <a:blip r:embed="rId15"/>
          <a:stretch>
            <a:fillRect/>
          </a:stretch>
        </p:blipFill>
        <p:spPr>
          <a:xfrm>
            <a:off x="2335370" y="2158151"/>
            <a:ext cx="320413" cy="317088"/>
          </a:xfrm>
          <a:prstGeom prst="rect">
            <a:avLst/>
          </a:prstGeom>
        </p:spPr>
      </p:pic>
      <p:pic>
        <p:nvPicPr>
          <p:cNvPr id="147" name="Picture 146">
            <a:extLst>
              <a:ext uri="{FF2B5EF4-FFF2-40B4-BE49-F238E27FC236}">
                <a16:creationId xmlns:a16="http://schemas.microsoft.com/office/drawing/2014/main" xmlns="" id="{788F00A7-96EA-4898-940A-1A5ED3083825}"/>
              </a:ext>
            </a:extLst>
          </p:cNvPr>
          <p:cNvPicPr>
            <a:picLocks noChangeAspect="1"/>
          </p:cNvPicPr>
          <p:nvPr/>
        </p:nvPicPr>
        <p:blipFill rotWithShape="1">
          <a:blip r:embed="rId16"/>
          <a:srcRect t="10543"/>
          <a:stretch/>
        </p:blipFill>
        <p:spPr>
          <a:xfrm>
            <a:off x="2802259" y="2152253"/>
            <a:ext cx="320414" cy="318742"/>
          </a:xfrm>
          <a:prstGeom prst="rect">
            <a:avLst/>
          </a:prstGeom>
        </p:spPr>
      </p:pic>
      <p:pic>
        <p:nvPicPr>
          <p:cNvPr id="148" name="Picture 147">
            <a:extLst>
              <a:ext uri="{FF2B5EF4-FFF2-40B4-BE49-F238E27FC236}">
                <a16:creationId xmlns:a16="http://schemas.microsoft.com/office/drawing/2014/main" xmlns="" id="{8E916C2B-6080-40C7-81E4-A392F1C98D9F}"/>
              </a:ext>
            </a:extLst>
          </p:cNvPr>
          <p:cNvPicPr>
            <a:picLocks noChangeAspect="1"/>
          </p:cNvPicPr>
          <p:nvPr/>
        </p:nvPicPr>
        <p:blipFill>
          <a:blip r:embed="rId17"/>
          <a:stretch>
            <a:fillRect/>
          </a:stretch>
        </p:blipFill>
        <p:spPr>
          <a:xfrm>
            <a:off x="3243620" y="2152199"/>
            <a:ext cx="320222" cy="319805"/>
          </a:xfrm>
          <a:prstGeom prst="rect">
            <a:avLst/>
          </a:prstGeom>
        </p:spPr>
      </p:pic>
      <p:sp>
        <p:nvSpPr>
          <p:cNvPr id="155" name="Arrow: Down 154">
            <a:extLst>
              <a:ext uri="{FF2B5EF4-FFF2-40B4-BE49-F238E27FC236}">
                <a16:creationId xmlns:a16="http://schemas.microsoft.com/office/drawing/2014/main" xmlns="" id="{89358E94-155A-4E6D-ACA5-B022D9E5DA83}"/>
              </a:ext>
            </a:extLst>
          </p:cNvPr>
          <p:cNvSpPr/>
          <p:nvPr/>
        </p:nvSpPr>
        <p:spPr>
          <a:xfrm>
            <a:off x="1463236" y="2610408"/>
            <a:ext cx="213491" cy="170150"/>
          </a:xfrm>
          <a:prstGeom prst="downArrow">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latin typeface="Calibri (Body)"/>
            </a:endParaRPr>
          </a:p>
        </p:txBody>
      </p:sp>
      <p:grpSp>
        <p:nvGrpSpPr>
          <p:cNvPr id="156" name="Group 155">
            <a:extLst>
              <a:ext uri="{FF2B5EF4-FFF2-40B4-BE49-F238E27FC236}">
                <a16:creationId xmlns:a16="http://schemas.microsoft.com/office/drawing/2014/main" xmlns="" id="{2CC17DFD-0921-4A10-BE58-471A9DFF5D4C}"/>
              </a:ext>
            </a:extLst>
          </p:cNvPr>
          <p:cNvGrpSpPr/>
          <p:nvPr/>
        </p:nvGrpSpPr>
        <p:grpSpPr>
          <a:xfrm>
            <a:off x="772667" y="2911872"/>
            <a:ext cx="938591" cy="296698"/>
            <a:chOff x="1509484" y="3524776"/>
            <a:chExt cx="1251455" cy="395597"/>
          </a:xfrm>
        </p:grpSpPr>
        <p:pic>
          <p:nvPicPr>
            <p:cNvPr id="157" name="Picture 156">
              <a:extLst>
                <a:ext uri="{FF2B5EF4-FFF2-40B4-BE49-F238E27FC236}">
                  <a16:creationId xmlns:a16="http://schemas.microsoft.com/office/drawing/2014/main" xmlns="" id="{DAC207E4-0F9E-4D22-BDD5-E8D34772311D}"/>
                </a:ext>
              </a:extLst>
            </p:cNvPr>
            <p:cNvPicPr>
              <a:picLocks noChangeAspect="1"/>
            </p:cNvPicPr>
            <p:nvPr/>
          </p:nvPicPr>
          <p:blipFill rotWithShape="1">
            <a:blip r:embed="rId18"/>
            <a:srcRect l="8090" t="4421" r="9278" b="16350"/>
            <a:stretch/>
          </p:blipFill>
          <p:spPr>
            <a:xfrm>
              <a:off x="2430243" y="3536340"/>
              <a:ext cx="330696" cy="384033"/>
            </a:xfrm>
            <a:prstGeom prst="rect">
              <a:avLst/>
            </a:prstGeom>
            <a:scene3d>
              <a:camera prst="isometricRightUp"/>
              <a:lightRig rig="threePt" dir="t"/>
            </a:scene3d>
            <a:sp3d extrusionH="120650"/>
          </p:spPr>
        </p:pic>
        <p:sp>
          <p:nvSpPr>
            <p:cNvPr id="158" name="Rectangle 157">
              <a:extLst>
                <a:ext uri="{FF2B5EF4-FFF2-40B4-BE49-F238E27FC236}">
                  <a16:creationId xmlns:a16="http://schemas.microsoft.com/office/drawing/2014/main" xmlns="" id="{ED92EA81-D567-4F2A-8588-ED90BB69B7F9}"/>
                </a:ext>
              </a:extLst>
            </p:cNvPr>
            <p:cNvSpPr/>
            <p:nvPr/>
          </p:nvSpPr>
          <p:spPr>
            <a:xfrm>
              <a:off x="1509484" y="3524776"/>
              <a:ext cx="896829" cy="315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chemeClr val="accent6"/>
                  </a:solidFill>
                  <a:latin typeface="Calibri (Body)"/>
                </a:rPr>
                <a:t>Arterial arrival time</a:t>
              </a:r>
            </a:p>
          </p:txBody>
        </p:sp>
      </p:grpSp>
      <p:cxnSp>
        <p:nvCxnSpPr>
          <p:cNvPr id="181" name="Straight Arrow Connector 14">
            <a:extLst>
              <a:ext uri="{FF2B5EF4-FFF2-40B4-BE49-F238E27FC236}">
                <a16:creationId xmlns:a16="http://schemas.microsoft.com/office/drawing/2014/main" xmlns="" id="{B2F92E64-2230-4995-92D2-4BD6FD69A5BE}"/>
              </a:ext>
            </a:extLst>
          </p:cNvPr>
          <p:cNvCxnSpPr>
            <a:cxnSpLocks/>
            <a:stCxn id="186" idx="1"/>
            <a:endCxn id="188" idx="3"/>
          </p:cNvCxnSpPr>
          <p:nvPr/>
        </p:nvCxnSpPr>
        <p:spPr>
          <a:xfrm rot="10800000" flipV="1">
            <a:off x="4226798" y="1026422"/>
            <a:ext cx="567187" cy="349338"/>
          </a:xfrm>
          <a:prstGeom prst="bentConnector3">
            <a:avLst>
              <a:gd name="adj1" fmla="val 50000"/>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xmlns="" id="{E123AE1B-9264-436C-860A-BF104A0621E5}"/>
              </a:ext>
            </a:extLst>
          </p:cNvPr>
          <p:cNvGrpSpPr/>
          <p:nvPr/>
        </p:nvGrpSpPr>
        <p:grpSpPr>
          <a:xfrm>
            <a:off x="3920437" y="762371"/>
            <a:ext cx="2575903" cy="761488"/>
            <a:chOff x="9258962" y="186430"/>
            <a:chExt cx="3434535" cy="957412"/>
          </a:xfrm>
        </p:grpSpPr>
        <p:grpSp>
          <p:nvGrpSpPr>
            <p:cNvPr id="183" name="Group 182">
              <a:extLst>
                <a:ext uri="{FF2B5EF4-FFF2-40B4-BE49-F238E27FC236}">
                  <a16:creationId xmlns:a16="http://schemas.microsoft.com/office/drawing/2014/main" xmlns="" id="{4BBA42FE-3B43-46CB-8539-4714A27B0AB6}"/>
                </a:ext>
              </a:extLst>
            </p:cNvPr>
            <p:cNvGrpSpPr/>
            <p:nvPr/>
          </p:nvGrpSpPr>
          <p:grpSpPr>
            <a:xfrm>
              <a:off x="9258962" y="186430"/>
              <a:ext cx="1945655" cy="663976"/>
              <a:chOff x="-338825" y="4194387"/>
              <a:chExt cx="1945655" cy="663976"/>
            </a:xfrm>
          </p:grpSpPr>
          <p:pic>
            <p:nvPicPr>
              <p:cNvPr id="186" name="Picture 185">
                <a:extLst>
                  <a:ext uri="{FF2B5EF4-FFF2-40B4-BE49-F238E27FC236}">
                    <a16:creationId xmlns:a16="http://schemas.microsoft.com/office/drawing/2014/main" xmlns="" id="{3C26C1BF-25BC-4F21-9D25-3610D4A6631C}"/>
                  </a:ext>
                </a:extLst>
              </p:cNvPr>
              <p:cNvPicPr>
                <a:picLocks noChangeAspect="1"/>
              </p:cNvPicPr>
              <p:nvPr/>
            </p:nvPicPr>
            <p:blipFill>
              <a:blip r:embed="rId19"/>
              <a:stretch>
                <a:fillRect/>
              </a:stretch>
            </p:blipFill>
            <p:spPr>
              <a:xfrm>
                <a:off x="825904" y="4194387"/>
                <a:ext cx="780926" cy="663976"/>
              </a:xfrm>
              <a:prstGeom prst="rect">
                <a:avLst/>
              </a:prstGeom>
              <a:scene3d>
                <a:camera prst="isometricOffAxis1Right"/>
                <a:lightRig rig="threePt" dir="t"/>
              </a:scene3d>
            </p:spPr>
          </p:pic>
          <p:sp>
            <p:nvSpPr>
              <p:cNvPr id="187" name="Rectangle 186">
                <a:extLst>
                  <a:ext uri="{FF2B5EF4-FFF2-40B4-BE49-F238E27FC236}">
                    <a16:creationId xmlns:a16="http://schemas.microsoft.com/office/drawing/2014/main" xmlns="" id="{D5C4DC3C-61BD-4796-B372-08451F0BA3F0}"/>
                  </a:ext>
                </a:extLst>
              </p:cNvPr>
              <p:cNvSpPr/>
              <p:nvPr/>
            </p:nvSpPr>
            <p:spPr>
              <a:xfrm>
                <a:off x="-338825" y="4257216"/>
                <a:ext cx="1414375" cy="27087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dirty="0" err="1">
                    <a:solidFill>
                      <a:schemeClr val="accent6"/>
                    </a:solidFill>
                  </a:rPr>
                  <a:t>BrainWeb</a:t>
                </a:r>
                <a:r>
                  <a:rPr lang="en-US" sz="800" b="1" dirty="0">
                    <a:solidFill>
                      <a:schemeClr val="accent6"/>
                    </a:solidFill>
                  </a:rPr>
                  <a:t> dataset</a:t>
                </a:r>
              </a:p>
            </p:txBody>
          </p:sp>
        </p:grpSp>
        <p:pic>
          <p:nvPicPr>
            <p:cNvPr id="184" name="Picture 183">
              <a:extLst>
                <a:ext uri="{FF2B5EF4-FFF2-40B4-BE49-F238E27FC236}">
                  <a16:creationId xmlns:a16="http://schemas.microsoft.com/office/drawing/2014/main" xmlns="" id="{A846CC98-7E76-44CC-BBFB-F0E98FF7079D}"/>
                </a:ext>
              </a:extLst>
            </p:cNvPr>
            <p:cNvPicPr>
              <a:picLocks noChangeAspect="1"/>
            </p:cNvPicPr>
            <p:nvPr/>
          </p:nvPicPr>
          <p:blipFill>
            <a:blip r:embed="rId20"/>
            <a:stretch>
              <a:fillRect/>
            </a:stretch>
          </p:blipFill>
          <p:spPr>
            <a:xfrm>
              <a:off x="11127487" y="550270"/>
              <a:ext cx="516518" cy="593572"/>
            </a:xfrm>
            <a:prstGeom prst="rect">
              <a:avLst/>
            </a:prstGeom>
            <a:scene3d>
              <a:camera prst="isometricOffAxis1Right"/>
              <a:lightRig rig="threePt" dir="t"/>
            </a:scene3d>
            <a:sp3d extrusionH="254000"/>
          </p:spPr>
        </p:pic>
        <p:sp>
          <p:nvSpPr>
            <p:cNvPr id="185" name="Rectangle 184">
              <a:extLst>
                <a:ext uri="{FF2B5EF4-FFF2-40B4-BE49-F238E27FC236}">
                  <a16:creationId xmlns:a16="http://schemas.microsoft.com/office/drawing/2014/main" xmlns="" id="{C2177115-E058-4751-B304-1961969E1519}"/>
                </a:ext>
              </a:extLst>
            </p:cNvPr>
            <p:cNvSpPr/>
            <p:nvPr/>
          </p:nvSpPr>
          <p:spPr>
            <a:xfrm>
              <a:off x="11556432" y="303776"/>
              <a:ext cx="1137065" cy="4256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dirty="0" err="1">
                  <a:solidFill>
                    <a:schemeClr val="accent6"/>
                  </a:solidFill>
                </a:rPr>
                <a:t>BrainWeb</a:t>
              </a:r>
              <a:r>
                <a:rPr lang="en-US" sz="800" b="1" dirty="0">
                  <a:solidFill>
                    <a:schemeClr val="accent6"/>
                  </a:solidFill>
                </a:rPr>
                <a:t> segmentation</a:t>
              </a:r>
            </a:p>
          </p:txBody>
        </p:sp>
      </p:grpSp>
      <p:pic>
        <p:nvPicPr>
          <p:cNvPr id="188" name="Picture 187">
            <a:extLst>
              <a:ext uri="{FF2B5EF4-FFF2-40B4-BE49-F238E27FC236}">
                <a16:creationId xmlns:a16="http://schemas.microsoft.com/office/drawing/2014/main" xmlns="" id="{A5ADED9C-5AEE-4489-B752-1A5651107D8F}"/>
              </a:ext>
            </a:extLst>
          </p:cNvPr>
          <p:cNvPicPr>
            <a:picLocks noChangeAspect="1"/>
          </p:cNvPicPr>
          <p:nvPr/>
        </p:nvPicPr>
        <p:blipFill>
          <a:blip r:embed="rId5"/>
          <a:stretch>
            <a:fillRect/>
          </a:stretch>
        </p:blipFill>
        <p:spPr>
          <a:xfrm>
            <a:off x="3683588" y="1247260"/>
            <a:ext cx="543209" cy="257000"/>
          </a:xfrm>
          <a:prstGeom prst="rect">
            <a:avLst/>
          </a:prstGeom>
        </p:spPr>
      </p:pic>
      <p:sp>
        <p:nvSpPr>
          <p:cNvPr id="189" name="Rectangle 188">
            <a:extLst>
              <a:ext uri="{FF2B5EF4-FFF2-40B4-BE49-F238E27FC236}">
                <a16:creationId xmlns:a16="http://schemas.microsoft.com/office/drawing/2014/main" xmlns="" id="{15141734-C95F-4F19-92E5-054B488ECC10}"/>
              </a:ext>
            </a:extLst>
          </p:cNvPr>
          <p:cNvSpPr/>
          <p:nvPr/>
        </p:nvSpPr>
        <p:spPr>
          <a:xfrm>
            <a:off x="2927308" y="824459"/>
            <a:ext cx="853119" cy="2308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accent6"/>
                </a:solidFill>
                <a:latin typeface="Calibri (Body)"/>
              </a:rPr>
              <a:t>Moving image</a:t>
            </a:r>
          </a:p>
        </p:txBody>
      </p:sp>
      <p:sp>
        <p:nvSpPr>
          <p:cNvPr id="194" name="Arrow: Down 193">
            <a:extLst>
              <a:ext uri="{FF2B5EF4-FFF2-40B4-BE49-F238E27FC236}">
                <a16:creationId xmlns:a16="http://schemas.microsoft.com/office/drawing/2014/main" xmlns="" id="{26D18A60-BE3F-4FF5-BB52-9E07D711595E}"/>
              </a:ext>
            </a:extLst>
          </p:cNvPr>
          <p:cNvSpPr/>
          <p:nvPr/>
        </p:nvSpPr>
        <p:spPr>
          <a:xfrm>
            <a:off x="5434294" y="1625185"/>
            <a:ext cx="213491" cy="164740"/>
          </a:xfrm>
          <a:prstGeom prst="downArrow">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latin typeface="Calibri (Body)"/>
            </a:endParaRPr>
          </a:p>
        </p:txBody>
      </p:sp>
      <p:grpSp>
        <p:nvGrpSpPr>
          <p:cNvPr id="195" name="Group 194">
            <a:extLst>
              <a:ext uri="{FF2B5EF4-FFF2-40B4-BE49-F238E27FC236}">
                <a16:creationId xmlns:a16="http://schemas.microsoft.com/office/drawing/2014/main" xmlns="" id="{2EB1F51E-BDC6-4FC2-B7F6-A21F12B05D07}"/>
              </a:ext>
            </a:extLst>
          </p:cNvPr>
          <p:cNvGrpSpPr/>
          <p:nvPr/>
        </p:nvGrpSpPr>
        <p:grpSpPr>
          <a:xfrm>
            <a:off x="5321831" y="1779719"/>
            <a:ext cx="478129" cy="601079"/>
            <a:chOff x="9664096" y="2422864"/>
            <a:chExt cx="637505" cy="801440"/>
          </a:xfrm>
        </p:grpSpPr>
        <p:sp>
          <p:nvSpPr>
            <p:cNvPr id="196" name="Rectangle 195">
              <a:extLst>
                <a:ext uri="{FF2B5EF4-FFF2-40B4-BE49-F238E27FC236}">
                  <a16:creationId xmlns:a16="http://schemas.microsoft.com/office/drawing/2014/main" xmlns="" id="{13437441-7F49-4A2A-9C01-86FCA4954621}"/>
                </a:ext>
              </a:extLst>
            </p:cNvPr>
            <p:cNvSpPr/>
            <p:nvPr/>
          </p:nvSpPr>
          <p:spPr>
            <a:xfrm>
              <a:off x="9664096" y="2422864"/>
              <a:ext cx="637505" cy="49244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accent6"/>
                  </a:solidFill>
                  <a:latin typeface="Calibri (Body)"/>
                </a:rPr>
                <a:t>f map</a:t>
              </a:r>
            </a:p>
            <a:p>
              <a:r>
                <a:rPr lang="en-US" sz="900" dirty="0">
                  <a:solidFill>
                    <a:schemeClr val="accent6"/>
                  </a:solidFill>
                  <a:latin typeface="Calibri (Body)"/>
                </a:rPr>
                <a:t> </a:t>
              </a:r>
            </a:p>
          </p:txBody>
        </p:sp>
        <p:pic>
          <p:nvPicPr>
            <p:cNvPr id="197" name="Picture 196">
              <a:extLst>
                <a:ext uri="{FF2B5EF4-FFF2-40B4-BE49-F238E27FC236}">
                  <a16:creationId xmlns:a16="http://schemas.microsoft.com/office/drawing/2014/main" xmlns="" id="{EB979B47-86C6-4D39-97CD-7523C4BC1107}"/>
                </a:ext>
              </a:extLst>
            </p:cNvPr>
            <p:cNvPicPr>
              <a:picLocks noChangeAspect="1"/>
            </p:cNvPicPr>
            <p:nvPr/>
          </p:nvPicPr>
          <p:blipFill>
            <a:blip r:embed="rId20">
              <a:duotone>
                <a:prstClr val="black"/>
                <a:schemeClr val="accent2">
                  <a:tint val="45000"/>
                  <a:satMod val="400000"/>
                </a:schemeClr>
              </a:duotone>
            </a:blip>
            <a:stretch>
              <a:fillRect/>
            </a:stretch>
          </p:blipFill>
          <p:spPr>
            <a:xfrm>
              <a:off x="9871203" y="2792238"/>
              <a:ext cx="375978" cy="432066"/>
            </a:xfrm>
            <a:prstGeom prst="rect">
              <a:avLst/>
            </a:prstGeom>
            <a:scene3d>
              <a:camera prst="isometricOffAxis1Right"/>
              <a:lightRig rig="threePt" dir="t"/>
            </a:scene3d>
            <a:sp3d extrusionH="254000"/>
          </p:spPr>
        </p:pic>
      </p:grpSp>
      <p:grpSp>
        <p:nvGrpSpPr>
          <p:cNvPr id="199" name="Group 198">
            <a:extLst>
              <a:ext uri="{FF2B5EF4-FFF2-40B4-BE49-F238E27FC236}">
                <a16:creationId xmlns:a16="http://schemas.microsoft.com/office/drawing/2014/main" xmlns="" id="{21776194-CA8D-4A53-A32F-E981B29FE556}"/>
              </a:ext>
            </a:extLst>
          </p:cNvPr>
          <p:cNvGrpSpPr/>
          <p:nvPr/>
        </p:nvGrpSpPr>
        <p:grpSpPr>
          <a:xfrm>
            <a:off x="4959634" y="2656988"/>
            <a:ext cx="1232698" cy="969303"/>
            <a:chOff x="8969257" y="4020194"/>
            <a:chExt cx="1643597" cy="1292404"/>
          </a:xfrm>
        </p:grpSpPr>
        <p:pic>
          <p:nvPicPr>
            <p:cNvPr id="200" name="Picture 199">
              <a:extLst>
                <a:ext uri="{FF2B5EF4-FFF2-40B4-BE49-F238E27FC236}">
                  <a16:creationId xmlns:a16="http://schemas.microsoft.com/office/drawing/2014/main" xmlns="" id="{D4A3A804-8021-4306-8E92-4D980B21BC3E}"/>
                </a:ext>
              </a:extLst>
            </p:cNvPr>
            <p:cNvPicPr>
              <a:picLocks noChangeAspect="1"/>
            </p:cNvPicPr>
            <p:nvPr/>
          </p:nvPicPr>
          <p:blipFill>
            <a:blip r:embed="rId21"/>
            <a:stretch>
              <a:fillRect/>
            </a:stretch>
          </p:blipFill>
          <p:spPr>
            <a:xfrm>
              <a:off x="9076001" y="4020194"/>
              <a:ext cx="1536853" cy="1153211"/>
            </a:xfrm>
            <a:prstGeom prst="rect">
              <a:avLst/>
            </a:prstGeom>
          </p:spPr>
        </p:pic>
        <p:sp>
          <p:nvSpPr>
            <p:cNvPr id="201" name="Rectangle 200">
              <a:extLst>
                <a:ext uri="{FF2B5EF4-FFF2-40B4-BE49-F238E27FC236}">
                  <a16:creationId xmlns:a16="http://schemas.microsoft.com/office/drawing/2014/main" xmlns="" id="{EF9D4EFB-E22B-41F0-8F69-8C870F0023D6}"/>
                </a:ext>
              </a:extLst>
            </p:cNvPr>
            <p:cNvSpPr/>
            <p:nvPr/>
          </p:nvSpPr>
          <p:spPr>
            <a:xfrm>
              <a:off x="8969257" y="5027818"/>
              <a:ext cx="1338401" cy="284780"/>
            </a:xfrm>
            <a:prstGeom prst="rect">
              <a:avLst/>
            </a:prstGeom>
          </p:spPr>
          <p:txBody>
            <a:bodyPr wrap="none">
              <a:spAutoFit/>
            </a:bodyPr>
            <a:lstStyle/>
            <a:p>
              <a:r>
                <a:rPr lang="en-US" sz="788" dirty="0">
                  <a:solidFill>
                    <a:schemeClr val="accent6"/>
                  </a:solidFill>
                  <a:latin typeface="Calibri (Body)"/>
                </a:rPr>
                <a:t>Kinetic tissue model</a:t>
              </a:r>
            </a:p>
          </p:txBody>
        </p:sp>
      </p:grpSp>
      <p:cxnSp>
        <p:nvCxnSpPr>
          <p:cNvPr id="202" name="Connector: Elbow 201">
            <a:extLst>
              <a:ext uri="{FF2B5EF4-FFF2-40B4-BE49-F238E27FC236}">
                <a16:creationId xmlns:a16="http://schemas.microsoft.com/office/drawing/2014/main" xmlns="" id="{72C896CB-E045-42A5-AC7A-46BA4A23BD2D}"/>
              </a:ext>
            </a:extLst>
          </p:cNvPr>
          <p:cNvCxnSpPr>
            <a:cxnSpLocks/>
            <a:stCxn id="197" idx="2"/>
            <a:endCxn id="200" idx="0"/>
          </p:cNvCxnSpPr>
          <p:nvPr/>
        </p:nvCxnSpPr>
        <p:spPr>
          <a:xfrm rot="5400000">
            <a:off x="5478988" y="2517823"/>
            <a:ext cx="276190" cy="2141"/>
          </a:xfrm>
          <a:prstGeom prst="bentConnector3">
            <a:avLst>
              <a:gd name="adj1" fmla="val 50000"/>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3" name="Arrow: Down 202">
            <a:extLst>
              <a:ext uri="{FF2B5EF4-FFF2-40B4-BE49-F238E27FC236}">
                <a16:creationId xmlns:a16="http://schemas.microsoft.com/office/drawing/2014/main" xmlns="" id="{2D9ECB03-5D82-411D-AF3F-8D0B9A9CC600}"/>
              </a:ext>
            </a:extLst>
          </p:cNvPr>
          <p:cNvSpPr/>
          <p:nvPr/>
        </p:nvSpPr>
        <p:spPr>
          <a:xfrm>
            <a:off x="5553097" y="3713917"/>
            <a:ext cx="213491" cy="205830"/>
          </a:xfrm>
          <a:prstGeom prst="downArrow">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latin typeface="Calibri (Body)"/>
            </a:endParaRPr>
          </a:p>
        </p:txBody>
      </p:sp>
      <p:grpSp>
        <p:nvGrpSpPr>
          <p:cNvPr id="204" name="Group 203">
            <a:extLst>
              <a:ext uri="{FF2B5EF4-FFF2-40B4-BE49-F238E27FC236}">
                <a16:creationId xmlns:a16="http://schemas.microsoft.com/office/drawing/2014/main" xmlns="" id="{2264E784-95AB-4867-8729-129D15299E19}"/>
              </a:ext>
            </a:extLst>
          </p:cNvPr>
          <p:cNvGrpSpPr/>
          <p:nvPr/>
        </p:nvGrpSpPr>
        <p:grpSpPr>
          <a:xfrm>
            <a:off x="5226776" y="3831928"/>
            <a:ext cx="1343895" cy="793466"/>
            <a:chOff x="9155089" y="5299372"/>
            <a:chExt cx="2052326" cy="1159954"/>
          </a:xfrm>
        </p:grpSpPr>
        <p:pic>
          <p:nvPicPr>
            <p:cNvPr id="205" name="Picture 204">
              <a:extLst>
                <a:ext uri="{FF2B5EF4-FFF2-40B4-BE49-F238E27FC236}">
                  <a16:creationId xmlns:a16="http://schemas.microsoft.com/office/drawing/2014/main" xmlns="" id="{050896B4-1D66-43A9-8BB5-A480C9FDC13C}"/>
                </a:ext>
              </a:extLst>
            </p:cNvPr>
            <p:cNvPicPr>
              <a:picLocks noChangeAspect="1"/>
            </p:cNvPicPr>
            <p:nvPr/>
          </p:nvPicPr>
          <p:blipFill>
            <a:blip r:embed="rId22"/>
            <a:stretch>
              <a:fillRect/>
            </a:stretch>
          </p:blipFill>
          <p:spPr>
            <a:xfrm>
              <a:off x="9155089" y="5299372"/>
              <a:ext cx="222667" cy="300901"/>
            </a:xfrm>
            <a:prstGeom prst="rect">
              <a:avLst/>
            </a:prstGeom>
            <a:scene3d>
              <a:camera prst="isometricRightUp"/>
              <a:lightRig rig="threePt" dir="t"/>
            </a:scene3d>
            <a:sp3d extrusionH="127000"/>
          </p:spPr>
        </p:pic>
        <p:pic>
          <p:nvPicPr>
            <p:cNvPr id="206" name="Picture 205">
              <a:extLst>
                <a:ext uri="{FF2B5EF4-FFF2-40B4-BE49-F238E27FC236}">
                  <a16:creationId xmlns:a16="http://schemas.microsoft.com/office/drawing/2014/main" xmlns="" id="{F5F2F531-1315-4E0D-913D-7D3821A82F78}"/>
                </a:ext>
              </a:extLst>
            </p:cNvPr>
            <p:cNvPicPr>
              <a:picLocks noChangeAspect="1"/>
            </p:cNvPicPr>
            <p:nvPr/>
          </p:nvPicPr>
          <p:blipFill>
            <a:blip r:embed="rId23"/>
            <a:stretch>
              <a:fillRect/>
            </a:stretch>
          </p:blipFill>
          <p:spPr>
            <a:xfrm>
              <a:off x="9341769" y="5392528"/>
              <a:ext cx="222667" cy="314020"/>
            </a:xfrm>
            <a:prstGeom prst="rect">
              <a:avLst/>
            </a:prstGeom>
            <a:scene3d>
              <a:camera prst="isometricRightUp"/>
              <a:lightRig rig="threePt" dir="t"/>
            </a:scene3d>
            <a:sp3d extrusionH="127000"/>
          </p:spPr>
        </p:pic>
        <p:pic>
          <p:nvPicPr>
            <p:cNvPr id="207" name="Picture 206">
              <a:extLst>
                <a:ext uri="{FF2B5EF4-FFF2-40B4-BE49-F238E27FC236}">
                  <a16:creationId xmlns:a16="http://schemas.microsoft.com/office/drawing/2014/main" xmlns="" id="{FCD8A71A-6A74-49BD-BC73-CE1C0D80C49F}"/>
                </a:ext>
              </a:extLst>
            </p:cNvPr>
            <p:cNvPicPr>
              <a:picLocks noChangeAspect="1"/>
            </p:cNvPicPr>
            <p:nvPr/>
          </p:nvPicPr>
          <p:blipFill>
            <a:blip r:embed="rId23"/>
            <a:stretch>
              <a:fillRect/>
            </a:stretch>
          </p:blipFill>
          <p:spPr>
            <a:xfrm>
              <a:off x="9522339" y="5524208"/>
              <a:ext cx="222667" cy="314018"/>
            </a:xfrm>
            <a:prstGeom prst="rect">
              <a:avLst/>
            </a:prstGeom>
            <a:scene3d>
              <a:camera prst="isometricRightUp"/>
              <a:lightRig rig="threePt" dir="t"/>
            </a:scene3d>
            <a:sp3d extrusionH="127000"/>
          </p:spPr>
        </p:pic>
        <p:pic>
          <p:nvPicPr>
            <p:cNvPr id="208" name="Picture 207">
              <a:extLst>
                <a:ext uri="{FF2B5EF4-FFF2-40B4-BE49-F238E27FC236}">
                  <a16:creationId xmlns:a16="http://schemas.microsoft.com/office/drawing/2014/main" xmlns="" id="{84573F16-0BBF-4DCD-9745-0DA57807D09F}"/>
                </a:ext>
              </a:extLst>
            </p:cNvPr>
            <p:cNvPicPr>
              <a:picLocks noChangeAspect="1"/>
            </p:cNvPicPr>
            <p:nvPr/>
          </p:nvPicPr>
          <p:blipFill>
            <a:blip r:embed="rId23"/>
            <a:stretch>
              <a:fillRect/>
            </a:stretch>
          </p:blipFill>
          <p:spPr>
            <a:xfrm>
              <a:off x="9550130" y="5533884"/>
              <a:ext cx="222667" cy="314018"/>
            </a:xfrm>
            <a:prstGeom prst="rect">
              <a:avLst/>
            </a:prstGeom>
            <a:scene3d>
              <a:camera prst="isometricRightUp"/>
              <a:lightRig rig="threePt" dir="t"/>
            </a:scene3d>
            <a:sp3d extrusionH="127000"/>
          </p:spPr>
        </p:pic>
        <p:pic>
          <p:nvPicPr>
            <p:cNvPr id="209" name="Picture 208">
              <a:extLst>
                <a:ext uri="{FF2B5EF4-FFF2-40B4-BE49-F238E27FC236}">
                  <a16:creationId xmlns:a16="http://schemas.microsoft.com/office/drawing/2014/main" xmlns="" id="{21982489-3449-48EA-8F2A-4C5F66BCC5AD}"/>
                </a:ext>
              </a:extLst>
            </p:cNvPr>
            <p:cNvPicPr>
              <a:picLocks noChangeAspect="1"/>
            </p:cNvPicPr>
            <p:nvPr/>
          </p:nvPicPr>
          <p:blipFill>
            <a:blip r:embed="rId23"/>
            <a:stretch>
              <a:fillRect/>
            </a:stretch>
          </p:blipFill>
          <p:spPr>
            <a:xfrm>
              <a:off x="9731703" y="5653801"/>
              <a:ext cx="222667" cy="314018"/>
            </a:xfrm>
            <a:prstGeom prst="rect">
              <a:avLst/>
            </a:prstGeom>
            <a:scene3d>
              <a:camera prst="isometricRightUp"/>
              <a:lightRig rig="threePt" dir="t"/>
            </a:scene3d>
            <a:sp3d extrusionH="127000"/>
          </p:spPr>
        </p:pic>
        <p:pic>
          <p:nvPicPr>
            <p:cNvPr id="210" name="Picture 209">
              <a:extLst>
                <a:ext uri="{FF2B5EF4-FFF2-40B4-BE49-F238E27FC236}">
                  <a16:creationId xmlns:a16="http://schemas.microsoft.com/office/drawing/2014/main" xmlns="" id="{07EEAB6F-DB1F-4F41-8E99-D79302D57F26}"/>
                </a:ext>
              </a:extLst>
            </p:cNvPr>
            <p:cNvPicPr>
              <a:picLocks noChangeAspect="1"/>
            </p:cNvPicPr>
            <p:nvPr/>
          </p:nvPicPr>
          <p:blipFill>
            <a:blip r:embed="rId23"/>
            <a:stretch>
              <a:fillRect/>
            </a:stretch>
          </p:blipFill>
          <p:spPr>
            <a:xfrm>
              <a:off x="9918626" y="5765927"/>
              <a:ext cx="222667" cy="314018"/>
            </a:xfrm>
            <a:prstGeom prst="rect">
              <a:avLst/>
            </a:prstGeom>
            <a:scene3d>
              <a:camera prst="isometricRightUp"/>
              <a:lightRig rig="threePt" dir="t"/>
            </a:scene3d>
            <a:sp3d extrusionH="127000"/>
          </p:spPr>
        </p:pic>
        <p:pic>
          <p:nvPicPr>
            <p:cNvPr id="211" name="Picture 210">
              <a:extLst>
                <a:ext uri="{FF2B5EF4-FFF2-40B4-BE49-F238E27FC236}">
                  <a16:creationId xmlns:a16="http://schemas.microsoft.com/office/drawing/2014/main" xmlns="" id="{E40F18AB-27D7-49AA-B114-F31A34F50E07}"/>
                </a:ext>
              </a:extLst>
            </p:cNvPr>
            <p:cNvPicPr>
              <a:picLocks noChangeAspect="1"/>
            </p:cNvPicPr>
            <p:nvPr/>
          </p:nvPicPr>
          <p:blipFill>
            <a:blip r:embed="rId23"/>
            <a:stretch>
              <a:fillRect/>
            </a:stretch>
          </p:blipFill>
          <p:spPr>
            <a:xfrm>
              <a:off x="10110700" y="5879356"/>
              <a:ext cx="222667" cy="314020"/>
            </a:xfrm>
            <a:prstGeom prst="rect">
              <a:avLst/>
            </a:prstGeom>
            <a:scene3d>
              <a:camera prst="isometricRightUp"/>
              <a:lightRig rig="threePt" dir="t"/>
            </a:scene3d>
            <a:sp3d extrusionH="127000"/>
          </p:spPr>
        </p:pic>
        <p:sp>
          <p:nvSpPr>
            <p:cNvPr id="212" name="Rectangle 211">
              <a:extLst>
                <a:ext uri="{FF2B5EF4-FFF2-40B4-BE49-F238E27FC236}">
                  <a16:creationId xmlns:a16="http://schemas.microsoft.com/office/drawing/2014/main" xmlns="" id="{450300D1-DED2-47E3-A5E9-B05D548172F5}"/>
                </a:ext>
              </a:extLst>
            </p:cNvPr>
            <p:cNvSpPr/>
            <p:nvPr/>
          </p:nvSpPr>
          <p:spPr>
            <a:xfrm>
              <a:off x="9307262" y="6121877"/>
              <a:ext cx="1900153" cy="337449"/>
            </a:xfrm>
            <a:prstGeom prst="rect">
              <a:avLst/>
            </a:prstGeom>
          </p:spPr>
          <p:txBody>
            <a:bodyPr wrap="none">
              <a:spAutoFit/>
            </a:bodyPr>
            <a:lstStyle/>
            <a:p>
              <a:r>
                <a:rPr lang="en-US" sz="900" dirty="0">
                  <a:solidFill>
                    <a:schemeClr val="accent6"/>
                  </a:solidFill>
                  <a:latin typeface="Calibri (Body)"/>
                </a:rPr>
                <a:t>Tissue </a:t>
              </a:r>
              <a:r>
                <a:rPr lang="en-US" sz="900" dirty="0" err="1">
                  <a:solidFill>
                    <a:schemeClr val="accent6"/>
                  </a:solidFill>
                  <a:latin typeface="Calibri (Body)"/>
                </a:rPr>
                <a:t>te-pCASL</a:t>
              </a:r>
              <a:r>
                <a:rPr lang="en-US" sz="900" dirty="0">
                  <a:solidFill>
                    <a:schemeClr val="accent6"/>
                  </a:solidFill>
                  <a:latin typeface="Calibri (Body)"/>
                </a:rPr>
                <a:t> signal </a:t>
              </a:r>
            </a:p>
          </p:txBody>
        </p:sp>
      </p:grpSp>
      <p:grpSp>
        <p:nvGrpSpPr>
          <p:cNvPr id="213" name="Group 212">
            <a:extLst>
              <a:ext uri="{FF2B5EF4-FFF2-40B4-BE49-F238E27FC236}">
                <a16:creationId xmlns:a16="http://schemas.microsoft.com/office/drawing/2014/main" xmlns="" id="{1E0E4CD5-198B-4575-B77F-7CA2BD2B4B5C}"/>
              </a:ext>
            </a:extLst>
          </p:cNvPr>
          <p:cNvGrpSpPr/>
          <p:nvPr/>
        </p:nvGrpSpPr>
        <p:grpSpPr>
          <a:xfrm>
            <a:off x="1964604" y="2936119"/>
            <a:ext cx="1199343" cy="858965"/>
            <a:chOff x="2505929" y="4394204"/>
            <a:chExt cx="1599125" cy="1145286"/>
          </a:xfrm>
        </p:grpSpPr>
        <p:pic>
          <p:nvPicPr>
            <p:cNvPr id="214" name="Picture 213">
              <a:extLst>
                <a:ext uri="{FF2B5EF4-FFF2-40B4-BE49-F238E27FC236}">
                  <a16:creationId xmlns:a16="http://schemas.microsoft.com/office/drawing/2014/main" xmlns="" id="{039523DF-78C8-46E8-BDA2-D879364798FE}"/>
                </a:ext>
              </a:extLst>
            </p:cNvPr>
            <p:cNvPicPr>
              <a:picLocks noChangeAspect="1"/>
            </p:cNvPicPr>
            <p:nvPr/>
          </p:nvPicPr>
          <p:blipFill>
            <a:blip r:embed="rId24"/>
            <a:stretch>
              <a:fillRect/>
            </a:stretch>
          </p:blipFill>
          <p:spPr>
            <a:xfrm>
              <a:off x="2505929" y="4597494"/>
              <a:ext cx="1255371" cy="941996"/>
            </a:xfrm>
            <a:prstGeom prst="rect">
              <a:avLst/>
            </a:prstGeom>
          </p:spPr>
        </p:pic>
        <p:sp>
          <p:nvSpPr>
            <p:cNvPr id="215" name="Rectangle 214">
              <a:extLst>
                <a:ext uri="{FF2B5EF4-FFF2-40B4-BE49-F238E27FC236}">
                  <a16:creationId xmlns:a16="http://schemas.microsoft.com/office/drawing/2014/main" xmlns="" id="{F2B3B944-45F4-46A7-B0F9-D8EC0CC277E0}"/>
                </a:ext>
              </a:extLst>
            </p:cNvPr>
            <p:cNvSpPr/>
            <p:nvPr/>
          </p:nvSpPr>
          <p:spPr>
            <a:xfrm>
              <a:off x="2512310" y="4394204"/>
              <a:ext cx="1592744" cy="307776"/>
            </a:xfrm>
            <a:prstGeom prst="rect">
              <a:avLst/>
            </a:prstGeom>
          </p:spPr>
          <p:txBody>
            <a:bodyPr wrap="none">
              <a:spAutoFit/>
            </a:bodyPr>
            <a:lstStyle/>
            <a:p>
              <a:r>
                <a:rPr lang="en-US" sz="900" dirty="0">
                  <a:solidFill>
                    <a:schemeClr val="accent6"/>
                  </a:solidFill>
                  <a:latin typeface="Calibri (Body)"/>
                </a:rPr>
                <a:t>Kinetic arterial model</a:t>
              </a:r>
            </a:p>
          </p:txBody>
        </p:sp>
      </p:grpSp>
      <p:sp>
        <p:nvSpPr>
          <p:cNvPr id="216" name="Arrow: Down 215">
            <a:extLst>
              <a:ext uri="{FF2B5EF4-FFF2-40B4-BE49-F238E27FC236}">
                <a16:creationId xmlns:a16="http://schemas.microsoft.com/office/drawing/2014/main" xmlns="" id="{3A048E2D-1EF9-48B0-9C7D-58C6884B6788}"/>
              </a:ext>
            </a:extLst>
          </p:cNvPr>
          <p:cNvSpPr/>
          <p:nvPr/>
        </p:nvSpPr>
        <p:spPr>
          <a:xfrm>
            <a:off x="2297690" y="3814241"/>
            <a:ext cx="213491" cy="200598"/>
          </a:xfrm>
          <a:prstGeom prst="downArrow">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latin typeface="Calibri (Body)"/>
            </a:endParaRPr>
          </a:p>
        </p:txBody>
      </p:sp>
      <p:grpSp>
        <p:nvGrpSpPr>
          <p:cNvPr id="217" name="Group 216">
            <a:extLst>
              <a:ext uri="{FF2B5EF4-FFF2-40B4-BE49-F238E27FC236}">
                <a16:creationId xmlns:a16="http://schemas.microsoft.com/office/drawing/2014/main" xmlns="" id="{29FE90FC-E9D6-4F25-82FD-9BA9C760EFE2}"/>
              </a:ext>
            </a:extLst>
          </p:cNvPr>
          <p:cNvGrpSpPr/>
          <p:nvPr/>
        </p:nvGrpSpPr>
        <p:grpSpPr>
          <a:xfrm>
            <a:off x="930820" y="3966400"/>
            <a:ext cx="1851098" cy="559730"/>
            <a:chOff x="372169" y="5291186"/>
            <a:chExt cx="2853258" cy="949700"/>
          </a:xfrm>
        </p:grpSpPr>
        <p:pic>
          <p:nvPicPr>
            <p:cNvPr id="218" name="Picture 217">
              <a:extLst>
                <a:ext uri="{FF2B5EF4-FFF2-40B4-BE49-F238E27FC236}">
                  <a16:creationId xmlns:a16="http://schemas.microsoft.com/office/drawing/2014/main" xmlns="" id="{128AA57D-0976-42FD-982D-1CFABA634BE5}"/>
                </a:ext>
              </a:extLst>
            </p:cNvPr>
            <p:cNvPicPr>
              <a:picLocks noChangeAspect="1"/>
            </p:cNvPicPr>
            <p:nvPr/>
          </p:nvPicPr>
          <p:blipFill>
            <a:blip r:embed="rId22">
              <a:duotone>
                <a:schemeClr val="accent2">
                  <a:shade val="45000"/>
                  <a:satMod val="135000"/>
                </a:schemeClr>
                <a:prstClr val="white"/>
              </a:duotone>
            </a:blip>
            <a:stretch>
              <a:fillRect/>
            </a:stretch>
          </p:blipFill>
          <p:spPr>
            <a:xfrm>
              <a:off x="2042494" y="5291186"/>
              <a:ext cx="222667" cy="300902"/>
            </a:xfrm>
            <a:prstGeom prst="rect">
              <a:avLst/>
            </a:prstGeom>
            <a:scene3d>
              <a:camera prst="isometricRightUp"/>
              <a:lightRig rig="threePt" dir="t"/>
            </a:scene3d>
            <a:sp3d extrusionH="127000"/>
          </p:spPr>
        </p:pic>
        <p:pic>
          <p:nvPicPr>
            <p:cNvPr id="219" name="Picture 218">
              <a:extLst>
                <a:ext uri="{FF2B5EF4-FFF2-40B4-BE49-F238E27FC236}">
                  <a16:creationId xmlns:a16="http://schemas.microsoft.com/office/drawing/2014/main" xmlns="" id="{AFDF8D8C-F612-44FA-AAD9-5E9ED21C1D4C}"/>
                </a:ext>
              </a:extLst>
            </p:cNvPr>
            <p:cNvPicPr>
              <a:picLocks noChangeAspect="1"/>
            </p:cNvPicPr>
            <p:nvPr/>
          </p:nvPicPr>
          <p:blipFill>
            <a:blip r:embed="rId23">
              <a:duotone>
                <a:schemeClr val="accent2">
                  <a:shade val="45000"/>
                  <a:satMod val="135000"/>
                </a:schemeClr>
                <a:prstClr val="white"/>
              </a:duotone>
            </a:blip>
            <a:stretch>
              <a:fillRect/>
            </a:stretch>
          </p:blipFill>
          <p:spPr>
            <a:xfrm>
              <a:off x="2229668" y="5410067"/>
              <a:ext cx="222667" cy="314017"/>
            </a:xfrm>
            <a:prstGeom prst="rect">
              <a:avLst/>
            </a:prstGeom>
            <a:scene3d>
              <a:camera prst="isometricRightUp"/>
              <a:lightRig rig="threePt" dir="t"/>
            </a:scene3d>
            <a:sp3d extrusionH="127000"/>
          </p:spPr>
        </p:pic>
        <p:pic>
          <p:nvPicPr>
            <p:cNvPr id="220" name="Picture 219">
              <a:extLst>
                <a:ext uri="{FF2B5EF4-FFF2-40B4-BE49-F238E27FC236}">
                  <a16:creationId xmlns:a16="http://schemas.microsoft.com/office/drawing/2014/main" xmlns="" id="{333FC33B-B7D9-4027-8C9E-A0FD03B3D344}"/>
                </a:ext>
              </a:extLst>
            </p:cNvPr>
            <p:cNvPicPr>
              <a:picLocks noChangeAspect="1"/>
            </p:cNvPicPr>
            <p:nvPr/>
          </p:nvPicPr>
          <p:blipFill>
            <a:blip r:embed="rId23">
              <a:duotone>
                <a:schemeClr val="accent2">
                  <a:shade val="45000"/>
                  <a:satMod val="135000"/>
                </a:schemeClr>
                <a:prstClr val="white"/>
              </a:duotone>
            </a:blip>
            <a:stretch>
              <a:fillRect/>
            </a:stretch>
          </p:blipFill>
          <p:spPr>
            <a:xfrm>
              <a:off x="2410796" y="5551117"/>
              <a:ext cx="222667" cy="314017"/>
            </a:xfrm>
            <a:prstGeom prst="rect">
              <a:avLst/>
            </a:prstGeom>
            <a:scene3d>
              <a:camera prst="isometricRightUp"/>
              <a:lightRig rig="threePt" dir="t"/>
            </a:scene3d>
            <a:sp3d extrusionH="127000"/>
          </p:spPr>
        </p:pic>
        <p:pic>
          <p:nvPicPr>
            <p:cNvPr id="221" name="Picture 220">
              <a:extLst>
                <a:ext uri="{FF2B5EF4-FFF2-40B4-BE49-F238E27FC236}">
                  <a16:creationId xmlns:a16="http://schemas.microsoft.com/office/drawing/2014/main" xmlns="" id="{E3974B5E-6264-415A-B4E4-BB9A2C0E29D1}"/>
                </a:ext>
              </a:extLst>
            </p:cNvPr>
            <p:cNvPicPr>
              <a:picLocks noChangeAspect="1"/>
            </p:cNvPicPr>
            <p:nvPr/>
          </p:nvPicPr>
          <p:blipFill>
            <a:blip r:embed="rId23">
              <a:duotone>
                <a:schemeClr val="accent2">
                  <a:shade val="45000"/>
                  <a:satMod val="135000"/>
                </a:schemeClr>
                <a:prstClr val="white"/>
              </a:duotone>
            </a:blip>
            <a:stretch>
              <a:fillRect/>
            </a:stretch>
          </p:blipFill>
          <p:spPr>
            <a:xfrm>
              <a:off x="2654634" y="5682380"/>
              <a:ext cx="222667" cy="314017"/>
            </a:xfrm>
            <a:prstGeom prst="rect">
              <a:avLst/>
            </a:prstGeom>
            <a:scene3d>
              <a:camera prst="isometricRightUp"/>
              <a:lightRig rig="threePt" dir="t"/>
            </a:scene3d>
            <a:sp3d extrusionH="127000"/>
          </p:spPr>
        </p:pic>
        <p:pic>
          <p:nvPicPr>
            <p:cNvPr id="222" name="Picture 221">
              <a:extLst>
                <a:ext uri="{FF2B5EF4-FFF2-40B4-BE49-F238E27FC236}">
                  <a16:creationId xmlns:a16="http://schemas.microsoft.com/office/drawing/2014/main" xmlns="" id="{5430B51A-1413-494B-AE43-2A097F490142}"/>
                </a:ext>
              </a:extLst>
            </p:cNvPr>
            <p:cNvPicPr>
              <a:picLocks noChangeAspect="1"/>
            </p:cNvPicPr>
            <p:nvPr/>
          </p:nvPicPr>
          <p:blipFill>
            <a:blip r:embed="rId23">
              <a:duotone>
                <a:schemeClr val="accent2">
                  <a:shade val="45000"/>
                  <a:satMod val="135000"/>
                </a:schemeClr>
                <a:prstClr val="white"/>
              </a:duotone>
            </a:blip>
            <a:stretch>
              <a:fillRect/>
            </a:stretch>
          </p:blipFill>
          <p:spPr>
            <a:xfrm>
              <a:off x="2608002" y="5663781"/>
              <a:ext cx="222667" cy="314017"/>
            </a:xfrm>
            <a:prstGeom prst="rect">
              <a:avLst/>
            </a:prstGeom>
            <a:scene3d>
              <a:camera prst="isometricRightUp"/>
              <a:lightRig rig="threePt" dir="t"/>
            </a:scene3d>
            <a:sp3d extrusionH="127000"/>
          </p:spPr>
        </p:pic>
        <p:pic>
          <p:nvPicPr>
            <p:cNvPr id="223" name="Picture 222">
              <a:extLst>
                <a:ext uri="{FF2B5EF4-FFF2-40B4-BE49-F238E27FC236}">
                  <a16:creationId xmlns:a16="http://schemas.microsoft.com/office/drawing/2014/main" xmlns="" id="{92D21490-3A0F-4DD5-9284-A67F316A343C}"/>
                </a:ext>
              </a:extLst>
            </p:cNvPr>
            <p:cNvPicPr>
              <a:picLocks noChangeAspect="1"/>
            </p:cNvPicPr>
            <p:nvPr/>
          </p:nvPicPr>
          <p:blipFill>
            <a:blip r:embed="rId23">
              <a:duotone>
                <a:schemeClr val="accent2">
                  <a:shade val="45000"/>
                  <a:satMod val="135000"/>
                </a:schemeClr>
                <a:prstClr val="white"/>
              </a:duotone>
            </a:blip>
            <a:stretch>
              <a:fillRect/>
            </a:stretch>
          </p:blipFill>
          <p:spPr>
            <a:xfrm>
              <a:off x="2795482" y="5783246"/>
              <a:ext cx="222667" cy="314017"/>
            </a:xfrm>
            <a:prstGeom prst="rect">
              <a:avLst/>
            </a:prstGeom>
            <a:scene3d>
              <a:camera prst="isometricRightUp"/>
              <a:lightRig rig="threePt" dir="t"/>
            </a:scene3d>
            <a:sp3d extrusionH="127000"/>
          </p:spPr>
        </p:pic>
        <p:pic>
          <p:nvPicPr>
            <p:cNvPr id="224" name="Picture 223">
              <a:extLst>
                <a:ext uri="{FF2B5EF4-FFF2-40B4-BE49-F238E27FC236}">
                  <a16:creationId xmlns:a16="http://schemas.microsoft.com/office/drawing/2014/main" xmlns="" id="{06DCD1A2-00D7-4118-89AD-5AF80ADD9CB2}"/>
                </a:ext>
              </a:extLst>
            </p:cNvPr>
            <p:cNvPicPr>
              <a:picLocks noChangeAspect="1"/>
            </p:cNvPicPr>
            <p:nvPr/>
          </p:nvPicPr>
          <p:blipFill>
            <a:blip r:embed="rId23">
              <a:duotone>
                <a:schemeClr val="accent2">
                  <a:shade val="45000"/>
                  <a:satMod val="135000"/>
                </a:schemeClr>
                <a:prstClr val="white"/>
              </a:duotone>
            </a:blip>
            <a:stretch>
              <a:fillRect/>
            </a:stretch>
          </p:blipFill>
          <p:spPr>
            <a:xfrm>
              <a:off x="3002760" y="5926869"/>
              <a:ext cx="222667" cy="314017"/>
            </a:xfrm>
            <a:prstGeom prst="rect">
              <a:avLst/>
            </a:prstGeom>
            <a:scene3d>
              <a:camera prst="isometricRightUp"/>
              <a:lightRig rig="threePt" dir="t"/>
            </a:scene3d>
            <a:sp3d extrusionH="127000"/>
          </p:spPr>
        </p:pic>
        <p:sp>
          <p:nvSpPr>
            <p:cNvPr id="225" name="Rectangle 224">
              <a:extLst>
                <a:ext uri="{FF2B5EF4-FFF2-40B4-BE49-F238E27FC236}">
                  <a16:creationId xmlns:a16="http://schemas.microsoft.com/office/drawing/2014/main" xmlns="" id="{063CD63F-5C69-4261-B815-FAABD436E408}"/>
                </a:ext>
              </a:extLst>
            </p:cNvPr>
            <p:cNvSpPr/>
            <p:nvPr/>
          </p:nvSpPr>
          <p:spPr>
            <a:xfrm>
              <a:off x="372169" y="5637780"/>
              <a:ext cx="2011763" cy="391655"/>
            </a:xfrm>
            <a:prstGeom prst="rect">
              <a:avLst/>
            </a:prstGeom>
          </p:spPr>
          <p:txBody>
            <a:bodyPr wrap="none">
              <a:spAutoFit/>
            </a:bodyPr>
            <a:lstStyle/>
            <a:p>
              <a:r>
                <a:rPr lang="en-US" sz="900" dirty="0">
                  <a:solidFill>
                    <a:schemeClr val="accent6"/>
                  </a:solidFill>
                  <a:latin typeface="Calibri (Body)"/>
                </a:rPr>
                <a:t>Arterial </a:t>
              </a:r>
              <a:r>
                <a:rPr lang="en-US" sz="900" dirty="0" err="1">
                  <a:solidFill>
                    <a:schemeClr val="accent6"/>
                  </a:solidFill>
                  <a:latin typeface="Calibri (Body)"/>
                </a:rPr>
                <a:t>te-pCASL</a:t>
              </a:r>
              <a:r>
                <a:rPr lang="en-US" sz="900" dirty="0">
                  <a:solidFill>
                    <a:schemeClr val="accent6"/>
                  </a:solidFill>
                  <a:latin typeface="Calibri (Body)"/>
                </a:rPr>
                <a:t> signal </a:t>
              </a:r>
            </a:p>
          </p:txBody>
        </p:sp>
      </p:grpSp>
      <p:grpSp>
        <p:nvGrpSpPr>
          <p:cNvPr id="226" name="Group 225">
            <a:extLst>
              <a:ext uri="{FF2B5EF4-FFF2-40B4-BE49-F238E27FC236}">
                <a16:creationId xmlns:a16="http://schemas.microsoft.com/office/drawing/2014/main" xmlns="" id="{30993A13-4DFA-4097-928C-75C7D96C685E}"/>
              </a:ext>
            </a:extLst>
          </p:cNvPr>
          <p:cNvGrpSpPr/>
          <p:nvPr/>
        </p:nvGrpSpPr>
        <p:grpSpPr>
          <a:xfrm>
            <a:off x="3952951" y="4076429"/>
            <a:ext cx="230829" cy="323165"/>
            <a:chOff x="577058" y="1256250"/>
            <a:chExt cx="273528" cy="430886"/>
          </a:xfrm>
        </p:grpSpPr>
        <p:sp>
          <p:nvSpPr>
            <p:cNvPr id="227" name="Oval 226">
              <a:extLst>
                <a:ext uri="{FF2B5EF4-FFF2-40B4-BE49-F238E27FC236}">
                  <a16:creationId xmlns:a16="http://schemas.microsoft.com/office/drawing/2014/main" xmlns="" id="{1DFC2580-4C7D-44A8-9AED-AD4E4342084F}"/>
                </a:ext>
              </a:extLst>
            </p:cNvPr>
            <p:cNvSpPr/>
            <p:nvPr/>
          </p:nvSpPr>
          <p:spPr>
            <a:xfrm>
              <a:off x="606557" y="1373804"/>
              <a:ext cx="198603" cy="202149"/>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700" dirty="0">
                <a:solidFill>
                  <a:schemeClr val="accent6"/>
                </a:solidFill>
                <a:latin typeface="Calibri (Body)"/>
              </a:endParaRPr>
            </a:p>
          </p:txBody>
        </p:sp>
        <p:sp>
          <p:nvSpPr>
            <p:cNvPr id="228" name="Rectangle 227">
              <a:extLst>
                <a:ext uri="{FF2B5EF4-FFF2-40B4-BE49-F238E27FC236}">
                  <a16:creationId xmlns:a16="http://schemas.microsoft.com/office/drawing/2014/main" xmlns="" id="{D6F34E97-874D-45A0-A900-8BEB4C35FFED}"/>
                </a:ext>
              </a:extLst>
            </p:cNvPr>
            <p:cNvSpPr/>
            <p:nvPr/>
          </p:nvSpPr>
          <p:spPr>
            <a:xfrm>
              <a:off x="577058" y="1256250"/>
              <a:ext cx="273528" cy="43088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solidFill>
                    <a:schemeClr val="accent6"/>
                  </a:solidFill>
                  <a:latin typeface="Calibri (Body)"/>
                </a:rPr>
                <a:t>+</a:t>
              </a:r>
              <a:endParaRPr lang="en-US" sz="2700" dirty="0">
                <a:solidFill>
                  <a:schemeClr val="accent6"/>
                </a:solidFill>
                <a:latin typeface="Calibri (Body)"/>
              </a:endParaRPr>
            </a:p>
          </p:txBody>
        </p:sp>
      </p:grpSp>
      <p:cxnSp>
        <p:nvCxnSpPr>
          <p:cNvPr id="229" name="Straight Arrow Connector 435">
            <a:extLst>
              <a:ext uri="{FF2B5EF4-FFF2-40B4-BE49-F238E27FC236}">
                <a16:creationId xmlns:a16="http://schemas.microsoft.com/office/drawing/2014/main" xmlns="" id="{53D104C2-339C-41FF-8207-FE8EEEF0C70E}"/>
              </a:ext>
            </a:extLst>
          </p:cNvPr>
          <p:cNvCxnSpPr>
            <a:cxnSpLocks/>
            <a:endCxn id="227" idx="2"/>
          </p:cNvCxnSpPr>
          <p:nvPr/>
        </p:nvCxnSpPr>
        <p:spPr>
          <a:xfrm>
            <a:off x="2597899" y="4080809"/>
            <a:ext cx="1379946" cy="159592"/>
          </a:xfrm>
          <a:prstGeom prst="bentConnector3">
            <a:avLst>
              <a:gd name="adj1" fmla="val 50000"/>
            </a:avLst>
          </a:prstGeom>
          <a:ln w="19050">
            <a:solidFill>
              <a:schemeClr val="accent4">
                <a:lumMod val="60000"/>
                <a:lumOff val="4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30" name="Straight Arrow Connector 436">
            <a:extLst>
              <a:ext uri="{FF2B5EF4-FFF2-40B4-BE49-F238E27FC236}">
                <a16:creationId xmlns:a16="http://schemas.microsoft.com/office/drawing/2014/main" xmlns="" id="{36800B83-399B-4955-A023-596EAC14EAE6}"/>
              </a:ext>
            </a:extLst>
          </p:cNvPr>
          <p:cNvCxnSpPr>
            <a:cxnSpLocks/>
            <a:endCxn id="227" idx="6"/>
          </p:cNvCxnSpPr>
          <p:nvPr/>
        </p:nvCxnSpPr>
        <p:spPr>
          <a:xfrm rot="10800000" flipV="1">
            <a:off x="4145446" y="4119597"/>
            <a:ext cx="1057587" cy="120804"/>
          </a:xfrm>
          <a:prstGeom prst="bentConnector3">
            <a:avLst>
              <a:gd name="adj1" fmla="val 50000"/>
            </a:avLst>
          </a:prstGeom>
          <a:ln w="190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xmlns="" id="{BDFB66A8-3410-4BC4-89EF-0B1FA2C8076A}"/>
              </a:ext>
            </a:extLst>
          </p:cNvPr>
          <p:cNvGrpSpPr/>
          <p:nvPr/>
        </p:nvGrpSpPr>
        <p:grpSpPr>
          <a:xfrm>
            <a:off x="3491796" y="4430763"/>
            <a:ext cx="1362555" cy="627747"/>
            <a:chOff x="5285915" y="6091393"/>
            <a:chExt cx="1844297" cy="1024834"/>
          </a:xfrm>
        </p:grpSpPr>
        <p:pic>
          <p:nvPicPr>
            <p:cNvPr id="232" name="Picture 231">
              <a:extLst>
                <a:ext uri="{FF2B5EF4-FFF2-40B4-BE49-F238E27FC236}">
                  <a16:creationId xmlns:a16="http://schemas.microsoft.com/office/drawing/2014/main" xmlns="" id="{47E146AB-FE0B-4D68-8229-135F5E6B2C56}"/>
                </a:ext>
              </a:extLst>
            </p:cNvPr>
            <p:cNvPicPr>
              <a:picLocks noChangeAspect="1"/>
            </p:cNvPicPr>
            <p:nvPr/>
          </p:nvPicPr>
          <p:blipFill>
            <a:blip r:embed="rId22">
              <a:duotone>
                <a:schemeClr val="accent4">
                  <a:shade val="45000"/>
                  <a:satMod val="135000"/>
                </a:schemeClr>
                <a:prstClr val="white"/>
              </a:duotone>
            </a:blip>
            <a:stretch>
              <a:fillRect/>
            </a:stretch>
          </p:blipFill>
          <p:spPr>
            <a:xfrm>
              <a:off x="5285915" y="6091393"/>
              <a:ext cx="222667" cy="300900"/>
            </a:xfrm>
            <a:prstGeom prst="rect">
              <a:avLst/>
            </a:prstGeom>
            <a:scene3d>
              <a:camera prst="isometricRightUp"/>
              <a:lightRig rig="threePt" dir="t"/>
            </a:scene3d>
            <a:sp3d extrusionH="127000"/>
          </p:spPr>
        </p:pic>
        <p:pic>
          <p:nvPicPr>
            <p:cNvPr id="233" name="Picture 232">
              <a:extLst>
                <a:ext uri="{FF2B5EF4-FFF2-40B4-BE49-F238E27FC236}">
                  <a16:creationId xmlns:a16="http://schemas.microsoft.com/office/drawing/2014/main" xmlns="" id="{6BB63509-FC56-41E7-93A2-263A2589E2C6}"/>
                </a:ext>
              </a:extLst>
            </p:cNvPr>
            <p:cNvPicPr>
              <a:picLocks noChangeAspect="1"/>
            </p:cNvPicPr>
            <p:nvPr/>
          </p:nvPicPr>
          <p:blipFill>
            <a:blip r:embed="rId23">
              <a:duotone>
                <a:schemeClr val="accent4">
                  <a:shade val="45000"/>
                  <a:satMod val="135000"/>
                </a:schemeClr>
                <a:prstClr val="white"/>
              </a:duotone>
            </a:blip>
            <a:stretch>
              <a:fillRect/>
            </a:stretch>
          </p:blipFill>
          <p:spPr>
            <a:xfrm>
              <a:off x="5440514" y="6208766"/>
              <a:ext cx="222667" cy="314018"/>
            </a:xfrm>
            <a:prstGeom prst="rect">
              <a:avLst/>
            </a:prstGeom>
            <a:scene3d>
              <a:camera prst="isometricRightUp"/>
              <a:lightRig rig="threePt" dir="t"/>
            </a:scene3d>
            <a:sp3d extrusionH="127000"/>
          </p:spPr>
        </p:pic>
        <p:pic>
          <p:nvPicPr>
            <p:cNvPr id="234" name="Picture 233">
              <a:extLst>
                <a:ext uri="{FF2B5EF4-FFF2-40B4-BE49-F238E27FC236}">
                  <a16:creationId xmlns:a16="http://schemas.microsoft.com/office/drawing/2014/main" xmlns="" id="{45DF80BC-2970-4629-9F35-42E8E1458B88}"/>
                </a:ext>
              </a:extLst>
            </p:cNvPr>
            <p:cNvPicPr>
              <a:picLocks noChangeAspect="1"/>
            </p:cNvPicPr>
            <p:nvPr/>
          </p:nvPicPr>
          <p:blipFill>
            <a:blip r:embed="rId23">
              <a:duotone>
                <a:schemeClr val="accent4">
                  <a:shade val="45000"/>
                  <a:satMod val="135000"/>
                </a:schemeClr>
                <a:prstClr val="white"/>
              </a:duotone>
            </a:blip>
            <a:stretch>
              <a:fillRect/>
            </a:stretch>
          </p:blipFill>
          <p:spPr>
            <a:xfrm>
              <a:off x="5593147" y="6339656"/>
              <a:ext cx="222667" cy="314018"/>
            </a:xfrm>
            <a:prstGeom prst="rect">
              <a:avLst/>
            </a:prstGeom>
            <a:scene3d>
              <a:camera prst="isometricRightUp"/>
              <a:lightRig rig="threePt" dir="t"/>
            </a:scene3d>
            <a:sp3d extrusionH="127000"/>
          </p:spPr>
        </p:pic>
        <p:pic>
          <p:nvPicPr>
            <p:cNvPr id="235" name="Picture 234">
              <a:extLst>
                <a:ext uri="{FF2B5EF4-FFF2-40B4-BE49-F238E27FC236}">
                  <a16:creationId xmlns:a16="http://schemas.microsoft.com/office/drawing/2014/main" xmlns="" id="{24385933-75EA-420E-8E1E-72D1E9C4EC6C}"/>
                </a:ext>
              </a:extLst>
            </p:cNvPr>
            <p:cNvPicPr>
              <a:picLocks noChangeAspect="1"/>
            </p:cNvPicPr>
            <p:nvPr/>
          </p:nvPicPr>
          <p:blipFill>
            <a:blip r:embed="rId23">
              <a:duotone>
                <a:schemeClr val="accent4">
                  <a:shade val="45000"/>
                  <a:satMod val="135000"/>
                </a:schemeClr>
                <a:prstClr val="white"/>
              </a:duotone>
            </a:blip>
            <a:stretch>
              <a:fillRect/>
            </a:stretch>
          </p:blipFill>
          <p:spPr>
            <a:xfrm>
              <a:off x="5757370" y="6443396"/>
              <a:ext cx="222667" cy="314018"/>
            </a:xfrm>
            <a:prstGeom prst="rect">
              <a:avLst/>
            </a:prstGeom>
            <a:scene3d>
              <a:camera prst="isometricRightUp"/>
              <a:lightRig rig="threePt" dir="t"/>
            </a:scene3d>
            <a:sp3d extrusionH="127000"/>
          </p:spPr>
        </p:pic>
        <p:pic>
          <p:nvPicPr>
            <p:cNvPr id="236" name="Picture 235">
              <a:extLst>
                <a:ext uri="{FF2B5EF4-FFF2-40B4-BE49-F238E27FC236}">
                  <a16:creationId xmlns:a16="http://schemas.microsoft.com/office/drawing/2014/main" xmlns="" id="{C9CF47FA-AE37-45E3-BC4F-C0F157D48DE7}"/>
                </a:ext>
              </a:extLst>
            </p:cNvPr>
            <p:cNvPicPr>
              <a:picLocks noChangeAspect="1"/>
            </p:cNvPicPr>
            <p:nvPr/>
          </p:nvPicPr>
          <p:blipFill>
            <a:blip r:embed="rId23">
              <a:duotone>
                <a:schemeClr val="accent4">
                  <a:shade val="45000"/>
                  <a:satMod val="135000"/>
                </a:schemeClr>
                <a:prstClr val="white"/>
              </a:duotone>
            </a:blip>
            <a:stretch>
              <a:fillRect/>
            </a:stretch>
          </p:blipFill>
          <p:spPr>
            <a:xfrm>
              <a:off x="5920226" y="6568649"/>
              <a:ext cx="222667" cy="314018"/>
            </a:xfrm>
            <a:prstGeom prst="rect">
              <a:avLst/>
            </a:prstGeom>
            <a:scene3d>
              <a:camera prst="isometricRightUp"/>
              <a:lightRig rig="threePt" dir="t"/>
            </a:scene3d>
            <a:sp3d extrusionH="127000"/>
          </p:spPr>
        </p:pic>
        <p:pic>
          <p:nvPicPr>
            <p:cNvPr id="237" name="Picture 236">
              <a:extLst>
                <a:ext uri="{FF2B5EF4-FFF2-40B4-BE49-F238E27FC236}">
                  <a16:creationId xmlns:a16="http://schemas.microsoft.com/office/drawing/2014/main" xmlns="" id="{06A18B57-4E9D-4D8B-8E39-54377851C76B}"/>
                </a:ext>
              </a:extLst>
            </p:cNvPr>
            <p:cNvPicPr>
              <a:picLocks noChangeAspect="1"/>
            </p:cNvPicPr>
            <p:nvPr/>
          </p:nvPicPr>
          <p:blipFill>
            <a:blip r:embed="rId23">
              <a:duotone>
                <a:schemeClr val="accent4">
                  <a:shade val="45000"/>
                  <a:satMod val="135000"/>
                </a:schemeClr>
                <a:prstClr val="white"/>
              </a:duotone>
            </a:blip>
            <a:stretch>
              <a:fillRect/>
            </a:stretch>
          </p:blipFill>
          <p:spPr>
            <a:xfrm>
              <a:off x="6078890" y="6686830"/>
              <a:ext cx="222667" cy="314018"/>
            </a:xfrm>
            <a:prstGeom prst="rect">
              <a:avLst/>
            </a:prstGeom>
            <a:scene3d>
              <a:camera prst="isometricRightUp"/>
              <a:lightRig rig="threePt" dir="t"/>
            </a:scene3d>
            <a:sp3d extrusionH="127000"/>
          </p:spPr>
        </p:pic>
        <p:pic>
          <p:nvPicPr>
            <p:cNvPr id="238" name="Picture 237">
              <a:extLst>
                <a:ext uri="{FF2B5EF4-FFF2-40B4-BE49-F238E27FC236}">
                  <a16:creationId xmlns:a16="http://schemas.microsoft.com/office/drawing/2014/main" xmlns="" id="{0015B4AC-4FEE-403B-9B5F-1ED06DB7E361}"/>
                </a:ext>
              </a:extLst>
            </p:cNvPr>
            <p:cNvPicPr>
              <a:picLocks noChangeAspect="1"/>
            </p:cNvPicPr>
            <p:nvPr/>
          </p:nvPicPr>
          <p:blipFill>
            <a:blip r:embed="rId23">
              <a:duotone>
                <a:schemeClr val="accent4">
                  <a:shade val="45000"/>
                  <a:satMod val="135000"/>
                </a:schemeClr>
                <a:prstClr val="white"/>
              </a:duotone>
            </a:blip>
            <a:stretch>
              <a:fillRect/>
            </a:stretch>
          </p:blipFill>
          <p:spPr>
            <a:xfrm>
              <a:off x="6257963" y="6802209"/>
              <a:ext cx="222667" cy="314018"/>
            </a:xfrm>
            <a:prstGeom prst="rect">
              <a:avLst/>
            </a:prstGeom>
            <a:scene3d>
              <a:camera prst="isometricRightUp"/>
              <a:lightRig rig="threePt" dir="t"/>
            </a:scene3d>
            <a:sp3d extrusionH="127000"/>
          </p:spPr>
        </p:pic>
        <p:sp>
          <p:nvSpPr>
            <p:cNvPr id="239" name="Rectangle 238">
              <a:extLst>
                <a:ext uri="{FF2B5EF4-FFF2-40B4-BE49-F238E27FC236}">
                  <a16:creationId xmlns:a16="http://schemas.microsoft.com/office/drawing/2014/main" xmlns="" id="{90F6E8D1-5F68-41BF-8F2F-E1B746A4BCA1}"/>
                </a:ext>
              </a:extLst>
            </p:cNvPr>
            <p:cNvSpPr/>
            <p:nvPr/>
          </p:nvSpPr>
          <p:spPr>
            <a:xfrm>
              <a:off x="6198926" y="6314507"/>
              <a:ext cx="931286" cy="345929"/>
            </a:xfrm>
            <a:prstGeom prst="rect">
              <a:avLst/>
            </a:prstGeom>
          </p:spPr>
          <p:txBody>
            <a:bodyPr wrap="none">
              <a:spAutoFit/>
            </a:bodyPr>
            <a:lstStyle/>
            <a:p>
              <a:r>
                <a:rPr lang="en-US" sz="900" dirty="0" err="1">
                  <a:solidFill>
                    <a:schemeClr val="accent6"/>
                  </a:solidFill>
                  <a:latin typeface="Calibri (Body)"/>
                </a:rPr>
                <a:t>te-pCASL</a:t>
              </a:r>
              <a:r>
                <a:rPr lang="en-US" sz="900" dirty="0">
                  <a:solidFill>
                    <a:schemeClr val="accent6"/>
                  </a:solidFill>
                  <a:latin typeface="Calibri (Body)"/>
                </a:rPr>
                <a:t> signal </a:t>
              </a:r>
            </a:p>
          </p:txBody>
        </p:sp>
      </p:grpSp>
      <p:sp>
        <p:nvSpPr>
          <p:cNvPr id="240" name="Arrow: Down 239">
            <a:extLst>
              <a:ext uri="{FF2B5EF4-FFF2-40B4-BE49-F238E27FC236}">
                <a16:creationId xmlns:a16="http://schemas.microsoft.com/office/drawing/2014/main" xmlns="" id="{12AECAB9-32F9-4A64-836A-9B0AAC9D0AA5}"/>
              </a:ext>
            </a:extLst>
          </p:cNvPr>
          <p:cNvSpPr/>
          <p:nvPr/>
        </p:nvSpPr>
        <p:spPr>
          <a:xfrm>
            <a:off x="3969037" y="4378674"/>
            <a:ext cx="213491" cy="209675"/>
          </a:xfrm>
          <a:prstGeom prst="downArrow">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6"/>
              </a:solidFill>
              <a:latin typeface="Calibri (Body)"/>
            </a:endParaRPr>
          </a:p>
        </p:txBody>
      </p:sp>
      <mc:AlternateContent xmlns:mc="http://schemas.openxmlformats.org/markup-compatibility/2006" xmlns:a14="http://schemas.microsoft.com/office/drawing/2010/main">
        <mc:Choice Requires="a14">
          <p:sp>
            <p:nvSpPr>
              <p:cNvPr id="241" name="Rectangle 240">
                <a:extLst>
                  <a:ext uri="{FF2B5EF4-FFF2-40B4-BE49-F238E27FC236}">
                    <a16:creationId xmlns:a16="http://schemas.microsoft.com/office/drawing/2014/main" xmlns="" id="{B583F6E0-573C-4986-807C-EF730399F588}"/>
                  </a:ext>
                </a:extLst>
              </p:cNvPr>
              <p:cNvSpPr/>
              <p:nvPr/>
            </p:nvSpPr>
            <p:spPr>
              <a:xfrm>
                <a:off x="2538780" y="233087"/>
                <a:ext cx="1664525"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u="sng" dirty="0">
                          <a:solidFill>
                            <a:srgbClr val="FF0000"/>
                          </a:solidFill>
                          <a:effectLst>
                            <a:outerShdw blurRad="38100" dist="38100" dir="2700000" algn="tl">
                              <a:srgbClr val="000000">
                                <a:alpha val="43137"/>
                              </a:srgbClr>
                            </a:outerShdw>
                          </a:effectLst>
                        </a:rPr>
                        <m:t>Arterial</m:t>
                      </m:r>
                      <m:r>
                        <m:rPr>
                          <m:nor/>
                        </m:rPr>
                        <a:rPr lang="en-US" sz="1400" u="sng" dirty="0">
                          <a:solidFill>
                            <a:srgbClr val="FF0000"/>
                          </a:solidFill>
                          <a:effectLst>
                            <a:outerShdw blurRad="38100" dist="38100" dir="2700000" algn="tl">
                              <a:srgbClr val="000000">
                                <a:alpha val="43137"/>
                              </a:srgbClr>
                            </a:outerShdw>
                          </a:effectLst>
                        </a:rPr>
                        <m:t> </m:t>
                      </m:r>
                      <m:r>
                        <m:rPr>
                          <m:nor/>
                        </m:rPr>
                        <a:rPr lang="en-US" sz="1400" u="sng" dirty="0">
                          <a:solidFill>
                            <a:srgbClr val="FF0000"/>
                          </a:solidFill>
                          <a:effectLst>
                            <a:outerShdw blurRad="38100" dist="38100" dir="2700000" algn="tl">
                              <a:srgbClr val="000000">
                                <a:alpha val="43137"/>
                              </a:srgbClr>
                            </a:outerShdw>
                          </a:effectLst>
                        </a:rPr>
                        <m:t>arrival</m:t>
                      </m:r>
                      <m:r>
                        <m:rPr>
                          <m:nor/>
                        </m:rPr>
                        <a:rPr lang="en-US" sz="1400" u="sng" dirty="0">
                          <a:solidFill>
                            <a:srgbClr val="FF0000"/>
                          </a:solidFill>
                          <a:effectLst>
                            <a:outerShdw blurRad="38100" dist="38100" dir="2700000" algn="tl">
                              <a:srgbClr val="000000">
                                <a:alpha val="43137"/>
                              </a:srgbClr>
                            </a:outerShdw>
                          </a:effectLst>
                        </a:rPr>
                        <m:t> </m:t>
                      </m:r>
                      <m:r>
                        <m:rPr>
                          <m:nor/>
                        </m:rPr>
                        <a:rPr lang="en-US" sz="1400" u="sng" dirty="0">
                          <a:solidFill>
                            <a:srgbClr val="FF0000"/>
                          </a:solidFill>
                          <a:effectLst>
                            <a:outerShdw blurRad="38100" dist="38100" dir="2700000" algn="tl">
                              <a:srgbClr val="000000">
                                <a:alpha val="43137"/>
                              </a:srgbClr>
                            </a:outerShdw>
                          </a:effectLst>
                        </a:rPr>
                        <m:t>time</m:t>
                      </m:r>
                      <m:r>
                        <m:rPr>
                          <m:nor/>
                        </m:rPr>
                        <a:rPr lang="en-US" sz="1400" u="sng" dirty="0">
                          <a:solidFill>
                            <a:srgbClr val="FF0000"/>
                          </a:solidFill>
                          <a:effectLst>
                            <a:outerShdw blurRad="38100" dist="38100" dir="2700000" algn="tl">
                              <a:srgbClr val="000000">
                                <a:alpha val="43137"/>
                              </a:srgbClr>
                            </a:outerShdw>
                          </a:effectLst>
                        </a:rPr>
                        <m:t> </m:t>
                      </m:r>
                    </m:oMath>
                  </m:oMathPara>
                </a14:m>
                <a:endParaRPr lang="en-US" sz="1400" u="sng" dirty="0">
                  <a:solidFill>
                    <a:srgbClr val="FF0000"/>
                  </a:solidFill>
                  <a:effectLst>
                    <a:outerShdw blurRad="38100" dist="38100" dir="2700000" algn="tl">
                      <a:srgbClr val="000000">
                        <a:alpha val="43137"/>
                      </a:srgbClr>
                    </a:outerShdw>
                  </a:effectLst>
                </a:endParaRPr>
              </a:p>
            </p:txBody>
          </p:sp>
        </mc:Choice>
        <mc:Fallback xmlns="">
          <p:sp>
            <p:nvSpPr>
              <p:cNvPr id="241" name="Rectangle 240">
                <a:extLst>
                  <a:ext uri="{FF2B5EF4-FFF2-40B4-BE49-F238E27FC236}">
                    <a16:creationId xmlns:a16="http://schemas.microsoft.com/office/drawing/2014/main" id="{B583F6E0-573C-4986-807C-EF730399F588}"/>
                  </a:ext>
                </a:extLst>
              </p:cNvPr>
              <p:cNvSpPr>
                <a:spLocks noRot="1" noChangeAspect="1" noMove="1" noResize="1" noEditPoints="1" noAdjustHandles="1" noChangeArrowheads="1" noChangeShapeType="1" noTextEdit="1"/>
              </p:cNvSpPr>
              <p:nvPr/>
            </p:nvSpPr>
            <p:spPr>
              <a:xfrm>
                <a:off x="2538780" y="233087"/>
                <a:ext cx="1664525" cy="307777"/>
              </a:xfrm>
              <a:prstGeom prst="rect">
                <a:avLst/>
              </a:prstGeom>
              <a:blipFill>
                <a:blip r:embed="rId25"/>
                <a:stretch>
                  <a:fillRect/>
                </a:stretch>
              </a:blipFill>
            </p:spPr>
            <p:txBody>
              <a:bodyPr/>
              <a:lstStyle/>
              <a:p>
                <a:r>
                  <a:rPr lang="en-US">
                    <a:noFill/>
                  </a:rPr>
                  <a:t> </a:t>
                </a:r>
              </a:p>
            </p:txBody>
          </p:sp>
        </mc:Fallback>
      </mc:AlternateContent>
      <p:sp>
        <p:nvSpPr>
          <p:cNvPr id="242" name="AutoShape 4" descr="Image result for icon squeeze">
            <a:extLst>
              <a:ext uri="{FF2B5EF4-FFF2-40B4-BE49-F238E27FC236}">
                <a16:creationId xmlns:a16="http://schemas.microsoft.com/office/drawing/2014/main" xmlns="" id="{0D280B6E-145F-4D81-BAE1-7B30B123C04F}"/>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800">
              <a:solidFill>
                <a:schemeClr val="accent6"/>
              </a:solidFill>
              <a:latin typeface="Calibri (Body)"/>
            </a:endParaRPr>
          </a:p>
        </p:txBody>
      </p:sp>
      <p:cxnSp>
        <p:nvCxnSpPr>
          <p:cNvPr id="246" name="Connector: Elbow 245">
            <a:extLst>
              <a:ext uri="{FF2B5EF4-FFF2-40B4-BE49-F238E27FC236}">
                <a16:creationId xmlns:a16="http://schemas.microsoft.com/office/drawing/2014/main" xmlns="" id="{0EA9600A-B22B-4B40-9D87-528D2FC4B3E3}"/>
              </a:ext>
            </a:extLst>
          </p:cNvPr>
          <p:cNvCxnSpPr>
            <a:cxnSpLocks/>
            <a:stCxn id="157" idx="2"/>
            <a:endCxn id="214" idx="1"/>
          </p:cNvCxnSpPr>
          <p:nvPr/>
        </p:nvCxnSpPr>
        <p:spPr>
          <a:xfrm rot="16200000" flipH="1">
            <a:off x="1659292" y="3136524"/>
            <a:ext cx="233266" cy="377357"/>
          </a:xfrm>
          <a:prstGeom prst="bentConnector2">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6" name="Rectangle 255">
                <a:extLst>
                  <a:ext uri="{FF2B5EF4-FFF2-40B4-BE49-F238E27FC236}">
                    <a16:creationId xmlns:a16="http://schemas.microsoft.com/office/drawing/2014/main" xmlns="" id="{C46CD159-1A76-4DEC-8AC9-484FE4F0D704}"/>
                  </a:ext>
                </a:extLst>
              </p:cNvPr>
              <p:cNvSpPr/>
              <p:nvPr/>
            </p:nvSpPr>
            <p:spPr>
              <a:xfrm>
                <a:off x="4069007" y="234759"/>
                <a:ext cx="162095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400" u="sng" dirty="0">
                          <a:solidFill>
                            <a:srgbClr val="FF0000"/>
                          </a:solidFill>
                        </a:rPr>
                        <m:t>Tissue</m:t>
                      </m:r>
                      <m:r>
                        <m:rPr>
                          <m:nor/>
                        </m:rPr>
                        <a:rPr lang="en-US" sz="1400" u="sng" dirty="0">
                          <a:solidFill>
                            <a:srgbClr val="FF0000"/>
                          </a:solidFill>
                        </a:rPr>
                        <m:t> </m:t>
                      </m:r>
                      <m:r>
                        <m:rPr>
                          <m:nor/>
                        </m:rPr>
                        <a:rPr lang="en-US" sz="1400" u="sng" dirty="0">
                          <a:solidFill>
                            <a:srgbClr val="FF0000"/>
                          </a:solidFill>
                        </a:rPr>
                        <m:t>arrival</m:t>
                      </m:r>
                      <m:r>
                        <m:rPr>
                          <m:nor/>
                        </m:rPr>
                        <a:rPr lang="en-US" sz="1400" u="sng" dirty="0">
                          <a:solidFill>
                            <a:srgbClr val="FF0000"/>
                          </a:solidFill>
                        </a:rPr>
                        <m:t> </m:t>
                      </m:r>
                      <m:r>
                        <m:rPr>
                          <m:nor/>
                        </m:rPr>
                        <a:rPr lang="en-US" sz="1400" u="sng" dirty="0">
                          <a:solidFill>
                            <a:srgbClr val="FF0000"/>
                          </a:solidFill>
                        </a:rPr>
                        <m:t>time</m:t>
                      </m:r>
                      <m:r>
                        <m:rPr>
                          <m:nor/>
                        </m:rPr>
                        <a:rPr lang="en-US" sz="1400" u="sng" dirty="0">
                          <a:solidFill>
                            <a:srgbClr val="FF0000"/>
                          </a:solidFill>
                        </a:rPr>
                        <m:t> </m:t>
                      </m:r>
                    </m:oMath>
                  </m:oMathPara>
                </a14:m>
                <a:endParaRPr lang="en-US" sz="1400" u="sng" dirty="0">
                  <a:solidFill>
                    <a:srgbClr val="FF0000"/>
                  </a:solidFill>
                </a:endParaRPr>
              </a:p>
            </p:txBody>
          </p:sp>
        </mc:Choice>
        <mc:Fallback xmlns="">
          <p:sp>
            <p:nvSpPr>
              <p:cNvPr id="256" name="Rectangle 255">
                <a:extLst>
                  <a:ext uri="{FF2B5EF4-FFF2-40B4-BE49-F238E27FC236}">
                    <a16:creationId xmlns:a16="http://schemas.microsoft.com/office/drawing/2014/main" id="{C46CD159-1A76-4DEC-8AC9-484FE4F0D704}"/>
                  </a:ext>
                </a:extLst>
              </p:cNvPr>
              <p:cNvSpPr>
                <a:spLocks noRot="1" noChangeAspect="1" noMove="1" noResize="1" noEditPoints="1" noAdjustHandles="1" noChangeArrowheads="1" noChangeShapeType="1" noTextEdit="1"/>
              </p:cNvSpPr>
              <p:nvPr/>
            </p:nvSpPr>
            <p:spPr>
              <a:xfrm>
                <a:off x="4069007" y="234759"/>
                <a:ext cx="162095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Rectangle 256">
                <a:extLst>
                  <a:ext uri="{FF2B5EF4-FFF2-40B4-BE49-F238E27FC236}">
                    <a16:creationId xmlns:a16="http://schemas.microsoft.com/office/drawing/2014/main" xmlns="" id="{93898A93-BA7C-4DC2-9161-9BE58EFCCD76}"/>
                  </a:ext>
                </a:extLst>
              </p:cNvPr>
              <p:cNvSpPr/>
              <p:nvPr/>
            </p:nvSpPr>
            <p:spPr>
              <a:xfrm>
                <a:off x="5516339" y="237791"/>
                <a:ext cx="141256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400" u="sng" dirty="0">
                          <a:solidFill>
                            <a:srgbClr val="FF0000"/>
                          </a:solidFill>
                          <a:latin typeface="Cambria Math" panose="02040503050406030204" pitchFamily="18" charset="0"/>
                        </a:rPr>
                        <m:t>blood</m:t>
                      </m:r>
                      <m:r>
                        <m:rPr>
                          <m:nor/>
                        </m:rPr>
                        <a:rPr lang="en-US" sz="1400" u="sng" dirty="0">
                          <a:solidFill>
                            <a:srgbClr val="FF0000"/>
                          </a:solidFill>
                          <a:latin typeface="Cambria Math" panose="02040503050406030204" pitchFamily="18" charset="0"/>
                        </a:rPr>
                        <m:t> </m:t>
                      </m:r>
                      <m:r>
                        <m:rPr>
                          <m:nor/>
                        </m:rPr>
                        <a:rPr lang="en-US" sz="1400" u="sng" dirty="0">
                          <a:solidFill>
                            <a:srgbClr val="FF0000"/>
                          </a:solidFill>
                          <a:latin typeface="Cambria Math" panose="02040503050406030204" pitchFamily="18" charset="0"/>
                        </a:rPr>
                        <m:t>flow</m:t>
                      </m:r>
                      <m:r>
                        <m:rPr>
                          <m:nor/>
                        </m:rPr>
                        <a:rPr lang="en-US" sz="1400" u="sng" dirty="0">
                          <a:solidFill>
                            <a:srgbClr val="FF0000"/>
                          </a:solidFill>
                          <a:latin typeface="Cambria Math" panose="02040503050406030204" pitchFamily="18" charset="0"/>
                        </a:rPr>
                        <m:t> </m:t>
                      </m:r>
                      <m:r>
                        <m:rPr>
                          <m:nor/>
                        </m:rPr>
                        <a:rPr lang="en-US" sz="1400" u="sng" dirty="0">
                          <a:solidFill>
                            <a:srgbClr val="FF0000"/>
                          </a:solidFill>
                          <a:latin typeface="Cambria Math" panose="02040503050406030204" pitchFamily="18" charset="0"/>
                        </a:rPr>
                        <m:t>map</m:t>
                      </m:r>
                    </m:oMath>
                  </m:oMathPara>
                </a14:m>
                <a:endParaRPr lang="en-US" sz="1400" u="sng" dirty="0">
                  <a:solidFill>
                    <a:srgbClr val="FF0000"/>
                  </a:solidFill>
                  <a:latin typeface="Cambria Math" panose="02040503050406030204" pitchFamily="18" charset="0"/>
                </a:endParaRPr>
              </a:p>
            </p:txBody>
          </p:sp>
        </mc:Choice>
        <mc:Fallback xmlns="">
          <p:sp>
            <p:nvSpPr>
              <p:cNvPr id="257" name="Rectangle 256">
                <a:extLst>
                  <a:ext uri="{FF2B5EF4-FFF2-40B4-BE49-F238E27FC236}">
                    <a16:creationId xmlns:a16="http://schemas.microsoft.com/office/drawing/2014/main" id="{93898A93-BA7C-4DC2-9161-9BE58EFCCD76}"/>
                  </a:ext>
                </a:extLst>
              </p:cNvPr>
              <p:cNvSpPr>
                <a:spLocks noRot="1" noChangeAspect="1" noMove="1" noResize="1" noEditPoints="1" noAdjustHandles="1" noChangeArrowheads="1" noChangeShapeType="1" noTextEdit="1"/>
              </p:cNvSpPr>
              <p:nvPr/>
            </p:nvSpPr>
            <p:spPr>
              <a:xfrm>
                <a:off x="5516339" y="237791"/>
                <a:ext cx="1412566" cy="307777"/>
              </a:xfrm>
              <a:prstGeom prst="rect">
                <a:avLst/>
              </a:prstGeom>
              <a:blipFill>
                <a:blip r:embed="rId27"/>
                <a:stretch>
                  <a:fillRect b="-4000"/>
                </a:stretch>
              </a:blipFill>
            </p:spPr>
            <p:txBody>
              <a:bodyPr/>
              <a:lstStyle/>
              <a:p>
                <a:r>
                  <a:rPr lang="en-US">
                    <a:noFill/>
                  </a:rPr>
                  <a:t> </a:t>
                </a:r>
              </a:p>
            </p:txBody>
          </p:sp>
        </mc:Fallback>
      </mc:AlternateContent>
      <p:cxnSp>
        <p:nvCxnSpPr>
          <p:cNvPr id="261" name="Straight Arrow Connector 260">
            <a:extLst>
              <a:ext uri="{FF2B5EF4-FFF2-40B4-BE49-F238E27FC236}">
                <a16:creationId xmlns:a16="http://schemas.microsoft.com/office/drawing/2014/main" xmlns="" id="{0CA884B4-A18A-477D-9C4E-7E2B6B4D522A}"/>
              </a:ext>
            </a:extLst>
          </p:cNvPr>
          <p:cNvCxnSpPr>
            <a:cxnSpLocks/>
            <a:stCxn id="11" idx="2"/>
            <a:endCxn id="32" idx="0"/>
          </p:cNvCxnSpPr>
          <p:nvPr/>
        </p:nvCxnSpPr>
        <p:spPr>
          <a:xfrm rot="5400000">
            <a:off x="7907941" y="2281727"/>
            <a:ext cx="394790" cy="1231"/>
          </a:xfrm>
          <a:prstGeom prst="bentConnector3">
            <a:avLst>
              <a:gd name="adj1" fmla="val 50000"/>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xmlns="" id="{6DB16F15-BE3B-4619-93D4-39BF71C99A78}"/>
              </a:ext>
            </a:extLst>
          </p:cNvPr>
          <p:cNvCxnSpPr>
            <a:cxnSpLocks/>
            <a:stCxn id="9" idx="1"/>
            <a:endCxn id="200" idx="3"/>
          </p:cNvCxnSpPr>
          <p:nvPr/>
        </p:nvCxnSpPr>
        <p:spPr>
          <a:xfrm rot="10800000">
            <a:off x="6192332" y="3089443"/>
            <a:ext cx="1832210" cy="933497"/>
          </a:xfrm>
          <a:prstGeom prst="bentConnector3">
            <a:avLst>
              <a:gd name="adj1" fmla="val 50000"/>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9934" y="54286"/>
            <a:ext cx="1876539" cy="276999"/>
          </a:xfrm>
          <a:prstGeom prst="rect">
            <a:avLst/>
          </a:prstGeom>
        </p:spPr>
        <p:txBody>
          <a:bodyPr wrap="none">
            <a:spAutoFit/>
          </a:bodyPr>
          <a:lstStyle/>
          <a:p>
            <a:r>
              <a:rPr lang="en-US" sz="1200" dirty="0"/>
              <a:t>Generating </a:t>
            </a:r>
            <a:r>
              <a:rPr lang="en-US" sz="1200" dirty="0" err="1"/>
              <a:t>te-pCASL</a:t>
            </a:r>
            <a:r>
              <a:rPr lang="en-US" sz="1200" dirty="0"/>
              <a:t> data:</a:t>
            </a:r>
          </a:p>
        </p:txBody>
      </p:sp>
      <p:cxnSp>
        <p:nvCxnSpPr>
          <p:cNvPr id="290" name="Straight Arrow Connector 14">
            <a:extLst>
              <a:ext uri="{FF2B5EF4-FFF2-40B4-BE49-F238E27FC236}">
                <a16:creationId xmlns:a16="http://schemas.microsoft.com/office/drawing/2014/main" xmlns="" id="{2ED4B4AB-0C92-4A6A-959A-A1F371E19D7C}"/>
              </a:ext>
            </a:extLst>
          </p:cNvPr>
          <p:cNvCxnSpPr>
            <a:cxnSpLocks/>
            <a:stCxn id="188" idx="2"/>
            <a:endCxn id="80" idx="3"/>
          </p:cNvCxnSpPr>
          <p:nvPr/>
        </p:nvCxnSpPr>
        <p:spPr>
          <a:xfrm rot="5400000">
            <a:off x="3683922" y="1382033"/>
            <a:ext cx="149044" cy="393499"/>
          </a:xfrm>
          <a:prstGeom prst="bentConnector2">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Rectangle 320">
            <a:extLst>
              <a:ext uri="{FF2B5EF4-FFF2-40B4-BE49-F238E27FC236}">
                <a16:creationId xmlns:a16="http://schemas.microsoft.com/office/drawing/2014/main" xmlns="" id="{D9A1122B-EF08-4574-A2C8-8AC995512B81}"/>
              </a:ext>
            </a:extLst>
          </p:cNvPr>
          <p:cNvSpPr/>
          <p:nvPr/>
        </p:nvSpPr>
        <p:spPr>
          <a:xfrm>
            <a:off x="339312" y="988294"/>
            <a:ext cx="2805576" cy="2616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chemeClr val="accent6"/>
                </a:solidFill>
              </a:rPr>
              <a:t>In vivo cinema </a:t>
            </a:r>
            <a:r>
              <a:rPr lang="en-US" sz="1100" dirty="0">
                <a:solidFill>
                  <a:schemeClr val="accent6"/>
                </a:solidFill>
              </a:rPr>
              <a:t>data (denotes 4D angiography)</a:t>
            </a:r>
          </a:p>
        </p:txBody>
      </p:sp>
    </p:spTree>
    <p:extLst>
      <p:ext uri="{BB962C8B-B14F-4D97-AF65-F5344CB8AC3E}">
        <p14:creationId xmlns:p14="http://schemas.microsoft.com/office/powerpoint/2010/main" val="562615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wipe(left)">
                                      <p:cBhvr>
                                        <p:cTn id="12" dur="500"/>
                                        <p:tgtEl>
                                          <p:spTgt spid="2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1"/>
                                        </p:tgtEl>
                                        <p:attrNameLst>
                                          <p:attrName>style.visibility</p:attrName>
                                        </p:attrNameLst>
                                      </p:cBhvr>
                                      <p:to>
                                        <p:strVal val="visible"/>
                                      </p:to>
                                    </p:set>
                                    <p:animEffect transition="in" filter="fade">
                                      <p:cBhvr>
                                        <p:cTn id="15" dur="500"/>
                                        <p:tgtEl>
                                          <p:spTgt spid="321"/>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wipe(left)">
                                      <p:cBhvr>
                                        <p:cTn id="19" dur="500"/>
                                        <p:tgtEl>
                                          <p:spTgt spid="1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9"/>
                                        </p:tgtEl>
                                        <p:attrNameLst>
                                          <p:attrName>style.visibility</p:attrName>
                                        </p:attrNameLst>
                                      </p:cBhvr>
                                      <p:to>
                                        <p:strVal val="visible"/>
                                      </p:to>
                                    </p:set>
                                    <p:animEffect transition="in" filter="fade">
                                      <p:cBhvr>
                                        <p:cTn id="22" dur="500"/>
                                        <p:tgtEl>
                                          <p:spTgt spid="189"/>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1"/>
                                        </p:tgtEl>
                                        <p:attrNameLst>
                                          <p:attrName>style.visibility</p:attrName>
                                        </p:attrNameLst>
                                      </p:cBhvr>
                                      <p:to>
                                        <p:strVal val="visible"/>
                                      </p:to>
                                    </p:set>
                                    <p:animEffect transition="in" filter="wipe(right)">
                                      <p:cBhvr>
                                        <p:cTn id="26" dur="500"/>
                                        <p:tgtEl>
                                          <p:spTgt spid="181"/>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88"/>
                                        </p:tgtEl>
                                        <p:attrNameLst>
                                          <p:attrName>style.visibility</p:attrName>
                                        </p:attrNameLst>
                                      </p:cBhvr>
                                      <p:to>
                                        <p:strVal val="visible"/>
                                      </p:to>
                                    </p:set>
                                    <p:animEffect transition="in" filter="fade">
                                      <p:cBhvr>
                                        <p:cTn id="30" dur="500"/>
                                        <p:tgtEl>
                                          <p:spTgt spid="188"/>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290"/>
                                        </p:tgtEl>
                                        <p:attrNameLst>
                                          <p:attrName>style.visibility</p:attrName>
                                        </p:attrNameLst>
                                      </p:cBhvr>
                                      <p:to>
                                        <p:strVal val="visible"/>
                                      </p:to>
                                    </p:set>
                                    <p:animEffect transition="in" filter="wipe(right)">
                                      <p:cBhvr>
                                        <p:cTn id="34" dur="500"/>
                                        <p:tgtEl>
                                          <p:spTgt spid="290"/>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250"/>
                                        <p:tgtEl>
                                          <p:spTgt spid="64"/>
                                        </p:tgtEl>
                                      </p:cBhvr>
                                    </p:animEffect>
                                  </p:childTnLst>
                                </p:cTn>
                              </p:par>
                            </p:childTnLst>
                          </p:cTn>
                        </p:par>
                        <p:par>
                          <p:cTn id="39" fill="hold">
                            <p:stCondLst>
                              <p:cond delay="2750"/>
                            </p:stCondLst>
                            <p:childTnLst>
                              <p:par>
                                <p:cTn id="40" presetID="22" presetClass="entr" presetSubtype="1" fill="hold" nodeType="after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up)">
                                      <p:cBhvr>
                                        <p:cTn id="42" dur="250"/>
                                        <p:tgtEl>
                                          <p:spTgt spid="93"/>
                                        </p:tgtEl>
                                      </p:cBhvr>
                                    </p:animEffect>
                                  </p:childTnLst>
                                </p:cTn>
                              </p:par>
                            </p:childTnLst>
                          </p:cTn>
                        </p:par>
                        <p:par>
                          <p:cTn id="43" fill="hold">
                            <p:stCondLst>
                              <p:cond delay="3000"/>
                            </p:stCondLst>
                            <p:childTnLst>
                              <p:par>
                                <p:cTn id="44" presetID="22" presetClass="entr" presetSubtype="1" fill="hold" nodeType="afterEffect">
                                  <p:stCondLst>
                                    <p:cond delay="0"/>
                                  </p:stCondLst>
                                  <p:childTnLst>
                                    <p:set>
                                      <p:cBhvr>
                                        <p:cTn id="45" dur="1" fill="hold">
                                          <p:stCondLst>
                                            <p:cond delay="0"/>
                                          </p:stCondLst>
                                        </p:cTn>
                                        <p:tgtEl>
                                          <p:spTgt spid="141"/>
                                        </p:tgtEl>
                                        <p:attrNameLst>
                                          <p:attrName>style.visibility</p:attrName>
                                        </p:attrNameLst>
                                      </p:cBhvr>
                                      <p:to>
                                        <p:strVal val="visible"/>
                                      </p:to>
                                    </p:set>
                                    <p:animEffect transition="in" filter="wipe(up)">
                                      <p:cBhvr>
                                        <p:cTn id="46" dur="250"/>
                                        <p:tgtEl>
                                          <p:spTgt spid="141"/>
                                        </p:tgtEl>
                                      </p:cBhvr>
                                    </p:animEffect>
                                  </p:childTnLst>
                                </p:cTn>
                              </p:par>
                            </p:childTnLst>
                          </p:cTn>
                        </p:par>
                        <p:par>
                          <p:cTn id="47" fill="hold">
                            <p:stCondLst>
                              <p:cond delay="3250"/>
                            </p:stCondLst>
                            <p:childTnLst>
                              <p:par>
                                <p:cTn id="48" presetID="22" presetClass="entr" presetSubtype="1" fill="hold" nodeType="after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wipe(up)">
                                      <p:cBhvr>
                                        <p:cTn id="50" dur="250"/>
                                        <p:tgtEl>
                                          <p:spTgt spid="99"/>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142"/>
                                        </p:tgtEl>
                                        <p:attrNameLst>
                                          <p:attrName>style.visibility</p:attrName>
                                        </p:attrNameLst>
                                      </p:cBhvr>
                                      <p:to>
                                        <p:strVal val="visible"/>
                                      </p:to>
                                    </p:set>
                                    <p:animEffect transition="in" filter="wipe(up)">
                                      <p:cBhvr>
                                        <p:cTn id="54" dur="250"/>
                                        <p:tgtEl>
                                          <p:spTgt spid="142"/>
                                        </p:tgtEl>
                                      </p:cBhvr>
                                    </p:animEffect>
                                  </p:childTnLst>
                                </p:cTn>
                              </p:par>
                            </p:childTnLst>
                          </p:cTn>
                        </p:par>
                        <p:par>
                          <p:cTn id="55" fill="hold">
                            <p:stCondLst>
                              <p:cond delay="3750"/>
                            </p:stCondLst>
                            <p:childTnLst>
                              <p:par>
                                <p:cTn id="56" presetID="22" presetClass="entr" presetSubtype="1" fill="hold" nodeType="afterEffect">
                                  <p:stCondLst>
                                    <p:cond delay="0"/>
                                  </p:stCondLst>
                                  <p:childTnLst>
                                    <p:set>
                                      <p:cBhvr>
                                        <p:cTn id="57" dur="1" fill="hold">
                                          <p:stCondLst>
                                            <p:cond delay="0"/>
                                          </p:stCondLst>
                                        </p:cTn>
                                        <p:tgtEl>
                                          <p:spTgt spid="105"/>
                                        </p:tgtEl>
                                        <p:attrNameLst>
                                          <p:attrName>style.visibility</p:attrName>
                                        </p:attrNameLst>
                                      </p:cBhvr>
                                      <p:to>
                                        <p:strVal val="visible"/>
                                      </p:to>
                                    </p:set>
                                    <p:animEffect transition="in" filter="wipe(up)">
                                      <p:cBhvr>
                                        <p:cTn id="58" dur="250"/>
                                        <p:tgtEl>
                                          <p:spTgt spid="105"/>
                                        </p:tgtEl>
                                      </p:cBhvr>
                                    </p:animEffect>
                                  </p:childTnLst>
                                </p:cTn>
                              </p:par>
                            </p:childTnLst>
                          </p:cTn>
                        </p:par>
                        <p:par>
                          <p:cTn id="59" fill="hold">
                            <p:stCondLst>
                              <p:cond delay="4000"/>
                            </p:stCondLst>
                            <p:childTnLst>
                              <p:par>
                                <p:cTn id="60" presetID="22" presetClass="entr" presetSubtype="1" fill="hold" nodeType="afterEffect">
                                  <p:stCondLst>
                                    <p:cond delay="0"/>
                                  </p:stCondLst>
                                  <p:childTnLst>
                                    <p:set>
                                      <p:cBhvr>
                                        <p:cTn id="61" dur="1" fill="hold">
                                          <p:stCondLst>
                                            <p:cond delay="0"/>
                                          </p:stCondLst>
                                        </p:cTn>
                                        <p:tgtEl>
                                          <p:spTgt spid="143"/>
                                        </p:tgtEl>
                                        <p:attrNameLst>
                                          <p:attrName>style.visibility</p:attrName>
                                        </p:attrNameLst>
                                      </p:cBhvr>
                                      <p:to>
                                        <p:strVal val="visible"/>
                                      </p:to>
                                    </p:set>
                                    <p:animEffect transition="in" filter="wipe(up)">
                                      <p:cBhvr>
                                        <p:cTn id="62" dur="250"/>
                                        <p:tgtEl>
                                          <p:spTgt spid="143"/>
                                        </p:tgtEl>
                                      </p:cBhvr>
                                    </p:animEffect>
                                  </p:childTnLst>
                                </p:cTn>
                              </p:par>
                            </p:childTnLst>
                          </p:cTn>
                        </p:par>
                        <p:par>
                          <p:cTn id="63" fill="hold">
                            <p:stCondLst>
                              <p:cond delay="4250"/>
                            </p:stCondLst>
                            <p:childTnLst>
                              <p:par>
                                <p:cTn id="64" presetID="22" presetClass="entr" presetSubtype="1" fill="hold" nodeType="afterEffect">
                                  <p:stCondLst>
                                    <p:cond delay="0"/>
                                  </p:stCondLst>
                                  <p:childTnLst>
                                    <p:set>
                                      <p:cBhvr>
                                        <p:cTn id="65" dur="1" fill="hold">
                                          <p:stCondLst>
                                            <p:cond delay="0"/>
                                          </p:stCondLst>
                                        </p:cTn>
                                        <p:tgtEl>
                                          <p:spTgt spid="111"/>
                                        </p:tgtEl>
                                        <p:attrNameLst>
                                          <p:attrName>style.visibility</p:attrName>
                                        </p:attrNameLst>
                                      </p:cBhvr>
                                      <p:to>
                                        <p:strVal val="visible"/>
                                      </p:to>
                                    </p:set>
                                    <p:animEffect transition="in" filter="wipe(up)">
                                      <p:cBhvr>
                                        <p:cTn id="66" dur="250"/>
                                        <p:tgtEl>
                                          <p:spTgt spid="111"/>
                                        </p:tgtEl>
                                      </p:cBhvr>
                                    </p:animEffect>
                                  </p:childTnLst>
                                </p:cTn>
                              </p:par>
                            </p:childTnLst>
                          </p:cTn>
                        </p:par>
                        <p:par>
                          <p:cTn id="67" fill="hold">
                            <p:stCondLst>
                              <p:cond delay="4500"/>
                            </p:stCondLst>
                            <p:childTnLst>
                              <p:par>
                                <p:cTn id="68" presetID="22" presetClass="entr" presetSubtype="1" fill="hold" nodeType="afterEffect">
                                  <p:stCondLst>
                                    <p:cond delay="0"/>
                                  </p:stCondLst>
                                  <p:childTnLst>
                                    <p:set>
                                      <p:cBhvr>
                                        <p:cTn id="69" dur="1" fill="hold">
                                          <p:stCondLst>
                                            <p:cond delay="0"/>
                                          </p:stCondLst>
                                        </p:cTn>
                                        <p:tgtEl>
                                          <p:spTgt spid="144"/>
                                        </p:tgtEl>
                                        <p:attrNameLst>
                                          <p:attrName>style.visibility</p:attrName>
                                        </p:attrNameLst>
                                      </p:cBhvr>
                                      <p:to>
                                        <p:strVal val="visible"/>
                                      </p:to>
                                    </p:set>
                                    <p:animEffect transition="in" filter="wipe(up)">
                                      <p:cBhvr>
                                        <p:cTn id="70" dur="250"/>
                                        <p:tgtEl>
                                          <p:spTgt spid="144"/>
                                        </p:tgtEl>
                                      </p:cBhvr>
                                    </p:animEffect>
                                  </p:childTnLst>
                                </p:cTn>
                              </p:par>
                            </p:childTnLst>
                          </p:cTn>
                        </p:par>
                        <p:par>
                          <p:cTn id="71" fill="hold">
                            <p:stCondLst>
                              <p:cond delay="4750"/>
                            </p:stCondLst>
                            <p:childTnLst>
                              <p:par>
                                <p:cTn id="72" presetID="22" presetClass="entr" presetSubtype="1" fill="hold" nodeType="afterEffect">
                                  <p:stCondLst>
                                    <p:cond delay="0"/>
                                  </p:stCondLst>
                                  <p:childTnLst>
                                    <p:set>
                                      <p:cBhvr>
                                        <p:cTn id="73" dur="1" fill="hold">
                                          <p:stCondLst>
                                            <p:cond delay="0"/>
                                          </p:stCondLst>
                                        </p:cTn>
                                        <p:tgtEl>
                                          <p:spTgt spid="117"/>
                                        </p:tgtEl>
                                        <p:attrNameLst>
                                          <p:attrName>style.visibility</p:attrName>
                                        </p:attrNameLst>
                                      </p:cBhvr>
                                      <p:to>
                                        <p:strVal val="visible"/>
                                      </p:to>
                                    </p:set>
                                    <p:animEffect transition="in" filter="wipe(up)">
                                      <p:cBhvr>
                                        <p:cTn id="74" dur="250"/>
                                        <p:tgtEl>
                                          <p:spTgt spid="117"/>
                                        </p:tgtEl>
                                      </p:cBhvr>
                                    </p:animEffect>
                                  </p:childTnLst>
                                </p:cTn>
                              </p:par>
                            </p:childTnLst>
                          </p:cTn>
                        </p:par>
                        <p:par>
                          <p:cTn id="75" fill="hold">
                            <p:stCondLst>
                              <p:cond delay="5000"/>
                            </p:stCondLst>
                            <p:childTnLst>
                              <p:par>
                                <p:cTn id="76" presetID="22" presetClass="entr" presetSubtype="1" fill="hold" nodeType="after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wipe(up)">
                                      <p:cBhvr>
                                        <p:cTn id="78" dur="250"/>
                                        <p:tgtEl>
                                          <p:spTgt spid="145"/>
                                        </p:tgtEl>
                                      </p:cBhvr>
                                    </p:animEffect>
                                  </p:childTnLst>
                                </p:cTn>
                              </p:par>
                            </p:childTnLst>
                          </p:cTn>
                        </p:par>
                        <p:par>
                          <p:cTn id="79" fill="hold">
                            <p:stCondLst>
                              <p:cond delay="5250"/>
                            </p:stCondLst>
                            <p:childTnLst>
                              <p:par>
                                <p:cTn id="80" presetID="22" presetClass="entr" presetSubtype="1" fill="hold" nodeType="afterEffect">
                                  <p:stCondLst>
                                    <p:cond delay="0"/>
                                  </p:stCondLst>
                                  <p:childTnLst>
                                    <p:set>
                                      <p:cBhvr>
                                        <p:cTn id="81" dur="1" fill="hold">
                                          <p:stCondLst>
                                            <p:cond delay="0"/>
                                          </p:stCondLst>
                                        </p:cTn>
                                        <p:tgtEl>
                                          <p:spTgt spid="123"/>
                                        </p:tgtEl>
                                        <p:attrNameLst>
                                          <p:attrName>style.visibility</p:attrName>
                                        </p:attrNameLst>
                                      </p:cBhvr>
                                      <p:to>
                                        <p:strVal val="visible"/>
                                      </p:to>
                                    </p:set>
                                    <p:animEffect transition="in" filter="wipe(up)">
                                      <p:cBhvr>
                                        <p:cTn id="82" dur="250"/>
                                        <p:tgtEl>
                                          <p:spTgt spid="123"/>
                                        </p:tgtEl>
                                      </p:cBhvr>
                                    </p:animEffect>
                                  </p:childTnLst>
                                </p:cTn>
                              </p:par>
                            </p:childTnLst>
                          </p:cTn>
                        </p:par>
                        <p:par>
                          <p:cTn id="83" fill="hold">
                            <p:stCondLst>
                              <p:cond delay="5500"/>
                            </p:stCondLst>
                            <p:childTnLst>
                              <p:par>
                                <p:cTn id="84" presetID="22" presetClass="entr" presetSubtype="1" fill="hold" nodeType="afterEffect">
                                  <p:stCondLst>
                                    <p:cond delay="0"/>
                                  </p:stCondLst>
                                  <p:childTnLst>
                                    <p:set>
                                      <p:cBhvr>
                                        <p:cTn id="85" dur="1" fill="hold">
                                          <p:stCondLst>
                                            <p:cond delay="0"/>
                                          </p:stCondLst>
                                        </p:cTn>
                                        <p:tgtEl>
                                          <p:spTgt spid="146"/>
                                        </p:tgtEl>
                                        <p:attrNameLst>
                                          <p:attrName>style.visibility</p:attrName>
                                        </p:attrNameLst>
                                      </p:cBhvr>
                                      <p:to>
                                        <p:strVal val="visible"/>
                                      </p:to>
                                    </p:set>
                                    <p:animEffect transition="in" filter="wipe(up)">
                                      <p:cBhvr>
                                        <p:cTn id="86" dur="250"/>
                                        <p:tgtEl>
                                          <p:spTgt spid="146"/>
                                        </p:tgtEl>
                                      </p:cBhvr>
                                    </p:animEffect>
                                  </p:childTnLst>
                                </p:cTn>
                              </p:par>
                            </p:childTnLst>
                          </p:cTn>
                        </p:par>
                        <p:par>
                          <p:cTn id="87" fill="hold">
                            <p:stCondLst>
                              <p:cond delay="5750"/>
                            </p:stCondLst>
                            <p:childTnLst>
                              <p:par>
                                <p:cTn id="88" presetID="22" presetClass="entr" presetSubtype="1" fill="hold" nodeType="afterEffect">
                                  <p:stCondLst>
                                    <p:cond delay="0"/>
                                  </p:stCondLst>
                                  <p:childTnLst>
                                    <p:set>
                                      <p:cBhvr>
                                        <p:cTn id="89" dur="1" fill="hold">
                                          <p:stCondLst>
                                            <p:cond delay="0"/>
                                          </p:stCondLst>
                                        </p:cTn>
                                        <p:tgtEl>
                                          <p:spTgt spid="129"/>
                                        </p:tgtEl>
                                        <p:attrNameLst>
                                          <p:attrName>style.visibility</p:attrName>
                                        </p:attrNameLst>
                                      </p:cBhvr>
                                      <p:to>
                                        <p:strVal val="visible"/>
                                      </p:to>
                                    </p:set>
                                    <p:animEffect transition="in" filter="wipe(up)">
                                      <p:cBhvr>
                                        <p:cTn id="90" dur="250"/>
                                        <p:tgtEl>
                                          <p:spTgt spid="129"/>
                                        </p:tgtEl>
                                      </p:cBhvr>
                                    </p:animEffect>
                                  </p:childTnLst>
                                </p:cTn>
                              </p:par>
                            </p:childTnLst>
                          </p:cTn>
                        </p:par>
                        <p:par>
                          <p:cTn id="91" fill="hold">
                            <p:stCondLst>
                              <p:cond delay="6000"/>
                            </p:stCondLst>
                            <p:childTnLst>
                              <p:par>
                                <p:cTn id="92" presetID="22" presetClass="entr" presetSubtype="1" fill="hold" nodeType="afterEffect">
                                  <p:stCondLst>
                                    <p:cond delay="0"/>
                                  </p:stCondLst>
                                  <p:childTnLst>
                                    <p:set>
                                      <p:cBhvr>
                                        <p:cTn id="93" dur="1" fill="hold">
                                          <p:stCondLst>
                                            <p:cond delay="0"/>
                                          </p:stCondLst>
                                        </p:cTn>
                                        <p:tgtEl>
                                          <p:spTgt spid="147"/>
                                        </p:tgtEl>
                                        <p:attrNameLst>
                                          <p:attrName>style.visibility</p:attrName>
                                        </p:attrNameLst>
                                      </p:cBhvr>
                                      <p:to>
                                        <p:strVal val="visible"/>
                                      </p:to>
                                    </p:set>
                                    <p:animEffect transition="in" filter="wipe(up)">
                                      <p:cBhvr>
                                        <p:cTn id="94" dur="250"/>
                                        <p:tgtEl>
                                          <p:spTgt spid="147"/>
                                        </p:tgtEl>
                                      </p:cBhvr>
                                    </p:animEffect>
                                  </p:childTnLst>
                                </p:cTn>
                              </p:par>
                            </p:childTnLst>
                          </p:cTn>
                        </p:par>
                        <p:par>
                          <p:cTn id="95" fill="hold">
                            <p:stCondLst>
                              <p:cond delay="6250"/>
                            </p:stCondLst>
                            <p:childTnLst>
                              <p:par>
                                <p:cTn id="96" presetID="22" presetClass="entr" presetSubtype="1" fill="hold" nodeType="afterEffect">
                                  <p:stCondLst>
                                    <p:cond delay="0"/>
                                  </p:stCondLst>
                                  <p:childTnLst>
                                    <p:set>
                                      <p:cBhvr>
                                        <p:cTn id="97" dur="1" fill="hold">
                                          <p:stCondLst>
                                            <p:cond delay="0"/>
                                          </p:stCondLst>
                                        </p:cTn>
                                        <p:tgtEl>
                                          <p:spTgt spid="135"/>
                                        </p:tgtEl>
                                        <p:attrNameLst>
                                          <p:attrName>style.visibility</p:attrName>
                                        </p:attrNameLst>
                                      </p:cBhvr>
                                      <p:to>
                                        <p:strVal val="visible"/>
                                      </p:to>
                                    </p:set>
                                    <p:animEffect transition="in" filter="wipe(up)">
                                      <p:cBhvr>
                                        <p:cTn id="98" dur="250"/>
                                        <p:tgtEl>
                                          <p:spTgt spid="135"/>
                                        </p:tgtEl>
                                      </p:cBhvr>
                                    </p:animEffect>
                                  </p:childTnLst>
                                </p:cTn>
                              </p:par>
                            </p:childTnLst>
                          </p:cTn>
                        </p:par>
                        <p:par>
                          <p:cTn id="99" fill="hold">
                            <p:stCondLst>
                              <p:cond delay="6500"/>
                            </p:stCondLst>
                            <p:childTnLst>
                              <p:par>
                                <p:cTn id="100" presetID="22" presetClass="entr" presetSubtype="1" fill="hold" nodeType="afterEffect">
                                  <p:stCondLst>
                                    <p:cond delay="0"/>
                                  </p:stCondLst>
                                  <p:childTnLst>
                                    <p:set>
                                      <p:cBhvr>
                                        <p:cTn id="101" dur="1" fill="hold">
                                          <p:stCondLst>
                                            <p:cond delay="0"/>
                                          </p:stCondLst>
                                        </p:cTn>
                                        <p:tgtEl>
                                          <p:spTgt spid="148"/>
                                        </p:tgtEl>
                                        <p:attrNameLst>
                                          <p:attrName>style.visibility</p:attrName>
                                        </p:attrNameLst>
                                      </p:cBhvr>
                                      <p:to>
                                        <p:strVal val="visible"/>
                                      </p:to>
                                    </p:set>
                                    <p:animEffect transition="in" filter="wipe(up)">
                                      <p:cBhvr>
                                        <p:cTn id="102" dur="250"/>
                                        <p:tgtEl>
                                          <p:spTgt spid="148"/>
                                        </p:tgtEl>
                                      </p:cBhvr>
                                    </p:animEffect>
                                  </p:childTnLst>
                                </p:cTn>
                              </p:par>
                            </p:childTnLst>
                          </p:cTn>
                        </p:par>
                        <p:par>
                          <p:cTn id="103" fill="hold">
                            <p:stCondLst>
                              <p:cond delay="6750"/>
                            </p:stCondLst>
                            <p:childTnLst>
                              <p:par>
                                <p:cTn id="104" presetID="22" presetClass="entr" presetSubtype="1" fill="hold" grpId="0" nodeType="afterEffect">
                                  <p:stCondLst>
                                    <p:cond delay="0"/>
                                  </p:stCondLst>
                                  <p:childTnLst>
                                    <p:set>
                                      <p:cBhvr>
                                        <p:cTn id="105" dur="1" fill="hold">
                                          <p:stCondLst>
                                            <p:cond delay="0"/>
                                          </p:stCondLst>
                                        </p:cTn>
                                        <p:tgtEl>
                                          <p:spTgt spid="155"/>
                                        </p:tgtEl>
                                        <p:attrNameLst>
                                          <p:attrName>style.visibility</p:attrName>
                                        </p:attrNameLst>
                                      </p:cBhvr>
                                      <p:to>
                                        <p:strVal val="visible"/>
                                      </p:to>
                                    </p:set>
                                    <p:animEffect transition="in" filter="wipe(up)">
                                      <p:cBhvr>
                                        <p:cTn id="106" dur="500"/>
                                        <p:tgtEl>
                                          <p:spTgt spid="155"/>
                                        </p:tgtEl>
                                      </p:cBhvr>
                                    </p:animEffect>
                                  </p:childTnLst>
                                </p:cTn>
                              </p:par>
                            </p:childTnLst>
                          </p:cTn>
                        </p:par>
                        <p:par>
                          <p:cTn id="107" fill="hold">
                            <p:stCondLst>
                              <p:cond delay="7250"/>
                            </p:stCondLst>
                            <p:childTnLst>
                              <p:par>
                                <p:cTn id="108" presetID="10" presetClass="entr" presetSubtype="0" fill="hold" nodeType="afterEffect">
                                  <p:stCondLst>
                                    <p:cond delay="0"/>
                                  </p:stCondLst>
                                  <p:childTnLst>
                                    <p:set>
                                      <p:cBhvr>
                                        <p:cTn id="109" dur="1" fill="hold">
                                          <p:stCondLst>
                                            <p:cond delay="0"/>
                                          </p:stCondLst>
                                        </p:cTn>
                                        <p:tgtEl>
                                          <p:spTgt spid="156"/>
                                        </p:tgtEl>
                                        <p:attrNameLst>
                                          <p:attrName>style.visibility</p:attrName>
                                        </p:attrNameLst>
                                      </p:cBhvr>
                                      <p:to>
                                        <p:strVal val="visible"/>
                                      </p:to>
                                    </p:set>
                                    <p:animEffect transition="in" filter="fade">
                                      <p:cBhvr>
                                        <p:cTn id="110" dur="500"/>
                                        <p:tgtEl>
                                          <p:spTgt spid="156"/>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241"/>
                                        </p:tgtEl>
                                      </p:cBhvr>
                                    </p:animEffect>
                                    <p:set>
                                      <p:cBhvr>
                                        <p:cTn id="115" dur="1" fill="hold">
                                          <p:stCondLst>
                                            <p:cond delay="499"/>
                                          </p:stCondLst>
                                        </p:cTn>
                                        <p:tgtEl>
                                          <p:spTgt spid="241"/>
                                        </p:tgtEl>
                                        <p:attrNameLst>
                                          <p:attrName>style.visibility</p:attrName>
                                        </p:attrNameLst>
                                      </p:cBhvr>
                                      <p:to>
                                        <p:strVal val="hidden"/>
                                      </p:to>
                                    </p:set>
                                  </p:childTnLst>
                                </p:cTn>
                              </p:par>
                            </p:childTnLst>
                          </p:cTn>
                        </p:par>
                        <p:par>
                          <p:cTn id="116" fill="hold">
                            <p:stCondLst>
                              <p:cond delay="1000"/>
                            </p:stCondLst>
                            <p:childTnLst>
                              <p:par>
                                <p:cTn id="117" presetID="22" presetClass="entr" presetSubtype="8" fill="hold" grpId="0" nodeType="afterEffect">
                                  <p:stCondLst>
                                    <p:cond delay="0"/>
                                  </p:stCondLst>
                                  <p:childTnLst>
                                    <p:set>
                                      <p:cBhvr>
                                        <p:cTn id="118" dur="1" fill="hold">
                                          <p:stCondLst>
                                            <p:cond delay="0"/>
                                          </p:stCondLst>
                                        </p:cTn>
                                        <p:tgtEl>
                                          <p:spTgt spid="256"/>
                                        </p:tgtEl>
                                        <p:attrNameLst>
                                          <p:attrName>style.visibility</p:attrName>
                                        </p:attrNameLst>
                                      </p:cBhvr>
                                      <p:to>
                                        <p:strVal val="visible"/>
                                      </p:to>
                                    </p:set>
                                    <p:animEffect transition="in" filter="wipe(left)">
                                      <p:cBhvr>
                                        <p:cTn id="119" dur="500"/>
                                        <p:tgtEl>
                                          <p:spTgt spid="256"/>
                                        </p:tgtEl>
                                      </p:cBhvr>
                                    </p:animEffect>
                                  </p:childTnLst>
                                </p:cTn>
                              </p:par>
                            </p:childTnLst>
                          </p:cTn>
                        </p:par>
                        <p:par>
                          <p:cTn id="120" fill="hold">
                            <p:stCondLst>
                              <p:cond delay="1500"/>
                            </p:stCondLst>
                            <p:childTnLst>
                              <p:par>
                                <p:cTn id="121" presetID="10" presetClass="entr" presetSubtype="0" fill="hold" nodeType="after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500"/>
                                        <p:tgtEl>
                                          <p:spTgt spid="16"/>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wipe(up)">
                                      <p:cBhvr>
                                        <p:cTn id="127" dur="500"/>
                                        <p:tgtEl>
                                          <p:spTgt spid="1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500"/>
                                        <p:tgtEl>
                                          <p:spTgt spid="28"/>
                                        </p:tgtEl>
                                      </p:cBhvr>
                                    </p:animEffect>
                                  </p:childTnLst>
                                </p:cTn>
                              </p:par>
                              <p:par>
                                <p:cTn id="131" presetID="22" presetClass="entr" presetSubtype="8" fill="hold" nodeType="withEffect">
                                  <p:stCondLst>
                                    <p:cond delay="0"/>
                                  </p:stCondLst>
                                  <p:childTnLst>
                                    <p:set>
                                      <p:cBhvr>
                                        <p:cTn id="132" dur="1" fill="hold">
                                          <p:stCondLst>
                                            <p:cond delay="0"/>
                                          </p:stCondLst>
                                        </p:cTn>
                                        <p:tgtEl>
                                          <p:spTgt spid="13"/>
                                        </p:tgtEl>
                                        <p:attrNameLst>
                                          <p:attrName>style.visibility</p:attrName>
                                        </p:attrNameLst>
                                      </p:cBhvr>
                                      <p:to>
                                        <p:strVal val="visible"/>
                                      </p:to>
                                    </p:set>
                                    <p:animEffect transition="in" filter="wipe(left)">
                                      <p:cBhvr>
                                        <p:cTn id="133" dur="500"/>
                                        <p:tgtEl>
                                          <p:spTgt spid="1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4"/>
                                        </p:tgtEl>
                                        <p:attrNameLst>
                                          <p:attrName>style.visibility</p:attrName>
                                        </p:attrNameLst>
                                      </p:cBhvr>
                                      <p:to>
                                        <p:strVal val="visible"/>
                                      </p:to>
                                    </p:set>
                                    <p:animEffect transition="in" filter="fade">
                                      <p:cBhvr>
                                        <p:cTn id="136" dur="500"/>
                                        <p:tgtEl>
                                          <p:spTgt spid="14"/>
                                        </p:tgtEl>
                                      </p:cBhvr>
                                    </p:animEffect>
                                  </p:childTnLst>
                                </p:cTn>
                              </p:par>
                            </p:childTnLst>
                          </p:cTn>
                        </p:par>
                        <p:par>
                          <p:cTn id="137" fill="hold">
                            <p:stCondLst>
                              <p:cond delay="2500"/>
                            </p:stCondLst>
                            <p:childTnLst>
                              <p:par>
                                <p:cTn id="138" presetID="14" presetClass="entr" presetSubtype="10" fill="hold" nodeType="after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randombar(horizontal)">
                                      <p:cBhvr>
                                        <p:cTn id="140" dur="500"/>
                                        <p:tgtEl>
                                          <p:spTgt spid="11"/>
                                        </p:tgtEl>
                                      </p:cBhvr>
                                    </p:animEffect>
                                  </p:childTnLst>
                                </p:cTn>
                              </p:par>
                            </p:childTnLst>
                          </p:cTn>
                        </p:par>
                        <p:par>
                          <p:cTn id="141" fill="hold">
                            <p:stCondLst>
                              <p:cond delay="3000"/>
                            </p:stCondLst>
                            <p:childTnLst>
                              <p:par>
                                <p:cTn id="142" presetID="22" presetClass="entr" presetSubtype="1" fill="hold" nodeType="afterEffect">
                                  <p:stCondLst>
                                    <p:cond delay="0"/>
                                  </p:stCondLst>
                                  <p:childTnLst>
                                    <p:set>
                                      <p:cBhvr>
                                        <p:cTn id="143" dur="1" fill="hold">
                                          <p:stCondLst>
                                            <p:cond delay="0"/>
                                          </p:stCondLst>
                                        </p:cTn>
                                        <p:tgtEl>
                                          <p:spTgt spid="261"/>
                                        </p:tgtEl>
                                        <p:attrNameLst>
                                          <p:attrName>style.visibility</p:attrName>
                                        </p:attrNameLst>
                                      </p:cBhvr>
                                      <p:to>
                                        <p:strVal val="visible"/>
                                      </p:to>
                                    </p:set>
                                    <p:animEffect transition="in" filter="wipe(up)">
                                      <p:cBhvr>
                                        <p:cTn id="144" dur="500"/>
                                        <p:tgtEl>
                                          <p:spTgt spid="261"/>
                                        </p:tgtEl>
                                      </p:cBhvr>
                                    </p:animEffect>
                                  </p:childTnLst>
                                </p:cTn>
                              </p:par>
                            </p:childTnLst>
                          </p:cTn>
                        </p:par>
                        <p:par>
                          <p:cTn id="145" fill="hold">
                            <p:stCondLst>
                              <p:cond delay="3500"/>
                            </p:stCondLst>
                            <p:childTnLst>
                              <p:par>
                                <p:cTn id="146" presetID="14" presetClass="entr" presetSubtype="10" fill="hold" nodeType="after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randombar(horizontal)">
                                      <p:cBhvr>
                                        <p:cTn id="148" dur="500"/>
                                        <p:tgtEl>
                                          <p:spTgt spid="29"/>
                                        </p:tgtEl>
                                      </p:cBhvr>
                                    </p:animEffect>
                                  </p:childTnLst>
                                </p:cTn>
                              </p:par>
                            </p:childTnLst>
                          </p:cTn>
                        </p:par>
                        <p:par>
                          <p:cTn id="149" fill="hold">
                            <p:stCondLst>
                              <p:cond delay="4000"/>
                            </p:stCondLst>
                            <p:childTnLst>
                              <p:par>
                                <p:cTn id="150" presetID="22" presetClass="entr" presetSubtype="1" fill="hold" grpId="0" nodeType="afterEffect">
                                  <p:stCondLst>
                                    <p:cond delay="0"/>
                                  </p:stCondLst>
                                  <p:childTnLst>
                                    <p:set>
                                      <p:cBhvr>
                                        <p:cTn id="151" dur="1" fill="hold">
                                          <p:stCondLst>
                                            <p:cond delay="0"/>
                                          </p:stCondLst>
                                        </p:cTn>
                                        <p:tgtEl>
                                          <p:spTgt spid="63"/>
                                        </p:tgtEl>
                                        <p:attrNameLst>
                                          <p:attrName>style.visibility</p:attrName>
                                        </p:attrNameLst>
                                      </p:cBhvr>
                                      <p:to>
                                        <p:strVal val="visible"/>
                                      </p:to>
                                    </p:set>
                                    <p:animEffect transition="in" filter="wipe(up)">
                                      <p:cBhvr>
                                        <p:cTn id="152" dur="500"/>
                                        <p:tgtEl>
                                          <p:spTgt spid="63"/>
                                        </p:tgtEl>
                                      </p:cBhvr>
                                    </p:animEffect>
                                  </p:childTnLst>
                                </p:cTn>
                              </p:par>
                            </p:childTnLst>
                          </p:cTn>
                        </p:par>
                        <p:par>
                          <p:cTn id="153" fill="hold">
                            <p:stCondLst>
                              <p:cond delay="4500"/>
                            </p:stCondLst>
                            <p:childTnLst>
                              <p:par>
                                <p:cTn id="154" presetID="10" presetClass="entr" presetSubtype="0" fill="hold" nodeType="afterEffect">
                                  <p:stCondLst>
                                    <p:cond delay="0"/>
                                  </p:stCondLst>
                                  <p:childTnLst>
                                    <p:set>
                                      <p:cBhvr>
                                        <p:cTn id="155" dur="1" fill="hold">
                                          <p:stCondLst>
                                            <p:cond delay="0"/>
                                          </p:stCondLst>
                                        </p:cTn>
                                        <p:tgtEl>
                                          <p:spTgt spid="8"/>
                                        </p:tgtEl>
                                        <p:attrNameLst>
                                          <p:attrName>style.visibility</p:attrName>
                                        </p:attrNameLst>
                                      </p:cBhvr>
                                      <p:to>
                                        <p:strVal val="visible"/>
                                      </p:to>
                                    </p:set>
                                    <p:animEffect transition="in" filter="fade">
                                      <p:cBhvr>
                                        <p:cTn id="156" dur="500"/>
                                        <p:tgtEl>
                                          <p:spTgt spid="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grpId="1" nodeType="clickEffect">
                                  <p:stCondLst>
                                    <p:cond delay="0"/>
                                  </p:stCondLst>
                                  <p:childTnLst>
                                    <p:animEffect transition="out" filter="fade">
                                      <p:cBhvr>
                                        <p:cTn id="160" dur="500"/>
                                        <p:tgtEl>
                                          <p:spTgt spid="256"/>
                                        </p:tgtEl>
                                      </p:cBhvr>
                                    </p:animEffect>
                                    <p:set>
                                      <p:cBhvr>
                                        <p:cTn id="161" dur="1" fill="hold">
                                          <p:stCondLst>
                                            <p:cond delay="499"/>
                                          </p:stCondLst>
                                        </p:cTn>
                                        <p:tgtEl>
                                          <p:spTgt spid="256"/>
                                        </p:tgtEl>
                                        <p:attrNameLst>
                                          <p:attrName>style.visibility</p:attrName>
                                        </p:attrNameLst>
                                      </p:cBhvr>
                                      <p:to>
                                        <p:strVal val="hidden"/>
                                      </p:to>
                                    </p:set>
                                  </p:childTnLst>
                                </p:cTn>
                              </p:par>
                            </p:childTnLst>
                          </p:cTn>
                        </p:par>
                        <p:par>
                          <p:cTn id="162" fill="hold">
                            <p:stCondLst>
                              <p:cond delay="500"/>
                            </p:stCondLst>
                            <p:childTnLst>
                              <p:par>
                                <p:cTn id="163" presetID="22" presetClass="entr" presetSubtype="8" fill="hold" grpId="0" nodeType="afterEffect">
                                  <p:stCondLst>
                                    <p:cond delay="0"/>
                                  </p:stCondLst>
                                  <p:childTnLst>
                                    <p:set>
                                      <p:cBhvr>
                                        <p:cTn id="164" dur="1" fill="hold">
                                          <p:stCondLst>
                                            <p:cond delay="0"/>
                                          </p:stCondLst>
                                        </p:cTn>
                                        <p:tgtEl>
                                          <p:spTgt spid="257"/>
                                        </p:tgtEl>
                                        <p:attrNameLst>
                                          <p:attrName>style.visibility</p:attrName>
                                        </p:attrNameLst>
                                      </p:cBhvr>
                                      <p:to>
                                        <p:strVal val="visible"/>
                                      </p:to>
                                    </p:set>
                                    <p:animEffect transition="in" filter="wipe(left)">
                                      <p:cBhvr>
                                        <p:cTn id="165" dur="500"/>
                                        <p:tgtEl>
                                          <p:spTgt spid="257"/>
                                        </p:tgtEl>
                                      </p:cBhvr>
                                    </p:animEffect>
                                  </p:childTnLst>
                                </p:cTn>
                              </p:par>
                            </p:childTnLst>
                          </p:cTn>
                        </p:par>
                        <p:par>
                          <p:cTn id="166" fill="hold">
                            <p:stCondLst>
                              <p:cond delay="1000"/>
                            </p:stCondLst>
                            <p:childTnLst>
                              <p:par>
                                <p:cTn id="167" presetID="22" presetClass="entr" presetSubtype="1" fill="hold" grpId="0" nodeType="afterEffect">
                                  <p:stCondLst>
                                    <p:cond delay="0"/>
                                  </p:stCondLst>
                                  <p:childTnLst>
                                    <p:set>
                                      <p:cBhvr>
                                        <p:cTn id="168" dur="1" fill="hold">
                                          <p:stCondLst>
                                            <p:cond delay="0"/>
                                          </p:stCondLst>
                                        </p:cTn>
                                        <p:tgtEl>
                                          <p:spTgt spid="194"/>
                                        </p:tgtEl>
                                        <p:attrNameLst>
                                          <p:attrName>style.visibility</p:attrName>
                                        </p:attrNameLst>
                                      </p:cBhvr>
                                      <p:to>
                                        <p:strVal val="visible"/>
                                      </p:to>
                                    </p:set>
                                    <p:animEffect transition="in" filter="wipe(up)">
                                      <p:cBhvr>
                                        <p:cTn id="169" dur="500"/>
                                        <p:tgtEl>
                                          <p:spTgt spid="194"/>
                                        </p:tgtEl>
                                      </p:cBhvr>
                                    </p:animEffect>
                                  </p:childTnLst>
                                </p:cTn>
                              </p:par>
                            </p:childTnLst>
                          </p:cTn>
                        </p:par>
                        <p:par>
                          <p:cTn id="170" fill="hold">
                            <p:stCondLst>
                              <p:cond delay="1500"/>
                            </p:stCondLst>
                            <p:childTnLst>
                              <p:par>
                                <p:cTn id="171" presetID="10" presetClass="entr" presetSubtype="0" fill="hold" nodeType="afterEffect">
                                  <p:stCondLst>
                                    <p:cond delay="0"/>
                                  </p:stCondLst>
                                  <p:childTnLst>
                                    <p:set>
                                      <p:cBhvr>
                                        <p:cTn id="172" dur="1" fill="hold">
                                          <p:stCondLst>
                                            <p:cond delay="0"/>
                                          </p:stCondLst>
                                        </p:cTn>
                                        <p:tgtEl>
                                          <p:spTgt spid="195"/>
                                        </p:tgtEl>
                                        <p:attrNameLst>
                                          <p:attrName>style.visibility</p:attrName>
                                        </p:attrNameLst>
                                      </p:cBhvr>
                                      <p:to>
                                        <p:strVal val="visible"/>
                                      </p:to>
                                    </p:set>
                                    <p:animEffect transition="in" filter="fade">
                                      <p:cBhvr>
                                        <p:cTn id="173" dur="500"/>
                                        <p:tgtEl>
                                          <p:spTgt spid="195"/>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1" fill="hold" nodeType="clickEffect">
                                  <p:stCondLst>
                                    <p:cond delay="0"/>
                                  </p:stCondLst>
                                  <p:childTnLst>
                                    <p:set>
                                      <p:cBhvr>
                                        <p:cTn id="177" dur="1" fill="hold">
                                          <p:stCondLst>
                                            <p:cond delay="0"/>
                                          </p:stCondLst>
                                        </p:cTn>
                                        <p:tgtEl>
                                          <p:spTgt spid="246"/>
                                        </p:tgtEl>
                                        <p:attrNameLst>
                                          <p:attrName>style.visibility</p:attrName>
                                        </p:attrNameLst>
                                      </p:cBhvr>
                                      <p:to>
                                        <p:strVal val="visible"/>
                                      </p:to>
                                    </p:set>
                                    <p:animEffect transition="in" filter="wipe(up)">
                                      <p:cBhvr>
                                        <p:cTn id="178" dur="500"/>
                                        <p:tgtEl>
                                          <p:spTgt spid="246"/>
                                        </p:tgtEl>
                                      </p:cBhvr>
                                    </p:animEffect>
                                  </p:childTnLst>
                                </p:cTn>
                              </p:par>
                            </p:childTnLst>
                          </p:cTn>
                        </p:par>
                        <p:par>
                          <p:cTn id="179" fill="hold">
                            <p:stCondLst>
                              <p:cond delay="500"/>
                            </p:stCondLst>
                            <p:childTnLst>
                              <p:par>
                                <p:cTn id="180" presetID="10" presetClass="entr" presetSubtype="0" fill="hold" nodeType="afterEffect">
                                  <p:stCondLst>
                                    <p:cond delay="0"/>
                                  </p:stCondLst>
                                  <p:childTnLst>
                                    <p:set>
                                      <p:cBhvr>
                                        <p:cTn id="181" dur="1" fill="hold">
                                          <p:stCondLst>
                                            <p:cond delay="0"/>
                                          </p:stCondLst>
                                        </p:cTn>
                                        <p:tgtEl>
                                          <p:spTgt spid="213"/>
                                        </p:tgtEl>
                                        <p:attrNameLst>
                                          <p:attrName>style.visibility</p:attrName>
                                        </p:attrNameLst>
                                      </p:cBhvr>
                                      <p:to>
                                        <p:strVal val="visible"/>
                                      </p:to>
                                    </p:set>
                                    <p:animEffect transition="in" filter="fade">
                                      <p:cBhvr>
                                        <p:cTn id="182" dur="500"/>
                                        <p:tgtEl>
                                          <p:spTgt spid="213"/>
                                        </p:tgtEl>
                                      </p:cBhvr>
                                    </p:animEffect>
                                  </p:childTnLst>
                                </p:cTn>
                              </p:par>
                            </p:childTnLst>
                          </p:cTn>
                        </p:par>
                        <p:par>
                          <p:cTn id="183" fill="hold">
                            <p:stCondLst>
                              <p:cond delay="1000"/>
                            </p:stCondLst>
                            <p:childTnLst>
                              <p:par>
                                <p:cTn id="184" presetID="22" presetClass="entr" presetSubtype="1" fill="hold" grpId="0" nodeType="afterEffect">
                                  <p:stCondLst>
                                    <p:cond delay="0"/>
                                  </p:stCondLst>
                                  <p:childTnLst>
                                    <p:set>
                                      <p:cBhvr>
                                        <p:cTn id="185" dur="1" fill="hold">
                                          <p:stCondLst>
                                            <p:cond delay="0"/>
                                          </p:stCondLst>
                                        </p:cTn>
                                        <p:tgtEl>
                                          <p:spTgt spid="216"/>
                                        </p:tgtEl>
                                        <p:attrNameLst>
                                          <p:attrName>style.visibility</p:attrName>
                                        </p:attrNameLst>
                                      </p:cBhvr>
                                      <p:to>
                                        <p:strVal val="visible"/>
                                      </p:to>
                                    </p:set>
                                    <p:animEffect transition="in" filter="wipe(up)">
                                      <p:cBhvr>
                                        <p:cTn id="186" dur="500"/>
                                        <p:tgtEl>
                                          <p:spTgt spid="216"/>
                                        </p:tgtEl>
                                      </p:cBhvr>
                                    </p:animEffect>
                                  </p:childTnLst>
                                </p:cTn>
                              </p:par>
                            </p:childTnLst>
                          </p:cTn>
                        </p:par>
                        <p:par>
                          <p:cTn id="187" fill="hold">
                            <p:stCondLst>
                              <p:cond delay="1500"/>
                            </p:stCondLst>
                            <p:childTnLst>
                              <p:par>
                                <p:cTn id="188" presetID="22" presetClass="entr" presetSubtype="1" fill="hold" nodeType="afterEffect">
                                  <p:stCondLst>
                                    <p:cond delay="0"/>
                                  </p:stCondLst>
                                  <p:childTnLst>
                                    <p:set>
                                      <p:cBhvr>
                                        <p:cTn id="189" dur="1" fill="hold">
                                          <p:stCondLst>
                                            <p:cond delay="0"/>
                                          </p:stCondLst>
                                        </p:cTn>
                                        <p:tgtEl>
                                          <p:spTgt spid="217"/>
                                        </p:tgtEl>
                                        <p:attrNameLst>
                                          <p:attrName>style.visibility</p:attrName>
                                        </p:attrNameLst>
                                      </p:cBhvr>
                                      <p:to>
                                        <p:strVal val="visible"/>
                                      </p:to>
                                    </p:set>
                                    <p:animEffect transition="in" filter="wipe(up)">
                                      <p:cBhvr>
                                        <p:cTn id="190" dur="500"/>
                                        <p:tgtEl>
                                          <p:spTgt spid="217"/>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2" fill="hold" nodeType="clickEffect">
                                  <p:stCondLst>
                                    <p:cond delay="0"/>
                                  </p:stCondLst>
                                  <p:childTnLst>
                                    <p:set>
                                      <p:cBhvr>
                                        <p:cTn id="194" dur="1" fill="hold">
                                          <p:stCondLst>
                                            <p:cond delay="0"/>
                                          </p:stCondLst>
                                        </p:cTn>
                                        <p:tgtEl>
                                          <p:spTgt spid="270"/>
                                        </p:tgtEl>
                                        <p:attrNameLst>
                                          <p:attrName>style.visibility</p:attrName>
                                        </p:attrNameLst>
                                      </p:cBhvr>
                                      <p:to>
                                        <p:strVal val="visible"/>
                                      </p:to>
                                    </p:set>
                                    <p:animEffect transition="in" filter="wipe(right)">
                                      <p:cBhvr>
                                        <p:cTn id="195" dur="500"/>
                                        <p:tgtEl>
                                          <p:spTgt spid="270"/>
                                        </p:tgtEl>
                                      </p:cBhvr>
                                    </p:animEffect>
                                  </p:childTnLst>
                                </p:cTn>
                              </p:par>
                            </p:childTnLst>
                          </p:cTn>
                        </p:par>
                        <p:par>
                          <p:cTn id="196" fill="hold">
                            <p:stCondLst>
                              <p:cond delay="500"/>
                            </p:stCondLst>
                            <p:childTnLst>
                              <p:par>
                                <p:cTn id="197" presetID="22" presetClass="entr" presetSubtype="8" fill="hold" nodeType="afterEffect">
                                  <p:stCondLst>
                                    <p:cond delay="0"/>
                                  </p:stCondLst>
                                  <p:childTnLst>
                                    <p:set>
                                      <p:cBhvr>
                                        <p:cTn id="198" dur="1" fill="hold">
                                          <p:stCondLst>
                                            <p:cond delay="0"/>
                                          </p:stCondLst>
                                        </p:cTn>
                                        <p:tgtEl>
                                          <p:spTgt spid="202"/>
                                        </p:tgtEl>
                                        <p:attrNameLst>
                                          <p:attrName>style.visibility</p:attrName>
                                        </p:attrNameLst>
                                      </p:cBhvr>
                                      <p:to>
                                        <p:strVal val="visible"/>
                                      </p:to>
                                    </p:set>
                                    <p:animEffect transition="in" filter="wipe(left)">
                                      <p:cBhvr>
                                        <p:cTn id="199" dur="500"/>
                                        <p:tgtEl>
                                          <p:spTgt spid="202"/>
                                        </p:tgtEl>
                                      </p:cBhvr>
                                    </p:animEffect>
                                  </p:childTnLst>
                                </p:cTn>
                              </p:par>
                            </p:childTnLst>
                          </p:cTn>
                        </p:par>
                        <p:par>
                          <p:cTn id="200" fill="hold">
                            <p:stCondLst>
                              <p:cond delay="1000"/>
                            </p:stCondLst>
                            <p:childTnLst>
                              <p:par>
                                <p:cTn id="201" presetID="10" presetClass="entr" presetSubtype="0" fill="hold" nodeType="afterEffect">
                                  <p:stCondLst>
                                    <p:cond delay="0"/>
                                  </p:stCondLst>
                                  <p:childTnLst>
                                    <p:set>
                                      <p:cBhvr>
                                        <p:cTn id="202" dur="1" fill="hold">
                                          <p:stCondLst>
                                            <p:cond delay="0"/>
                                          </p:stCondLst>
                                        </p:cTn>
                                        <p:tgtEl>
                                          <p:spTgt spid="199"/>
                                        </p:tgtEl>
                                        <p:attrNameLst>
                                          <p:attrName>style.visibility</p:attrName>
                                        </p:attrNameLst>
                                      </p:cBhvr>
                                      <p:to>
                                        <p:strVal val="visible"/>
                                      </p:to>
                                    </p:set>
                                    <p:animEffect transition="in" filter="fade">
                                      <p:cBhvr>
                                        <p:cTn id="203" dur="500"/>
                                        <p:tgtEl>
                                          <p:spTgt spid="199"/>
                                        </p:tgtEl>
                                      </p:cBhvr>
                                    </p:animEffect>
                                  </p:childTnLst>
                                </p:cTn>
                              </p:par>
                            </p:childTnLst>
                          </p:cTn>
                        </p:par>
                        <p:par>
                          <p:cTn id="204" fill="hold">
                            <p:stCondLst>
                              <p:cond delay="1500"/>
                            </p:stCondLst>
                            <p:childTnLst>
                              <p:par>
                                <p:cTn id="205" presetID="22" presetClass="entr" presetSubtype="1" fill="hold" grpId="0" nodeType="afterEffect">
                                  <p:stCondLst>
                                    <p:cond delay="0"/>
                                  </p:stCondLst>
                                  <p:childTnLst>
                                    <p:set>
                                      <p:cBhvr>
                                        <p:cTn id="206" dur="1" fill="hold">
                                          <p:stCondLst>
                                            <p:cond delay="0"/>
                                          </p:stCondLst>
                                        </p:cTn>
                                        <p:tgtEl>
                                          <p:spTgt spid="203"/>
                                        </p:tgtEl>
                                        <p:attrNameLst>
                                          <p:attrName>style.visibility</p:attrName>
                                        </p:attrNameLst>
                                      </p:cBhvr>
                                      <p:to>
                                        <p:strVal val="visible"/>
                                      </p:to>
                                    </p:set>
                                    <p:animEffect transition="in" filter="wipe(up)">
                                      <p:cBhvr>
                                        <p:cTn id="207" dur="500"/>
                                        <p:tgtEl>
                                          <p:spTgt spid="203"/>
                                        </p:tgtEl>
                                      </p:cBhvr>
                                    </p:animEffect>
                                  </p:childTnLst>
                                </p:cTn>
                              </p:par>
                            </p:childTnLst>
                          </p:cTn>
                        </p:par>
                        <p:par>
                          <p:cTn id="208" fill="hold">
                            <p:stCondLst>
                              <p:cond delay="2000"/>
                            </p:stCondLst>
                            <p:childTnLst>
                              <p:par>
                                <p:cTn id="209" presetID="22" presetClass="entr" presetSubtype="1" fill="hold" nodeType="afterEffect">
                                  <p:stCondLst>
                                    <p:cond delay="0"/>
                                  </p:stCondLst>
                                  <p:childTnLst>
                                    <p:set>
                                      <p:cBhvr>
                                        <p:cTn id="210" dur="1" fill="hold">
                                          <p:stCondLst>
                                            <p:cond delay="0"/>
                                          </p:stCondLst>
                                        </p:cTn>
                                        <p:tgtEl>
                                          <p:spTgt spid="204"/>
                                        </p:tgtEl>
                                        <p:attrNameLst>
                                          <p:attrName>style.visibility</p:attrName>
                                        </p:attrNameLst>
                                      </p:cBhvr>
                                      <p:to>
                                        <p:strVal val="visible"/>
                                      </p:to>
                                    </p:set>
                                    <p:animEffect transition="in" filter="wipe(up)">
                                      <p:cBhvr>
                                        <p:cTn id="211" dur="500"/>
                                        <p:tgtEl>
                                          <p:spTgt spid="204"/>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nodeType="clickEffect">
                                  <p:stCondLst>
                                    <p:cond delay="0"/>
                                  </p:stCondLst>
                                  <p:childTnLst>
                                    <p:set>
                                      <p:cBhvr>
                                        <p:cTn id="215" dur="1" fill="hold">
                                          <p:stCondLst>
                                            <p:cond delay="0"/>
                                          </p:stCondLst>
                                        </p:cTn>
                                        <p:tgtEl>
                                          <p:spTgt spid="229"/>
                                        </p:tgtEl>
                                        <p:attrNameLst>
                                          <p:attrName>style.visibility</p:attrName>
                                        </p:attrNameLst>
                                      </p:cBhvr>
                                      <p:to>
                                        <p:strVal val="visible"/>
                                      </p:to>
                                    </p:set>
                                    <p:animEffect transition="in" filter="wipe(left)">
                                      <p:cBhvr>
                                        <p:cTn id="216" dur="500"/>
                                        <p:tgtEl>
                                          <p:spTgt spid="229"/>
                                        </p:tgtEl>
                                      </p:cBhvr>
                                    </p:animEffect>
                                  </p:childTnLst>
                                </p:cTn>
                              </p:par>
                            </p:childTnLst>
                          </p:cTn>
                        </p:par>
                        <p:par>
                          <p:cTn id="217" fill="hold">
                            <p:stCondLst>
                              <p:cond delay="500"/>
                            </p:stCondLst>
                            <p:childTnLst>
                              <p:par>
                                <p:cTn id="218" presetID="22" presetClass="entr" presetSubtype="2" fill="hold" nodeType="afterEffect">
                                  <p:stCondLst>
                                    <p:cond delay="0"/>
                                  </p:stCondLst>
                                  <p:childTnLst>
                                    <p:set>
                                      <p:cBhvr>
                                        <p:cTn id="219" dur="1" fill="hold">
                                          <p:stCondLst>
                                            <p:cond delay="0"/>
                                          </p:stCondLst>
                                        </p:cTn>
                                        <p:tgtEl>
                                          <p:spTgt spid="230"/>
                                        </p:tgtEl>
                                        <p:attrNameLst>
                                          <p:attrName>style.visibility</p:attrName>
                                        </p:attrNameLst>
                                      </p:cBhvr>
                                      <p:to>
                                        <p:strVal val="visible"/>
                                      </p:to>
                                    </p:set>
                                    <p:animEffect transition="in" filter="wipe(right)">
                                      <p:cBhvr>
                                        <p:cTn id="220" dur="500"/>
                                        <p:tgtEl>
                                          <p:spTgt spid="230"/>
                                        </p:tgtEl>
                                      </p:cBhvr>
                                    </p:animEffect>
                                  </p:childTnLst>
                                </p:cTn>
                              </p:par>
                            </p:childTnLst>
                          </p:cTn>
                        </p:par>
                        <p:par>
                          <p:cTn id="221" fill="hold">
                            <p:stCondLst>
                              <p:cond delay="1000"/>
                            </p:stCondLst>
                            <p:childTnLst>
                              <p:par>
                                <p:cTn id="222" presetID="10" presetClass="entr" presetSubtype="0" fill="hold" nodeType="afterEffect">
                                  <p:stCondLst>
                                    <p:cond delay="0"/>
                                  </p:stCondLst>
                                  <p:childTnLst>
                                    <p:set>
                                      <p:cBhvr>
                                        <p:cTn id="223" dur="1" fill="hold">
                                          <p:stCondLst>
                                            <p:cond delay="0"/>
                                          </p:stCondLst>
                                        </p:cTn>
                                        <p:tgtEl>
                                          <p:spTgt spid="226"/>
                                        </p:tgtEl>
                                        <p:attrNameLst>
                                          <p:attrName>style.visibility</p:attrName>
                                        </p:attrNameLst>
                                      </p:cBhvr>
                                      <p:to>
                                        <p:strVal val="visible"/>
                                      </p:to>
                                    </p:set>
                                    <p:animEffect transition="in" filter="fade">
                                      <p:cBhvr>
                                        <p:cTn id="224" dur="500"/>
                                        <p:tgtEl>
                                          <p:spTgt spid="226"/>
                                        </p:tgtEl>
                                      </p:cBhvr>
                                    </p:animEffect>
                                  </p:childTnLst>
                                </p:cTn>
                              </p:par>
                            </p:childTnLst>
                          </p:cTn>
                        </p:par>
                        <p:par>
                          <p:cTn id="225" fill="hold">
                            <p:stCondLst>
                              <p:cond delay="1500"/>
                            </p:stCondLst>
                            <p:childTnLst>
                              <p:par>
                                <p:cTn id="226" presetID="22" presetClass="entr" presetSubtype="1" fill="hold" grpId="0" nodeType="afterEffect">
                                  <p:stCondLst>
                                    <p:cond delay="0"/>
                                  </p:stCondLst>
                                  <p:childTnLst>
                                    <p:set>
                                      <p:cBhvr>
                                        <p:cTn id="227" dur="1" fill="hold">
                                          <p:stCondLst>
                                            <p:cond delay="0"/>
                                          </p:stCondLst>
                                        </p:cTn>
                                        <p:tgtEl>
                                          <p:spTgt spid="240"/>
                                        </p:tgtEl>
                                        <p:attrNameLst>
                                          <p:attrName>style.visibility</p:attrName>
                                        </p:attrNameLst>
                                      </p:cBhvr>
                                      <p:to>
                                        <p:strVal val="visible"/>
                                      </p:to>
                                    </p:set>
                                    <p:animEffect transition="in" filter="wipe(up)">
                                      <p:cBhvr>
                                        <p:cTn id="228" dur="500"/>
                                        <p:tgtEl>
                                          <p:spTgt spid="240"/>
                                        </p:tgtEl>
                                      </p:cBhvr>
                                    </p:animEffect>
                                  </p:childTnLst>
                                </p:cTn>
                              </p:par>
                            </p:childTnLst>
                          </p:cTn>
                        </p:par>
                        <p:par>
                          <p:cTn id="229" fill="hold">
                            <p:stCondLst>
                              <p:cond delay="2000"/>
                            </p:stCondLst>
                            <p:childTnLst>
                              <p:par>
                                <p:cTn id="230" presetID="14" presetClass="entr" presetSubtype="10" fill="hold" nodeType="afterEffect">
                                  <p:stCondLst>
                                    <p:cond delay="0"/>
                                  </p:stCondLst>
                                  <p:childTnLst>
                                    <p:set>
                                      <p:cBhvr>
                                        <p:cTn id="231" dur="1" fill="hold">
                                          <p:stCondLst>
                                            <p:cond delay="0"/>
                                          </p:stCondLst>
                                        </p:cTn>
                                        <p:tgtEl>
                                          <p:spTgt spid="231"/>
                                        </p:tgtEl>
                                        <p:attrNameLst>
                                          <p:attrName>style.visibility</p:attrName>
                                        </p:attrNameLst>
                                      </p:cBhvr>
                                      <p:to>
                                        <p:strVal val="visible"/>
                                      </p:to>
                                    </p:set>
                                    <p:animEffect transition="in" filter="randombar(horizontal)">
                                      <p:cBhvr>
                                        <p:cTn id="232"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P spid="63" grpId="0" animBg="1"/>
      <p:bldP spid="155" grpId="0" animBg="1"/>
      <p:bldP spid="189" grpId="0"/>
      <p:bldP spid="194" grpId="0" animBg="1"/>
      <p:bldP spid="203" grpId="0" animBg="1"/>
      <p:bldP spid="216" grpId="0" animBg="1"/>
      <p:bldP spid="240" grpId="0" animBg="1"/>
      <p:bldP spid="241" grpId="0"/>
      <p:bldP spid="241" grpId="1"/>
      <p:bldP spid="256" grpId="0"/>
      <p:bldP spid="256" grpId="1"/>
      <p:bldP spid="257" grpId="0"/>
      <p:bldP spid="3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xmlns="" id="{AE08FD83-C456-4E4F-A7F9-FD4966B217FD}"/>
              </a:ext>
            </a:extLst>
          </p:cNvPr>
          <p:cNvGrpSpPr/>
          <p:nvPr/>
        </p:nvGrpSpPr>
        <p:grpSpPr>
          <a:xfrm>
            <a:off x="3064738" y="953928"/>
            <a:ext cx="377747" cy="1493551"/>
            <a:chOff x="3064738" y="953928"/>
            <a:chExt cx="377747" cy="1493551"/>
          </a:xfrm>
        </p:grpSpPr>
        <p:pic>
          <p:nvPicPr>
            <p:cNvPr id="4" name="Picture 3">
              <a:extLst>
                <a:ext uri="{FF2B5EF4-FFF2-40B4-BE49-F238E27FC236}">
                  <a16:creationId xmlns:a16="http://schemas.microsoft.com/office/drawing/2014/main" xmlns="" id="{5611D8A3-6BB3-42EE-A2A4-43290D80D27D}"/>
                </a:ext>
              </a:extLst>
            </p:cNvPr>
            <p:cNvPicPr>
              <a:picLocks noChangeAspect="1"/>
            </p:cNvPicPr>
            <p:nvPr/>
          </p:nvPicPr>
          <p:blipFill>
            <a:blip r:embed="rId3">
              <a:duotone>
                <a:prstClr val="black"/>
                <a:schemeClr val="accent1">
                  <a:tint val="45000"/>
                  <a:satMod val="400000"/>
                </a:schemeClr>
              </a:duotone>
            </a:blip>
            <a:stretch>
              <a:fillRect/>
            </a:stretch>
          </p:blipFill>
          <p:spPr>
            <a:xfrm>
              <a:off x="3219187" y="2310319"/>
              <a:ext cx="105380" cy="137160"/>
            </a:xfrm>
            <a:prstGeom prst="rect">
              <a:avLst/>
            </a:prstGeom>
            <a:scene3d>
              <a:camera prst="isometricOffAxis1Right"/>
              <a:lightRig rig="threePt" dir="t"/>
            </a:scene3d>
            <a:sp3d extrusionH="190500"/>
          </p:spPr>
        </p:pic>
        <p:pic>
          <p:nvPicPr>
            <p:cNvPr id="5" name="Picture 4">
              <a:extLst>
                <a:ext uri="{FF2B5EF4-FFF2-40B4-BE49-F238E27FC236}">
                  <a16:creationId xmlns:a16="http://schemas.microsoft.com/office/drawing/2014/main" xmlns="" id="{7EDC785A-0546-45DC-9995-AEA5CCCE3826}"/>
                </a:ext>
              </a:extLst>
            </p:cNvPr>
            <p:cNvPicPr>
              <a:picLocks noChangeAspect="1"/>
            </p:cNvPicPr>
            <p:nvPr/>
          </p:nvPicPr>
          <p:blipFill>
            <a:blip r:embed="rId3">
              <a:duotone>
                <a:prstClr val="black"/>
                <a:schemeClr val="accent2">
                  <a:tint val="45000"/>
                  <a:satMod val="400000"/>
                </a:schemeClr>
              </a:duotone>
            </a:blip>
            <a:stretch>
              <a:fillRect/>
            </a:stretch>
          </p:blipFill>
          <p:spPr>
            <a:xfrm>
              <a:off x="3221374" y="2165431"/>
              <a:ext cx="105380" cy="137160"/>
            </a:xfrm>
            <a:prstGeom prst="rect">
              <a:avLst/>
            </a:prstGeom>
            <a:scene3d>
              <a:camera prst="isometricOffAxis1Right"/>
              <a:lightRig rig="threePt" dir="t"/>
            </a:scene3d>
            <a:sp3d extrusionH="190500"/>
          </p:spPr>
        </p:pic>
        <p:pic>
          <p:nvPicPr>
            <p:cNvPr id="6" name="Picture 5">
              <a:extLst>
                <a:ext uri="{FF2B5EF4-FFF2-40B4-BE49-F238E27FC236}">
                  <a16:creationId xmlns:a16="http://schemas.microsoft.com/office/drawing/2014/main" xmlns="" id="{E570848D-F325-4BAF-9C92-A4EBA30CE918}"/>
                </a:ext>
              </a:extLst>
            </p:cNvPr>
            <p:cNvPicPr>
              <a:picLocks noChangeAspect="1"/>
            </p:cNvPicPr>
            <p:nvPr/>
          </p:nvPicPr>
          <p:blipFill>
            <a:blip r:embed="rId3">
              <a:duotone>
                <a:prstClr val="black"/>
                <a:schemeClr val="accent1">
                  <a:tint val="45000"/>
                  <a:satMod val="400000"/>
                </a:schemeClr>
              </a:duotone>
            </a:blip>
            <a:stretch>
              <a:fillRect/>
            </a:stretch>
          </p:blipFill>
          <p:spPr>
            <a:xfrm>
              <a:off x="3221679" y="2013083"/>
              <a:ext cx="105380" cy="137160"/>
            </a:xfrm>
            <a:prstGeom prst="rect">
              <a:avLst/>
            </a:prstGeom>
            <a:scene3d>
              <a:camera prst="isometricOffAxis1Right"/>
              <a:lightRig rig="threePt" dir="t"/>
            </a:scene3d>
            <a:sp3d extrusionH="190500"/>
          </p:spPr>
        </p:pic>
        <p:pic>
          <p:nvPicPr>
            <p:cNvPr id="7" name="Picture 6">
              <a:extLst>
                <a:ext uri="{FF2B5EF4-FFF2-40B4-BE49-F238E27FC236}">
                  <a16:creationId xmlns:a16="http://schemas.microsoft.com/office/drawing/2014/main" xmlns="" id="{F8B89C33-40E1-44B7-BAF5-1B58A705009A}"/>
                </a:ext>
              </a:extLst>
            </p:cNvPr>
            <p:cNvPicPr>
              <a:picLocks noChangeAspect="1"/>
            </p:cNvPicPr>
            <p:nvPr/>
          </p:nvPicPr>
          <p:blipFill>
            <a:blip r:embed="rId3">
              <a:duotone>
                <a:prstClr val="black"/>
                <a:schemeClr val="accent2">
                  <a:tint val="45000"/>
                  <a:satMod val="400000"/>
                </a:schemeClr>
              </a:duotone>
            </a:blip>
            <a:stretch>
              <a:fillRect/>
            </a:stretch>
          </p:blipFill>
          <p:spPr>
            <a:xfrm>
              <a:off x="3223213" y="1857538"/>
              <a:ext cx="105380" cy="137160"/>
            </a:xfrm>
            <a:prstGeom prst="rect">
              <a:avLst/>
            </a:prstGeom>
            <a:scene3d>
              <a:camera prst="isometricOffAxis1Right"/>
              <a:lightRig rig="threePt" dir="t"/>
            </a:scene3d>
            <a:sp3d extrusionH="190500"/>
          </p:spPr>
        </p:pic>
        <p:pic>
          <p:nvPicPr>
            <p:cNvPr id="8" name="Picture 7">
              <a:extLst>
                <a:ext uri="{FF2B5EF4-FFF2-40B4-BE49-F238E27FC236}">
                  <a16:creationId xmlns:a16="http://schemas.microsoft.com/office/drawing/2014/main" xmlns="" id="{2C8772E0-B266-44C4-9BD1-B579B59A3101}"/>
                </a:ext>
              </a:extLst>
            </p:cNvPr>
            <p:cNvPicPr>
              <a:picLocks noChangeAspect="1"/>
            </p:cNvPicPr>
            <p:nvPr/>
          </p:nvPicPr>
          <p:blipFill>
            <a:blip r:embed="rId3">
              <a:duotone>
                <a:prstClr val="black"/>
                <a:schemeClr val="accent1">
                  <a:tint val="45000"/>
                  <a:satMod val="400000"/>
                </a:schemeClr>
              </a:duotone>
            </a:blip>
            <a:stretch>
              <a:fillRect/>
            </a:stretch>
          </p:blipFill>
          <p:spPr>
            <a:xfrm>
              <a:off x="3222061" y="1705190"/>
              <a:ext cx="105380" cy="137160"/>
            </a:xfrm>
            <a:prstGeom prst="rect">
              <a:avLst/>
            </a:prstGeom>
            <a:scene3d>
              <a:camera prst="isometricOffAxis1Right"/>
              <a:lightRig rig="threePt" dir="t"/>
            </a:scene3d>
            <a:sp3d extrusionH="190500"/>
          </p:spPr>
        </p:pic>
        <p:pic>
          <p:nvPicPr>
            <p:cNvPr id="9" name="Picture 8">
              <a:extLst>
                <a:ext uri="{FF2B5EF4-FFF2-40B4-BE49-F238E27FC236}">
                  <a16:creationId xmlns:a16="http://schemas.microsoft.com/office/drawing/2014/main" xmlns="" id="{599BEEDC-0014-479D-B9E0-EB944D7DF038}"/>
                </a:ext>
              </a:extLst>
            </p:cNvPr>
            <p:cNvPicPr>
              <a:picLocks noChangeAspect="1"/>
            </p:cNvPicPr>
            <p:nvPr/>
          </p:nvPicPr>
          <p:blipFill>
            <a:blip r:embed="rId3">
              <a:duotone>
                <a:prstClr val="black"/>
                <a:schemeClr val="accent2">
                  <a:tint val="45000"/>
                  <a:satMod val="400000"/>
                </a:schemeClr>
              </a:duotone>
            </a:blip>
            <a:stretch>
              <a:fillRect/>
            </a:stretch>
          </p:blipFill>
          <p:spPr>
            <a:xfrm>
              <a:off x="3220149" y="1552848"/>
              <a:ext cx="105380" cy="137160"/>
            </a:xfrm>
            <a:prstGeom prst="rect">
              <a:avLst/>
            </a:prstGeom>
            <a:scene3d>
              <a:camera prst="isometricOffAxis1Right"/>
              <a:lightRig rig="threePt" dir="t"/>
            </a:scene3d>
            <a:sp3d extrusionH="190500"/>
          </p:spPr>
        </p:pic>
        <p:pic>
          <p:nvPicPr>
            <p:cNvPr id="10" name="Picture 9">
              <a:extLst>
                <a:ext uri="{FF2B5EF4-FFF2-40B4-BE49-F238E27FC236}">
                  <a16:creationId xmlns:a16="http://schemas.microsoft.com/office/drawing/2014/main" xmlns="" id="{8F37A506-6C17-4783-9CD8-CF178E20E387}"/>
                </a:ext>
              </a:extLst>
            </p:cNvPr>
            <p:cNvPicPr>
              <a:picLocks noChangeAspect="1"/>
            </p:cNvPicPr>
            <p:nvPr/>
          </p:nvPicPr>
          <p:blipFill>
            <a:blip r:embed="rId3">
              <a:duotone>
                <a:prstClr val="black"/>
                <a:schemeClr val="accent1">
                  <a:tint val="45000"/>
                  <a:satMod val="400000"/>
                </a:schemeClr>
              </a:duotone>
            </a:blip>
            <a:stretch>
              <a:fillRect/>
            </a:stretch>
          </p:blipFill>
          <p:spPr>
            <a:xfrm>
              <a:off x="3220131" y="1387113"/>
              <a:ext cx="105380" cy="137160"/>
            </a:xfrm>
            <a:prstGeom prst="rect">
              <a:avLst/>
            </a:prstGeom>
            <a:scene3d>
              <a:camera prst="isometricOffAxis1Right"/>
              <a:lightRig rig="threePt" dir="t"/>
            </a:scene3d>
            <a:sp3d extrusionH="190500"/>
          </p:spPr>
        </p:pic>
        <p:sp>
          <p:nvSpPr>
            <p:cNvPr id="29" name="Rectangle 28">
              <a:extLst>
                <a:ext uri="{FF2B5EF4-FFF2-40B4-BE49-F238E27FC236}">
                  <a16:creationId xmlns:a16="http://schemas.microsoft.com/office/drawing/2014/main" xmlns="" id="{1A752586-6DF0-4DAA-9D0E-BCEB3FCAE8D2}"/>
                </a:ext>
              </a:extLst>
            </p:cNvPr>
            <p:cNvSpPr/>
            <p:nvPr/>
          </p:nvSpPr>
          <p:spPr>
            <a:xfrm>
              <a:off x="3064738" y="953928"/>
              <a:ext cx="377747" cy="2308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53</a:t>
              </a:r>
              <a:r>
                <a:rPr lang="en-US" sz="900" baseline="30000" dirty="0">
                  <a:solidFill>
                    <a:prstClr val="black"/>
                  </a:solidFill>
                  <a:latin typeface="+mj-lt"/>
                  <a:ea typeface="+mn-ea"/>
                </a:rPr>
                <a:t>3</a:t>
              </a:r>
            </a:p>
          </p:txBody>
        </p:sp>
        <p:pic>
          <p:nvPicPr>
            <p:cNvPr id="39" name="Picture 38">
              <a:extLst>
                <a:ext uri="{FF2B5EF4-FFF2-40B4-BE49-F238E27FC236}">
                  <a16:creationId xmlns:a16="http://schemas.microsoft.com/office/drawing/2014/main" xmlns="" id="{62116863-CE0A-4CDC-AAFE-B1FD724621D6}"/>
                </a:ext>
              </a:extLst>
            </p:cNvPr>
            <p:cNvPicPr>
              <a:picLocks noChangeAspect="1"/>
            </p:cNvPicPr>
            <p:nvPr/>
          </p:nvPicPr>
          <p:blipFill>
            <a:blip r:embed="rId3">
              <a:duotone>
                <a:prstClr val="black"/>
                <a:schemeClr val="accent2">
                  <a:tint val="45000"/>
                  <a:satMod val="400000"/>
                </a:schemeClr>
              </a:duotone>
            </a:blip>
            <a:stretch>
              <a:fillRect/>
            </a:stretch>
          </p:blipFill>
          <p:spPr>
            <a:xfrm>
              <a:off x="3221099" y="1228522"/>
              <a:ext cx="105380" cy="137160"/>
            </a:xfrm>
            <a:prstGeom prst="rect">
              <a:avLst/>
            </a:prstGeom>
            <a:scene3d>
              <a:camera prst="isometricOffAxis1Right"/>
              <a:lightRig rig="threePt" dir="t"/>
            </a:scene3d>
            <a:sp3d extrusionH="190500"/>
          </p:spPr>
        </p:pic>
      </p:grpSp>
      <p:pic>
        <p:nvPicPr>
          <p:cNvPr id="195" name="Picture 194">
            <a:extLst>
              <a:ext uri="{FF2B5EF4-FFF2-40B4-BE49-F238E27FC236}">
                <a16:creationId xmlns:a16="http://schemas.microsoft.com/office/drawing/2014/main" xmlns="" id="{761FDA21-9982-4669-8FDB-90262B311679}"/>
              </a:ext>
            </a:extLst>
          </p:cNvPr>
          <p:cNvPicPr>
            <a:picLocks noChangeAspect="1"/>
          </p:cNvPicPr>
          <p:nvPr/>
        </p:nvPicPr>
        <p:blipFill rotWithShape="1">
          <a:blip r:embed="rId4"/>
          <a:srcRect l="888" t="3842" b="4768"/>
          <a:stretch/>
        </p:blipFill>
        <p:spPr>
          <a:xfrm>
            <a:off x="0" y="2170"/>
            <a:ext cx="9062762" cy="804352"/>
          </a:xfrm>
          <a:prstGeom prst="rect">
            <a:avLst/>
          </a:prstGeom>
        </p:spPr>
      </p:pic>
      <p:grpSp>
        <p:nvGrpSpPr>
          <p:cNvPr id="204" name="Group 203">
            <a:extLst>
              <a:ext uri="{FF2B5EF4-FFF2-40B4-BE49-F238E27FC236}">
                <a16:creationId xmlns:a16="http://schemas.microsoft.com/office/drawing/2014/main" xmlns="" id="{7AC36FB6-1423-4709-9C5A-2DB0699110FB}"/>
              </a:ext>
            </a:extLst>
          </p:cNvPr>
          <p:cNvGrpSpPr/>
          <p:nvPr/>
        </p:nvGrpSpPr>
        <p:grpSpPr>
          <a:xfrm>
            <a:off x="3324568" y="1297102"/>
            <a:ext cx="334178" cy="1081797"/>
            <a:chOff x="3324568" y="1297102"/>
            <a:chExt cx="334178" cy="1081797"/>
          </a:xfrm>
        </p:grpSpPr>
        <p:cxnSp>
          <p:nvCxnSpPr>
            <p:cNvPr id="11" name="Straight Arrow Connector 10">
              <a:extLst>
                <a:ext uri="{FF2B5EF4-FFF2-40B4-BE49-F238E27FC236}">
                  <a16:creationId xmlns:a16="http://schemas.microsoft.com/office/drawing/2014/main" xmlns="" id="{02DC41C1-E39F-4935-8E52-28DBB1F38E3C}"/>
                </a:ext>
              </a:extLst>
            </p:cNvPr>
            <p:cNvCxnSpPr>
              <a:cxnSpLocks/>
              <a:stCxn id="10" idx="3"/>
              <a:endCxn id="21" idx="2"/>
            </p:cNvCxnSpPr>
            <p:nvPr/>
          </p:nvCxnSpPr>
          <p:spPr>
            <a:xfrm>
              <a:off x="3325511" y="1455693"/>
              <a:ext cx="333235" cy="371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7D934708-FAA6-4B65-B8BE-DD7580F1D50A}"/>
                </a:ext>
              </a:extLst>
            </p:cNvPr>
            <p:cNvCxnSpPr>
              <a:cxnSpLocks/>
              <a:stCxn id="39" idx="3"/>
              <a:endCxn id="21" idx="2"/>
            </p:cNvCxnSpPr>
            <p:nvPr/>
          </p:nvCxnSpPr>
          <p:spPr>
            <a:xfrm>
              <a:off x="3326479" y="1297102"/>
              <a:ext cx="332267" cy="529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18B1087B-7CA0-488C-AE7B-B66CAD1960FC}"/>
                </a:ext>
              </a:extLst>
            </p:cNvPr>
            <p:cNvCxnSpPr>
              <a:cxnSpLocks/>
              <a:stCxn id="8" idx="3"/>
              <a:endCxn id="21" idx="2"/>
            </p:cNvCxnSpPr>
            <p:nvPr/>
          </p:nvCxnSpPr>
          <p:spPr>
            <a:xfrm>
              <a:off x="3327442" y="1773769"/>
              <a:ext cx="331304" cy="5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18B8F282-8128-402E-98A0-443CF5E82A09}"/>
                </a:ext>
              </a:extLst>
            </p:cNvPr>
            <p:cNvCxnSpPr>
              <a:cxnSpLocks/>
              <a:stCxn id="7" idx="3"/>
              <a:endCxn id="21" idx="2"/>
            </p:cNvCxnSpPr>
            <p:nvPr/>
          </p:nvCxnSpPr>
          <p:spPr>
            <a:xfrm flipV="1">
              <a:off x="3328592" y="1827063"/>
              <a:ext cx="330153" cy="99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FA450BED-9087-49B2-AB44-F34EA0DBD168}"/>
                </a:ext>
              </a:extLst>
            </p:cNvPr>
            <p:cNvCxnSpPr>
              <a:cxnSpLocks/>
              <a:stCxn id="9" idx="3"/>
              <a:endCxn id="21" idx="2"/>
            </p:cNvCxnSpPr>
            <p:nvPr/>
          </p:nvCxnSpPr>
          <p:spPr>
            <a:xfrm>
              <a:off x="3325529" y="1621428"/>
              <a:ext cx="333217" cy="205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1C66C587-C984-4385-BEBC-A7864793AA95}"/>
                </a:ext>
              </a:extLst>
            </p:cNvPr>
            <p:cNvCxnSpPr>
              <a:cxnSpLocks/>
              <a:stCxn id="6" idx="3"/>
              <a:endCxn id="21" idx="2"/>
            </p:cNvCxnSpPr>
            <p:nvPr/>
          </p:nvCxnSpPr>
          <p:spPr>
            <a:xfrm flipV="1">
              <a:off x="3327059" y="1827063"/>
              <a:ext cx="331687" cy="254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C4D7CF30-7133-4EA5-A3C7-CC8D12C08805}"/>
                </a:ext>
              </a:extLst>
            </p:cNvPr>
            <p:cNvCxnSpPr>
              <a:cxnSpLocks/>
              <a:stCxn id="4" idx="3"/>
              <a:endCxn id="21" idx="2"/>
            </p:cNvCxnSpPr>
            <p:nvPr/>
          </p:nvCxnSpPr>
          <p:spPr>
            <a:xfrm flipV="1">
              <a:off x="3324568" y="1827063"/>
              <a:ext cx="334178" cy="551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53B6B6A2-0EF1-4767-8CF0-4F75EFE033CD}"/>
                </a:ext>
              </a:extLst>
            </p:cNvPr>
            <p:cNvCxnSpPr>
              <a:cxnSpLocks/>
              <a:stCxn id="5" idx="3"/>
              <a:endCxn id="21" idx="2"/>
            </p:cNvCxnSpPr>
            <p:nvPr/>
          </p:nvCxnSpPr>
          <p:spPr>
            <a:xfrm flipV="1">
              <a:off x="3326755" y="1827063"/>
              <a:ext cx="331991" cy="40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xmlns="" id="{B82EAE28-E844-4691-8794-21B8A8888777}"/>
              </a:ext>
            </a:extLst>
          </p:cNvPr>
          <p:cNvGrpSpPr/>
          <p:nvPr/>
        </p:nvGrpSpPr>
        <p:grpSpPr>
          <a:xfrm>
            <a:off x="3111622" y="2816789"/>
            <a:ext cx="1499477" cy="818352"/>
            <a:chOff x="3111622" y="2816789"/>
            <a:chExt cx="1499477" cy="818352"/>
          </a:xfrm>
        </p:grpSpPr>
        <p:sp>
          <p:nvSpPr>
            <p:cNvPr id="37" name="Rectangle 36">
              <a:extLst>
                <a:ext uri="{FF2B5EF4-FFF2-40B4-BE49-F238E27FC236}">
                  <a16:creationId xmlns:a16="http://schemas.microsoft.com/office/drawing/2014/main" xmlns="" id="{BFD6FFF2-320D-4F8D-94C1-F95C8002140E}"/>
                </a:ext>
              </a:extLst>
            </p:cNvPr>
            <p:cNvSpPr/>
            <p:nvPr/>
          </p:nvSpPr>
          <p:spPr>
            <a:xfrm>
              <a:off x="3132116" y="2994700"/>
              <a:ext cx="1478983" cy="640441"/>
            </a:xfrm>
            <a:prstGeom prst="rect">
              <a:avLst/>
            </a:prstGeom>
            <a:solidFill>
              <a:srgbClr val="92D050"/>
            </a:solid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a:p>
              <a:pPr algn="ctr" defTabSz="685800" eaLnBrk="1" fontAlgn="auto" hangingPunct="1">
                <a:spcBef>
                  <a:spcPts val="0"/>
                </a:spcBef>
                <a:spcAft>
                  <a:spcPts val="0"/>
                </a:spcAft>
              </a:pPr>
              <a:endParaRPr lang="en-US" sz="900" dirty="0">
                <a:solidFill>
                  <a:prstClr val="white"/>
                </a:solidFill>
                <a:latin typeface="+mj-lt"/>
              </a:endParaRPr>
            </a:p>
            <a:p>
              <a:pPr algn="ctr" defTabSz="685800" eaLnBrk="1" fontAlgn="auto" hangingPunct="1">
                <a:spcBef>
                  <a:spcPts val="0"/>
                </a:spcBef>
                <a:spcAft>
                  <a:spcPts val="0"/>
                </a:spcAft>
              </a:pPr>
              <a:endParaRPr lang="en-US" sz="900" dirty="0">
                <a:solidFill>
                  <a:prstClr val="white"/>
                </a:solidFill>
                <a:latin typeface="+mj-lt"/>
              </a:endParaRPr>
            </a:p>
            <a:p>
              <a:pPr algn="ctr" defTabSz="685800" eaLnBrk="1" fontAlgn="auto" hangingPunct="1">
                <a:spcBef>
                  <a:spcPts val="0"/>
                </a:spcBef>
                <a:spcAft>
                  <a:spcPts val="0"/>
                </a:spcAft>
              </a:pPr>
              <a:endParaRPr lang="en-US" sz="900" dirty="0">
                <a:solidFill>
                  <a:prstClr val="white"/>
                </a:solidFill>
                <a:latin typeface="+mj-lt"/>
              </a:endParaRPr>
            </a:p>
          </p:txBody>
        </p:sp>
        <p:sp>
          <p:nvSpPr>
            <p:cNvPr id="46" name="Rectangle 45">
              <a:extLst>
                <a:ext uri="{FF2B5EF4-FFF2-40B4-BE49-F238E27FC236}">
                  <a16:creationId xmlns:a16="http://schemas.microsoft.com/office/drawing/2014/main" xmlns="" id="{BA40791B-2D6C-4C01-B615-1CB3F17F317B}"/>
                </a:ext>
              </a:extLst>
            </p:cNvPr>
            <p:cNvSpPr/>
            <p:nvPr/>
          </p:nvSpPr>
          <p:spPr>
            <a:xfrm>
              <a:off x="3335930" y="3142992"/>
              <a:ext cx="105032" cy="427525"/>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48" name="Rectangle 47">
              <a:extLst>
                <a:ext uri="{FF2B5EF4-FFF2-40B4-BE49-F238E27FC236}">
                  <a16:creationId xmlns:a16="http://schemas.microsoft.com/office/drawing/2014/main" xmlns="" id="{84E0784D-6765-4A51-BFE2-091C642A9804}"/>
                </a:ext>
              </a:extLst>
            </p:cNvPr>
            <p:cNvSpPr/>
            <p:nvPr/>
          </p:nvSpPr>
          <p:spPr>
            <a:xfrm>
              <a:off x="3610711" y="3143318"/>
              <a:ext cx="105032" cy="427525"/>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49" name="Oval 48">
              <a:extLst>
                <a:ext uri="{FF2B5EF4-FFF2-40B4-BE49-F238E27FC236}">
                  <a16:creationId xmlns:a16="http://schemas.microsoft.com/office/drawing/2014/main" xmlns="" id="{4C4759F2-1314-45D0-8D1C-D5078539CE19}"/>
                </a:ext>
              </a:extLst>
            </p:cNvPr>
            <p:cNvSpPr/>
            <p:nvPr/>
          </p:nvSpPr>
          <p:spPr>
            <a:xfrm>
              <a:off x="3950173" y="3267489"/>
              <a:ext cx="179117" cy="1783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50" name="Rectangle 49">
              <a:extLst>
                <a:ext uri="{FF2B5EF4-FFF2-40B4-BE49-F238E27FC236}">
                  <a16:creationId xmlns:a16="http://schemas.microsoft.com/office/drawing/2014/main" xmlns="" id="{3FB213CB-5B15-40C2-A79A-906CB8FD64A3}"/>
                </a:ext>
              </a:extLst>
            </p:cNvPr>
            <p:cNvSpPr/>
            <p:nvPr/>
          </p:nvSpPr>
          <p:spPr>
            <a:xfrm>
              <a:off x="3952151" y="3241813"/>
              <a:ext cx="170094" cy="2308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c</a:t>
              </a:r>
            </a:p>
          </p:txBody>
        </p:sp>
        <p:cxnSp>
          <p:nvCxnSpPr>
            <p:cNvPr id="51" name="Straight Arrow Connector 50">
              <a:extLst>
                <a:ext uri="{FF2B5EF4-FFF2-40B4-BE49-F238E27FC236}">
                  <a16:creationId xmlns:a16="http://schemas.microsoft.com/office/drawing/2014/main" xmlns="" id="{06C19EB3-6AEE-4E7F-812C-4930AEC5654D}"/>
                </a:ext>
              </a:extLst>
            </p:cNvPr>
            <p:cNvCxnSpPr>
              <a:stCxn id="48" idx="3"/>
              <a:endCxn id="49" idx="2"/>
            </p:cNvCxnSpPr>
            <p:nvPr/>
          </p:nvCxnSpPr>
          <p:spPr>
            <a:xfrm flipV="1">
              <a:off x="3715743" y="3356644"/>
              <a:ext cx="234431" cy="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xmlns="" id="{A1921E8C-4AAD-470F-829D-8D33C6750F8E}"/>
                </a:ext>
              </a:extLst>
            </p:cNvPr>
            <p:cNvCxnSpPr>
              <a:cxnSpLocks/>
              <a:stCxn id="46" idx="3"/>
              <a:endCxn id="48" idx="1"/>
            </p:cNvCxnSpPr>
            <p:nvPr/>
          </p:nvCxnSpPr>
          <p:spPr>
            <a:xfrm>
              <a:off x="3440962" y="3356755"/>
              <a:ext cx="169748" cy="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xmlns="" id="{854126C1-38B3-4B5A-85DC-DD7BE22876DD}"/>
                </a:ext>
              </a:extLst>
            </p:cNvPr>
            <p:cNvCxnSpPr>
              <a:cxnSpLocks/>
              <a:endCxn id="46" idx="1"/>
            </p:cNvCxnSpPr>
            <p:nvPr/>
          </p:nvCxnSpPr>
          <p:spPr>
            <a:xfrm>
              <a:off x="3111622" y="3356643"/>
              <a:ext cx="224308" cy="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4" name="Picture 53" descr="Related image">
              <a:extLst>
                <a:ext uri="{FF2B5EF4-FFF2-40B4-BE49-F238E27FC236}">
                  <a16:creationId xmlns:a16="http://schemas.microsoft.com/office/drawing/2014/main" xmlns="" id="{E1A481F7-4B47-46E9-BD95-663A7A0C4C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55112"/>
            <a:stretch/>
          </p:blipFill>
          <p:spPr bwMode="auto">
            <a:xfrm>
              <a:off x="3132115" y="2816789"/>
              <a:ext cx="894068" cy="54029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Related image">
              <a:extLst>
                <a:ext uri="{FF2B5EF4-FFF2-40B4-BE49-F238E27FC236}">
                  <a16:creationId xmlns:a16="http://schemas.microsoft.com/office/drawing/2014/main" xmlns="" id="{A21C2905-DFD9-4D3D-8F48-6AC6F6BE04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55112"/>
            <a:stretch/>
          </p:blipFill>
          <p:spPr bwMode="auto">
            <a:xfrm>
              <a:off x="3414746" y="2940650"/>
              <a:ext cx="579012" cy="416429"/>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xmlns="" id="{337A9CD2-3DBE-45DA-867E-8C9C54838F89}"/>
                </a:ext>
              </a:extLst>
            </p:cNvPr>
            <p:cNvCxnSpPr>
              <a:cxnSpLocks/>
            </p:cNvCxnSpPr>
            <p:nvPr/>
          </p:nvCxnSpPr>
          <p:spPr>
            <a:xfrm>
              <a:off x="3926171" y="3294652"/>
              <a:ext cx="22251" cy="63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xmlns="" id="{186BC100-25E2-4FDB-8874-87AA11629665}"/>
                </a:ext>
              </a:extLst>
            </p:cNvPr>
            <p:cNvCxnSpPr>
              <a:cxnSpLocks/>
            </p:cNvCxnSpPr>
            <p:nvPr/>
          </p:nvCxnSpPr>
          <p:spPr>
            <a:xfrm>
              <a:off x="4139413" y="3361806"/>
              <a:ext cx="169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xmlns="" id="{530F656F-3A00-404E-B2A0-1543B8EED2DA}"/>
                </a:ext>
              </a:extLst>
            </p:cNvPr>
            <p:cNvSpPr/>
            <p:nvPr/>
          </p:nvSpPr>
          <p:spPr>
            <a:xfrm>
              <a:off x="4329307" y="3139375"/>
              <a:ext cx="105032" cy="427525"/>
            </a:xfrm>
            <a:prstGeom prst="rect">
              <a:avLst/>
            </a:prstGeom>
            <a:solidFill>
              <a:srgbClr val="C7A1E3"/>
            </a:solidFill>
            <a:ln>
              <a:solidFill>
                <a:srgbClr val="B381D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cxnSp>
          <p:nvCxnSpPr>
            <p:cNvPr id="59" name="Straight Arrow Connector 58">
              <a:extLst>
                <a:ext uri="{FF2B5EF4-FFF2-40B4-BE49-F238E27FC236}">
                  <a16:creationId xmlns:a16="http://schemas.microsoft.com/office/drawing/2014/main" xmlns="" id="{63A10DE9-1C73-4719-B5E5-C185763CF4E1}"/>
                </a:ext>
              </a:extLst>
            </p:cNvPr>
            <p:cNvCxnSpPr>
              <a:cxnSpLocks/>
            </p:cNvCxnSpPr>
            <p:nvPr/>
          </p:nvCxnSpPr>
          <p:spPr>
            <a:xfrm>
              <a:off x="4441699" y="3361651"/>
              <a:ext cx="169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60" name="Straight Connector 59">
            <a:extLst>
              <a:ext uri="{FF2B5EF4-FFF2-40B4-BE49-F238E27FC236}">
                <a16:creationId xmlns:a16="http://schemas.microsoft.com/office/drawing/2014/main" xmlns="" id="{D24F9C7A-846B-43DC-A074-DBDFB51AF136}"/>
              </a:ext>
            </a:extLst>
          </p:cNvPr>
          <p:cNvCxnSpPr>
            <a:cxnSpLocks/>
          </p:cNvCxnSpPr>
          <p:nvPr/>
        </p:nvCxnSpPr>
        <p:spPr>
          <a:xfrm flipH="1">
            <a:off x="4608543" y="2696182"/>
            <a:ext cx="110516" cy="29851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65EC6227-1168-4170-8646-0D5C732DCB15}"/>
              </a:ext>
            </a:extLst>
          </p:cNvPr>
          <p:cNvCxnSpPr>
            <a:cxnSpLocks/>
          </p:cNvCxnSpPr>
          <p:nvPr/>
        </p:nvCxnSpPr>
        <p:spPr>
          <a:xfrm flipH="1">
            <a:off x="3202491" y="2648401"/>
            <a:ext cx="1519247" cy="34252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xmlns="" id="{3BA0B3C2-68F7-4A27-9EA1-E745E6BF6FAA}"/>
              </a:ext>
            </a:extLst>
          </p:cNvPr>
          <p:cNvSpPr/>
          <p:nvPr/>
        </p:nvSpPr>
        <p:spPr>
          <a:xfrm>
            <a:off x="1839592" y="2396975"/>
            <a:ext cx="445956" cy="230832"/>
          </a:xfrm>
          <a:prstGeom prst="rect">
            <a:avLst/>
          </a:prstGeom>
        </p:spPr>
        <p:txBody>
          <a:bodyPr wrap="none">
            <a:spAutoFit/>
          </a:bodyPr>
          <a:lstStyle/>
          <a:p>
            <a:pPr defTabSz="685800" eaLnBrk="1" fontAlgn="auto" hangingPunct="1">
              <a:spcBef>
                <a:spcPts val="0"/>
              </a:spcBef>
              <a:spcAft>
                <a:spcPts val="0"/>
              </a:spcAft>
            </a:pPr>
            <a:r>
              <a:rPr lang="en-US" sz="900" dirty="0">
                <a:solidFill>
                  <a:prstClr val="black"/>
                </a:solidFill>
                <a:latin typeface="+mj-lt"/>
                <a:ea typeface="+mn-ea"/>
              </a:rPr>
              <a:t>Scans</a:t>
            </a:r>
          </a:p>
        </p:txBody>
      </p:sp>
      <p:sp>
        <p:nvSpPr>
          <p:cNvPr id="81" name="Rectangle 80">
            <a:extLst>
              <a:ext uri="{FF2B5EF4-FFF2-40B4-BE49-F238E27FC236}">
                <a16:creationId xmlns:a16="http://schemas.microsoft.com/office/drawing/2014/main" xmlns="" id="{9DB3E709-F524-4DA8-B1BA-FF52B7AF5E65}"/>
              </a:ext>
            </a:extLst>
          </p:cNvPr>
          <p:cNvSpPr/>
          <p:nvPr/>
        </p:nvSpPr>
        <p:spPr>
          <a:xfrm>
            <a:off x="2303221" y="1644967"/>
            <a:ext cx="618035" cy="281108"/>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800" dirty="0">
                <a:solidFill>
                  <a:prstClr val="black"/>
                </a:solidFill>
                <a:latin typeface="+mj-lt"/>
              </a:rPr>
              <a:t>Patch extraction</a:t>
            </a:r>
          </a:p>
        </p:txBody>
      </p:sp>
      <p:grpSp>
        <p:nvGrpSpPr>
          <p:cNvPr id="201" name="Group 200">
            <a:extLst>
              <a:ext uri="{FF2B5EF4-FFF2-40B4-BE49-F238E27FC236}">
                <a16:creationId xmlns:a16="http://schemas.microsoft.com/office/drawing/2014/main" xmlns="" id="{E5ECE957-EB79-4581-A187-8943AB41AF6D}"/>
              </a:ext>
            </a:extLst>
          </p:cNvPr>
          <p:cNvGrpSpPr/>
          <p:nvPr/>
        </p:nvGrpSpPr>
        <p:grpSpPr>
          <a:xfrm>
            <a:off x="2072397" y="1289296"/>
            <a:ext cx="230825" cy="936909"/>
            <a:chOff x="2072397" y="1289296"/>
            <a:chExt cx="230825" cy="936909"/>
          </a:xfrm>
        </p:grpSpPr>
        <p:cxnSp>
          <p:nvCxnSpPr>
            <p:cNvPr id="91" name="Straight Arrow Connector 90">
              <a:extLst>
                <a:ext uri="{FF2B5EF4-FFF2-40B4-BE49-F238E27FC236}">
                  <a16:creationId xmlns:a16="http://schemas.microsoft.com/office/drawing/2014/main" xmlns="" id="{3A6B00DC-700C-4B90-80E5-AA2261155C1A}"/>
                </a:ext>
              </a:extLst>
            </p:cNvPr>
            <p:cNvCxnSpPr>
              <a:cxnSpLocks/>
              <a:stCxn id="88" idx="3"/>
              <a:endCxn id="81" idx="1"/>
            </p:cNvCxnSpPr>
            <p:nvPr/>
          </p:nvCxnSpPr>
          <p:spPr>
            <a:xfrm>
              <a:off x="2077341" y="1447888"/>
              <a:ext cx="225881" cy="337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xmlns="" id="{B2F29DED-3DA7-46B4-BF56-C4D78FB9A1C6}"/>
                </a:ext>
              </a:extLst>
            </p:cNvPr>
            <p:cNvCxnSpPr>
              <a:cxnSpLocks/>
              <a:stCxn id="90" idx="3"/>
              <a:endCxn id="81" idx="1"/>
            </p:cNvCxnSpPr>
            <p:nvPr/>
          </p:nvCxnSpPr>
          <p:spPr>
            <a:xfrm>
              <a:off x="2072397" y="1289296"/>
              <a:ext cx="230825" cy="49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xmlns="" id="{6E31D82B-8025-41EC-B390-6841312E7086}"/>
                </a:ext>
              </a:extLst>
            </p:cNvPr>
            <p:cNvCxnSpPr>
              <a:cxnSpLocks/>
              <a:stCxn id="86" idx="3"/>
              <a:endCxn id="81" idx="1"/>
            </p:cNvCxnSpPr>
            <p:nvPr/>
          </p:nvCxnSpPr>
          <p:spPr>
            <a:xfrm>
              <a:off x="2079271" y="1765964"/>
              <a:ext cx="223951" cy="19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FB4B8023-4158-4902-BB89-D319AAEEA7B2}"/>
                </a:ext>
              </a:extLst>
            </p:cNvPr>
            <p:cNvCxnSpPr>
              <a:cxnSpLocks/>
              <a:stCxn id="85" idx="3"/>
              <a:endCxn id="81" idx="1"/>
            </p:cNvCxnSpPr>
            <p:nvPr/>
          </p:nvCxnSpPr>
          <p:spPr>
            <a:xfrm flipV="1">
              <a:off x="2080422" y="1785521"/>
              <a:ext cx="222800" cy="13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xmlns="" id="{BC0FBEEB-F361-4141-95F1-13BD0055F722}"/>
                </a:ext>
              </a:extLst>
            </p:cNvPr>
            <p:cNvCxnSpPr>
              <a:cxnSpLocks/>
              <a:stCxn id="87" idx="3"/>
              <a:endCxn id="81" idx="1"/>
            </p:cNvCxnSpPr>
            <p:nvPr/>
          </p:nvCxnSpPr>
          <p:spPr>
            <a:xfrm>
              <a:off x="2083271" y="1613623"/>
              <a:ext cx="219951" cy="17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xmlns="" id="{528B5076-C713-4D66-88CC-D7332B71344F}"/>
                </a:ext>
              </a:extLst>
            </p:cNvPr>
            <p:cNvCxnSpPr>
              <a:cxnSpLocks/>
              <a:stCxn id="84" idx="3"/>
              <a:endCxn id="81" idx="1"/>
            </p:cNvCxnSpPr>
            <p:nvPr/>
          </p:nvCxnSpPr>
          <p:spPr>
            <a:xfrm flipV="1">
              <a:off x="2078889" y="1785522"/>
              <a:ext cx="224333" cy="28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xmlns="" id="{DE2400C6-B225-4C6A-BCB8-A39805F1B9F4}"/>
                </a:ext>
              </a:extLst>
            </p:cNvPr>
            <p:cNvCxnSpPr>
              <a:cxnSpLocks/>
              <a:stCxn id="83" idx="3"/>
              <a:endCxn id="81" idx="1"/>
            </p:cNvCxnSpPr>
            <p:nvPr/>
          </p:nvCxnSpPr>
          <p:spPr>
            <a:xfrm flipV="1">
              <a:off x="2078584" y="1785521"/>
              <a:ext cx="224638" cy="440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xmlns="" id="{1F83E2A1-CF09-409A-88DA-1B3A19FCB3D8}"/>
              </a:ext>
            </a:extLst>
          </p:cNvPr>
          <p:cNvGrpSpPr/>
          <p:nvPr/>
        </p:nvGrpSpPr>
        <p:grpSpPr>
          <a:xfrm>
            <a:off x="2921256" y="1297102"/>
            <a:ext cx="301957" cy="1081797"/>
            <a:chOff x="2921256" y="1297102"/>
            <a:chExt cx="301957" cy="1081797"/>
          </a:xfrm>
        </p:grpSpPr>
        <p:cxnSp>
          <p:nvCxnSpPr>
            <p:cNvPr id="99" name="Straight Arrow Connector 98">
              <a:extLst>
                <a:ext uri="{FF2B5EF4-FFF2-40B4-BE49-F238E27FC236}">
                  <a16:creationId xmlns:a16="http://schemas.microsoft.com/office/drawing/2014/main" xmlns="" id="{22C35615-ACFF-4EAB-A4A3-B1C26B811257}"/>
                </a:ext>
              </a:extLst>
            </p:cNvPr>
            <p:cNvCxnSpPr>
              <a:cxnSpLocks/>
              <a:stCxn id="81" idx="3"/>
              <a:endCxn id="4" idx="1"/>
            </p:cNvCxnSpPr>
            <p:nvPr/>
          </p:nvCxnSpPr>
          <p:spPr>
            <a:xfrm>
              <a:off x="2921256" y="1785521"/>
              <a:ext cx="297932" cy="59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xmlns="" id="{5F3A3DFD-10A9-44AB-BFBD-6B0F2844C742}"/>
                </a:ext>
              </a:extLst>
            </p:cNvPr>
            <p:cNvCxnSpPr>
              <a:cxnSpLocks/>
              <a:stCxn id="81" idx="3"/>
              <a:endCxn id="5" idx="1"/>
            </p:cNvCxnSpPr>
            <p:nvPr/>
          </p:nvCxnSpPr>
          <p:spPr>
            <a:xfrm>
              <a:off x="2921256" y="1785521"/>
              <a:ext cx="300119" cy="44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xmlns="" id="{02E1727A-908D-4591-B430-2F076178D940}"/>
                </a:ext>
              </a:extLst>
            </p:cNvPr>
            <p:cNvCxnSpPr>
              <a:cxnSpLocks/>
              <a:stCxn id="81" idx="3"/>
              <a:endCxn id="6" idx="1"/>
            </p:cNvCxnSpPr>
            <p:nvPr/>
          </p:nvCxnSpPr>
          <p:spPr>
            <a:xfrm>
              <a:off x="2921256" y="1785522"/>
              <a:ext cx="300423" cy="296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C4BEAD8E-898D-4D8D-B695-DCE7B6853AAF}"/>
                </a:ext>
              </a:extLst>
            </p:cNvPr>
            <p:cNvCxnSpPr>
              <a:cxnSpLocks/>
              <a:stCxn id="81" idx="3"/>
              <a:endCxn id="7" idx="1"/>
            </p:cNvCxnSpPr>
            <p:nvPr/>
          </p:nvCxnSpPr>
          <p:spPr>
            <a:xfrm>
              <a:off x="2921256" y="1785521"/>
              <a:ext cx="301957" cy="140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xmlns="" id="{A9C2AE96-F1AC-4E8E-A939-41E379F4BE9F}"/>
                </a:ext>
              </a:extLst>
            </p:cNvPr>
            <p:cNvCxnSpPr>
              <a:cxnSpLocks/>
              <a:stCxn id="81" idx="3"/>
              <a:endCxn id="8" idx="1"/>
            </p:cNvCxnSpPr>
            <p:nvPr/>
          </p:nvCxnSpPr>
          <p:spPr>
            <a:xfrm flipV="1">
              <a:off x="2921256" y="1773770"/>
              <a:ext cx="300806" cy="1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xmlns="" id="{DFD51085-D150-4D50-BEE1-D71EE7B8D04C}"/>
                </a:ext>
              </a:extLst>
            </p:cNvPr>
            <p:cNvCxnSpPr>
              <a:cxnSpLocks/>
              <a:stCxn id="81" idx="3"/>
              <a:endCxn id="9" idx="1"/>
            </p:cNvCxnSpPr>
            <p:nvPr/>
          </p:nvCxnSpPr>
          <p:spPr>
            <a:xfrm flipV="1">
              <a:off x="2921256" y="1621429"/>
              <a:ext cx="298893" cy="164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xmlns="" id="{12F5958B-DD28-4A8E-8956-6F94D2174527}"/>
                </a:ext>
              </a:extLst>
            </p:cNvPr>
            <p:cNvCxnSpPr>
              <a:cxnSpLocks/>
              <a:stCxn id="81" idx="3"/>
              <a:endCxn id="10" idx="1"/>
            </p:cNvCxnSpPr>
            <p:nvPr/>
          </p:nvCxnSpPr>
          <p:spPr>
            <a:xfrm flipV="1">
              <a:off x="2921256" y="1455694"/>
              <a:ext cx="298875" cy="32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xmlns="" id="{E234CF8F-C9BC-4B55-950D-D469D8D26CE8}"/>
                </a:ext>
              </a:extLst>
            </p:cNvPr>
            <p:cNvCxnSpPr>
              <a:cxnSpLocks/>
              <a:stCxn id="81" idx="3"/>
              <a:endCxn id="39" idx="1"/>
            </p:cNvCxnSpPr>
            <p:nvPr/>
          </p:nvCxnSpPr>
          <p:spPr>
            <a:xfrm flipV="1">
              <a:off x="2921257" y="1297102"/>
              <a:ext cx="299843" cy="488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xmlns="" id="{5F503A24-76E6-4C42-AE41-5D23DCAE4D8F}"/>
              </a:ext>
            </a:extLst>
          </p:cNvPr>
          <p:cNvGrpSpPr/>
          <p:nvPr/>
        </p:nvGrpSpPr>
        <p:grpSpPr>
          <a:xfrm>
            <a:off x="7618015" y="1570995"/>
            <a:ext cx="1337694" cy="1732213"/>
            <a:chOff x="7618015" y="1570995"/>
            <a:chExt cx="1337694" cy="1732213"/>
          </a:xfrm>
        </p:grpSpPr>
        <p:sp>
          <p:nvSpPr>
            <p:cNvPr id="130" name="Rectangle 129">
              <a:extLst>
                <a:ext uri="{FF2B5EF4-FFF2-40B4-BE49-F238E27FC236}">
                  <a16:creationId xmlns:a16="http://schemas.microsoft.com/office/drawing/2014/main" xmlns="" id="{D03095A8-D142-465F-B0EA-9BF9BC29AEB0}"/>
                </a:ext>
              </a:extLst>
            </p:cNvPr>
            <p:cNvSpPr/>
            <p:nvPr/>
          </p:nvSpPr>
          <p:spPr>
            <a:xfrm>
              <a:off x="8326925" y="1570995"/>
              <a:ext cx="628784" cy="2839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85800" eaLnBrk="1" fontAlgn="auto" hangingPunct="1">
                <a:spcBef>
                  <a:spcPts val="0"/>
                </a:spcBef>
                <a:spcAft>
                  <a:spcPts val="0"/>
                </a:spcAft>
              </a:pPr>
              <a:r>
                <a:rPr lang="en-US" sz="900" dirty="0">
                  <a:solidFill>
                    <a:prstClr val="black"/>
                  </a:solidFill>
                  <a:latin typeface="+mj-lt"/>
                </a:rPr>
                <a:t>Loss</a:t>
              </a:r>
              <a:r>
                <a:rPr lang="en-US" sz="900" baseline="-25000" dirty="0">
                  <a:solidFill>
                    <a:prstClr val="black"/>
                  </a:solidFill>
                  <a:latin typeface="+mj-lt"/>
                </a:rPr>
                <a:t> level1</a:t>
              </a:r>
              <a:endParaRPr lang="en-US" sz="900" dirty="0">
                <a:solidFill>
                  <a:prstClr val="black"/>
                </a:solidFill>
                <a:latin typeface="+mj-lt"/>
              </a:endParaRPr>
            </a:p>
          </p:txBody>
        </p:sp>
        <p:sp>
          <p:nvSpPr>
            <p:cNvPr id="131" name="Rectangle 130">
              <a:extLst>
                <a:ext uri="{FF2B5EF4-FFF2-40B4-BE49-F238E27FC236}">
                  <a16:creationId xmlns:a16="http://schemas.microsoft.com/office/drawing/2014/main" xmlns="" id="{C5E4CAFF-1947-4C33-B782-CED872B46B31}"/>
                </a:ext>
              </a:extLst>
            </p:cNvPr>
            <p:cNvSpPr/>
            <p:nvPr/>
          </p:nvSpPr>
          <p:spPr>
            <a:xfrm>
              <a:off x="7618015" y="3019272"/>
              <a:ext cx="599930" cy="2839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85800" eaLnBrk="1" fontAlgn="auto" hangingPunct="1">
                <a:spcBef>
                  <a:spcPts val="0"/>
                </a:spcBef>
                <a:spcAft>
                  <a:spcPts val="0"/>
                </a:spcAft>
              </a:pPr>
              <a:r>
                <a:rPr lang="en-US" sz="900" dirty="0">
                  <a:solidFill>
                    <a:prstClr val="black"/>
                  </a:solidFill>
                  <a:latin typeface="+mj-lt"/>
                </a:rPr>
                <a:t>Loss</a:t>
              </a:r>
              <a:r>
                <a:rPr lang="en-US" sz="900" baseline="-25000" dirty="0">
                  <a:solidFill>
                    <a:prstClr val="white"/>
                  </a:solidFill>
                  <a:latin typeface="+mj-lt"/>
                </a:rPr>
                <a:t> </a:t>
              </a:r>
              <a:r>
                <a:rPr lang="en-US" sz="900" baseline="-25000" dirty="0">
                  <a:solidFill>
                    <a:prstClr val="black"/>
                  </a:solidFill>
                  <a:latin typeface="+mj-lt"/>
                </a:rPr>
                <a:t>level3</a:t>
              </a:r>
              <a:endParaRPr lang="en-US" sz="900" dirty="0">
                <a:solidFill>
                  <a:prstClr val="black"/>
                </a:solidFill>
                <a:latin typeface="+mj-lt"/>
              </a:endParaRPr>
            </a:p>
          </p:txBody>
        </p:sp>
        <p:sp>
          <p:nvSpPr>
            <p:cNvPr id="132" name="Rectangle 131">
              <a:extLst>
                <a:ext uri="{FF2B5EF4-FFF2-40B4-BE49-F238E27FC236}">
                  <a16:creationId xmlns:a16="http://schemas.microsoft.com/office/drawing/2014/main" xmlns="" id="{5B4C3E5C-DE35-43C2-81E3-2261E285E8D2}"/>
                </a:ext>
              </a:extLst>
            </p:cNvPr>
            <p:cNvSpPr/>
            <p:nvPr/>
          </p:nvSpPr>
          <p:spPr>
            <a:xfrm>
              <a:off x="7967071" y="2263571"/>
              <a:ext cx="599930" cy="2839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85800" eaLnBrk="1" fontAlgn="auto" hangingPunct="1">
                <a:spcBef>
                  <a:spcPts val="0"/>
                </a:spcBef>
                <a:spcAft>
                  <a:spcPts val="0"/>
                </a:spcAft>
              </a:pPr>
              <a:r>
                <a:rPr lang="en-US" sz="900" dirty="0">
                  <a:solidFill>
                    <a:prstClr val="black"/>
                  </a:solidFill>
                  <a:latin typeface="+mj-lt"/>
                </a:rPr>
                <a:t>Loss</a:t>
              </a:r>
              <a:r>
                <a:rPr lang="en-US" sz="900" baseline="-25000" dirty="0">
                  <a:solidFill>
                    <a:prstClr val="white"/>
                  </a:solidFill>
                  <a:latin typeface="+mj-lt"/>
                </a:rPr>
                <a:t> </a:t>
              </a:r>
              <a:r>
                <a:rPr lang="en-US" sz="900" baseline="-25000" dirty="0">
                  <a:solidFill>
                    <a:prstClr val="black"/>
                  </a:solidFill>
                  <a:latin typeface="+mj-lt"/>
                </a:rPr>
                <a:t>level2</a:t>
              </a:r>
              <a:endParaRPr lang="en-US" sz="900" dirty="0">
                <a:solidFill>
                  <a:prstClr val="black"/>
                </a:solidFill>
                <a:latin typeface="+mj-lt"/>
              </a:endParaRPr>
            </a:p>
          </p:txBody>
        </p:sp>
      </p:grpSp>
      <p:grpSp>
        <p:nvGrpSpPr>
          <p:cNvPr id="135" name="Group 134">
            <a:extLst>
              <a:ext uri="{FF2B5EF4-FFF2-40B4-BE49-F238E27FC236}">
                <a16:creationId xmlns:a16="http://schemas.microsoft.com/office/drawing/2014/main" xmlns="" id="{DA03D784-E864-488D-8D9E-850881C915D5}"/>
              </a:ext>
            </a:extLst>
          </p:cNvPr>
          <p:cNvGrpSpPr/>
          <p:nvPr/>
        </p:nvGrpSpPr>
        <p:grpSpPr>
          <a:xfrm>
            <a:off x="8598749" y="877256"/>
            <a:ext cx="606789" cy="451174"/>
            <a:chOff x="11312596" y="1129034"/>
            <a:chExt cx="809051" cy="601565"/>
          </a:xfrm>
        </p:grpSpPr>
        <p:sp>
          <p:nvSpPr>
            <p:cNvPr id="136" name="Rectangle 135">
              <a:extLst>
                <a:ext uri="{FF2B5EF4-FFF2-40B4-BE49-F238E27FC236}">
                  <a16:creationId xmlns:a16="http://schemas.microsoft.com/office/drawing/2014/main" xmlns="" id="{2D001F96-2615-4BC2-B68C-4D2583B28047}"/>
                </a:ext>
              </a:extLst>
            </p:cNvPr>
            <p:cNvSpPr/>
            <p:nvPr/>
          </p:nvSpPr>
          <p:spPr>
            <a:xfrm>
              <a:off x="11752138" y="1515155"/>
              <a:ext cx="216634" cy="215444"/>
            </a:xfrm>
            <a:prstGeom prst="rect">
              <a:avLst/>
            </a:prstGeom>
            <a:solidFill>
              <a:schemeClr val="accent4">
                <a:lumMod val="60000"/>
                <a:lumOff val="40000"/>
              </a:schemeClr>
            </a:solidFill>
            <a:ln>
              <a:solidFill>
                <a:schemeClr val="accent4"/>
              </a:solidFill>
            </a:ln>
            <a:scene3d>
              <a:camera prst="isometricRightUp"/>
              <a:lightRig rig="threePt" dir="t"/>
            </a:scene3d>
            <a:sp3d extrusionH="254000">
              <a:extrusionClr>
                <a:schemeClr val="accent4">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137" name="Rectangle 136">
              <a:extLst>
                <a:ext uri="{FF2B5EF4-FFF2-40B4-BE49-F238E27FC236}">
                  <a16:creationId xmlns:a16="http://schemas.microsoft.com/office/drawing/2014/main" xmlns="" id="{C3C86334-524A-47E6-81F1-6934CCCDF489}"/>
                </a:ext>
              </a:extLst>
            </p:cNvPr>
            <p:cNvSpPr/>
            <p:nvPr/>
          </p:nvSpPr>
          <p:spPr>
            <a:xfrm>
              <a:off x="11497117" y="1413438"/>
              <a:ext cx="624530" cy="307776"/>
            </a:xfrm>
            <a:prstGeom prst="rect">
              <a:avLst/>
            </a:prstGeom>
          </p:spPr>
          <p:txBody>
            <a:bodyPr wrap="none">
              <a:spAutoFit/>
            </a:bodyPr>
            <a:lstStyle/>
            <a:p>
              <a:pPr defTabSz="685800" eaLnBrk="1" fontAlgn="auto" hangingPunct="1">
                <a:spcBef>
                  <a:spcPts val="0"/>
                </a:spcBef>
                <a:spcAft>
                  <a:spcPts val="0"/>
                </a:spcAft>
              </a:pPr>
              <a:r>
                <a:rPr lang="en-US" sz="900" dirty="0">
                  <a:solidFill>
                    <a:prstClr val="black"/>
                  </a:solidFill>
                  <a:latin typeface="+mj-lt"/>
                  <a:ea typeface="+mn-ea"/>
                </a:rPr>
                <a:t>target</a:t>
              </a:r>
            </a:p>
          </p:txBody>
        </p:sp>
        <p:sp>
          <p:nvSpPr>
            <p:cNvPr id="138" name="Rectangle 137">
              <a:extLst>
                <a:ext uri="{FF2B5EF4-FFF2-40B4-BE49-F238E27FC236}">
                  <a16:creationId xmlns:a16="http://schemas.microsoft.com/office/drawing/2014/main" xmlns="" id="{5129B022-6F7C-44B9-93FF-F409B7579A06}"/>
                </a:ext>
              </a:extLst>
            </p:cNvPr>
            <p:cNvSpPr/>
            <p:nvPr/>
          </p:nvSpPr>
          <p:spPr>
            <a:xfrm>
              <a:off x="11312596" y="1129034"/>
              <a:ext cx="774163" cy="307776"/>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39</a:t>
              </a:r>
              <a:r>
                <a:rPr lang="en-US" sz="900" baseline="30000" dirty="0">
                  <a:solidFill>
                    <a:prstClr val="black"/>
                  </a:solidFill>
                  <a:latin typeface="+mj-lt"/>
                  <a:ea typeface="+mn-ea"/>
                </a:rPr>
                <a:t>3</a:t>
              </a:r>
              <a:r>
                <a:rPr lang="en-US" sz="900" dirty="0">
                  <a:solidFill>
                    <a:prstClr val="black"/>
                  </a:solidFill>
                  <a:latin typeface="+mj-lt"/>
                  <a:ea typeface="+mn-ea"/>
                </a:rPr>
                <a:t>×14</a:t>
              </a:r>
              <a:endParaRPr lang="en-US" sz="900" baseline="30000" dirty="0">
                <a:solidFill>
                  <a:prstClr val="black"/>
                </a:solidFill>
                <a:latin typeface="+mj-lt"/>
                <a:ea typeface="+mn-ea"/>
              </a:endParaRPr>
            </a:p>
          </p:txBody>
        </p:sp>
      </p:grpSp>
      <p:cxnSp>
        <p:nvCxnSpPr>
          <p:cNvPr id="139" name="Straight Arrow Connector 332">
            <a:extLst>
              <a:ext uri="{FF2B5EF4-FFF2-40B4-BE49-F238E27FC236}">
                <a16:creationId xmlns:a16="http://schemas.microsoft.com/office/drawing/2014/main" xmlns="" id="{D9DA4531-A073-4489-B9BB-1AB79238E450}"/>
              </a:ext>
            </a:extLst>
          </p:cNvPr>
          <p:cNvCxnSpPr>
            <a:cxnSpLocks/>
            <a:stCxn id="137" idx="2"/>
            <a:endCxn id="130" idx="0"/>
          </p:cNvCxnSpPr>
          <p:nvPr/>
        </p:nvCxnSpPr>
        <p:spPr>
          <a:xfrm rot="5400000">
            <a:off x="8681526" y="1281182"/>
            <a:ext cx="249604" cy="3300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332">
            <a:extLst>
              <a:ext uri="{FF2B5EF4-FFF2-40B4-BE49-F238E27FC236}">
                <a16:creationId xmlns:a16="http://schemas.microsoft.com/office/drawing/2014/main" xmlns="" id="{E20DE67F-4B32-4922-B3D2-3E8A1F827F09}"/>
              </a:ext>
            </a:extLst>
          </p:cNvPr>
          <p:cNvCxnSpPr>
            <a:cxnSpLocks/>
            <a:stCxn id="137" idx="2"/>
            <a:endCxn id="132" idx="0"/>
          </p:cNvCxnSpPr>
          <p:nvPr/>
        </p:nvCxnSpPr>
        <p:spPr>
          <a:xfrm rot="5400000">
            <a:off x="8148098" y="1440330"/>
            <a:ext cx="942180" cy="704303"/>
          </a:xfrm>
          <a:prstGeom prst="bentConnector3">
            <a:avLst>
              <a:gd name="adj1" fmla="val 657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332">
            <a:extLst>
              <a:ext uri="{FF2B5EF4-FFF2-40B4-BE49-F238E27FC236}">
                <a16:creationId xmlns:a16="http://schemas.microsoft.com/office/drawing/2014/main" xmlns="" id="{E2F27A69-E8B3-4E20-BC0B-5CA10F385627}"/>
              </a:ext>
            </a:extLst>
          </p:cNvPr>
          <p:cNvCxnSpPr>
            <a:cxnSpLocks/>
            <a:stCxn id="137" idx="2"/>
            <a:endCxn id="131" idx="0"/>
          </p:cNvCxnSpPr>
          <p:nvPr/>
        </p:nvCxnSpPr>
        <p:spPr>
          <a:xfrm rot="5400000">
            <a:off x="7595720" y="1643652"/>
            <a:ext cx="1697881" cy="1053359"/>
          </a:xfrm>
          <a:prstGeom prst="bentConnector3">
            <a:avLst>
              <a:gd name="adj1" fmla="val 81186"/>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xmlns="" id="{83AB1004-9242-4C28-9D5B-3BC60A45DC6F}"/>
              </a:ext>
            </a:extLst>
          </p:cNvPr>
          <p:cNvSpPr/>
          <p:nvPr/>
        </p:nvSpPr>
        <p:spPr>
          <a:xfrm>
            <a:off x="7644922" y="737829"/>
            <a:ext cx="1394934" cy="246221"/>
          </a:xfrm>
          <a:prstGeom prst="rect">
            <a:avLst/>
          </a:prstGeom>
        </p:spPr>
        <p:txBody>
          <a:bodyPr wrap="none">
            <a:spAutoFit/>
          </a:bodyPr>
          <a:lstStyle/>
          <a:p>
            <a:pPr defTabSz="685800" eaLnBrk="1" fontAlgn="auto" hangingPunct="1">
              <a:spcBef>
                <a:spcPts val="0"/>
              </a:spcBef>
              <a:spcAft>
                <a:spcPts val="0"/>
              </a:spcAft>
            </a:pPr>
            <a:r>
              <a:rPr lang="en-US" sz="1000" b="1" dirty="0">
                <a:solidFill>
                  <a:prstClr val="black"/>
                </a:solidFill>
                <a:latin typeface="+mj-lt"/>
                <a:ea typeface="+mn-ea"/>
              </a:rPr>
              <a:t>Multi-level loss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60BC9247-CD86-4374-87B0-0A67244C9762}"/>
                  </a:ext>
                </a:extLst>
              </p:cNvPr>
              <p:cNvSpPr txBox="1"/>
              <p:nvPr/>
            </p:nvSpPr>
            <p:spPr>
              <a:xfrm>
                <a:off x="6429709" y="3452947"/>
                <a:ext cx="2366930" cy="454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𝑀𝑢𝑙𝑡𝑖</m:t>
                      </m:r>
                      <m:r>
                        <a:rPr lang="en-US" sz="1050" b="0" i="1" smtClean="0">
                          <a:latin typeface="Cambria Math" panose="02040503050406030204" pitchFamily="18" charset="0"/>
                        </a:rPr>
                        <m:t>−</m:t>
                      </m:r>
                      <m:r>
                        <a:rPr lang="en-US" sz="1050" b="0" i="1" smtClean="0">
                          <a:latin typeface="Cambria Math" panose="02040503050406030204" pitchFamily="18" charset="0"/>
                        </a:rPr>
                        <m:t>𝑙𝑒𝑣𝑒𝑙</m:t>
                      </m:r>
                      <m:r>
                        <a:rPr lang="en-US" sz="1050" b="0" i="1" smtClean="0">
                          <a:latin typeface="Cambria Math" panose="02040503050406030204" pitchFamily="18" charset="0"/>
                        </a:rPr>
                        <m:t> </m:t>
                      </m:r>
                      <m:r>
                        <a:rPr lang="en-US" sz="1050" b="0" i="1" smtClean="0">
                          <a:latin typeface="Cambria Math" panose="02040503050406030204" pitchFamily="18" charset="0"/>
                        </a:rPr>
                        <m:t>𝑙𝑜𝑠𝑠</m:t>
                      </m:r>
                      <m:r>
                        <a:rPr lang="en-US" sz="1050" b="0" i="1" smtClean="0">
                          <a:latin typeface="Cambria Math" panose="02040503050406030204" pitchFamily="18" charset="0"/>
                        </a:rPr>
                        <m:t>= </m:t>
                      </m:r>
                      <m:nary>
                        <m:naryPr>
                          <m:chr m:val="∑"/>
                          <m:ctrlPr>
                            <a:rPr lang="en-US" sz="1050" b="0" i="1" smtClean="0">
                              <a:latin typeface="Cambria Math" panose="02040503050406030204" pitchFamily="18" charset="0"/>
                            </a:rPr>
                          </m:ctrlPr>
                        </m:naryPr>
                        <m:sub>
                          <m:r>
                            <m:rPr>
                              <m:brk m:alnAt="23"/>
                            </m:rPr>
                            <a:rPr lang="en-US" sz="1050" b="0" i="1" smtClean="0">
                              <a:latin typeface="Cambria Math" panose="02040503050406030204" pitchFamily="18" charset="0"/>
                            </a:rPr>
                            <m:t>𝑖</m:t>
                          </m:r>
                          <m:r>
                            <a:rPr lang="en-US" sz="1050" b="0" i="1" smtClean="0">
                              <a:latin typeface="Cambria Math" panose="02040503050406030204" pitchFamily="18" charset="0"/>
                            </a:rPr>
                            <m:t>=</m:t>
                          </m:r>
                          <m:r>
                            <a:rPr lang="en-US" sz="1050" b="0" i="1" smtClean="0">
                              <a:latin typeface="Cambria Math" panose="02040503050406030204" pitchFamily="18" charset="0"/>
                            </a:rPr>
                            <m:t>1</m:t>
                          </m:r>
                        </m:sub>
                        <m:sup>
                          <m:r>
                            <a:rPr lang="en-US" sz="1050" b="0" i="1" smtClean="0">
                              <a:latin typeface="Cambria Math" panose="02040503050406030204" pitchFamily="18" charset="0"/>
                            </a:rPr>
                            <m:t>3</m:t>
                          </m:r>
                        </m:sup>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𝑤</m:t>
                              </m:r>
                            </m:e>
                            <m:sub>
                              <m:r>
                                <a:rPr lang="en-US" sz="1050" b="0" i="1" smtClean="0">
                                  <a:latin typeface="Cambria Math" panose="02040503050406030204" pitchFamily="18" charset="0"/>
                                </a:rPr>
                                <m:t>𝑖</m:t>
                              </m:r>
                            </m:sub>
                          </m:sSub>
                          <m:r>
                            <a:rPr lang="en-US" sz="1050" b="0" i="1" smtClean="0">
                              <a:latin typeface="Cambria Math" panose="02040503050406030204" pitchFamily="18" charset="0"/>
                              <a:ea typeface="Cambria Math" panose="02040503050406030204" pitchFamily="18" charset="0"/>
                            </a:rPr>
                            <m:t>×</m:t>
                          </m:r>
                          <m:sSub>
                            <m:sSubPr>
                              <m:ctrlPr>
                                <a:rPr lang="en-US" sz="1050" b="0" i="1" smtClean="0">
                                  <a:latin typeface="Cambria Math" panose="02040503050406030204" pitchFamily="18" charset="0"/>
                                  <a:ea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𝐿𝑜𝑠𝑠</m:t>
                              </m:r>
                            </m:e>
                            <m:sub>
                              <m:sSub>
                                <m:sSubPr>
                                  <m:ctrlPr>
                                    <a:rPr lang="en-US" sz="1050" b="0" i="1" smtClean="0">
                                      <a:latin typeface="Cambria Math" panose="02040503050406030204" pitchFamily="18" charset="0"/>
                                      <a:ea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𝑙𝑒𝑣𝑒𝑙</m:t>
                                  </m:r>
                                </m:e>
                                <m:sub>
                                  <m:r>
                                    <a:rPr lang="en-US" sz="1050" b="0" i="1" smtClean="0">
                                      <a:latin typeface="Cambria Math" panose="02040503050406030204" pitchFamily="18" charset="0"/>
                                      <a:ea typeface="Cambria Math" panose="02040503050406030204" pitchFamily="18" charset="0"/>
                                    </a:rPr>
                                    <m:t>𝑖</m:t>
                                  </m:r>
                                </m:sub>
                              </m:sSub>
                            </m:sub>
                          </m:sSub>
                        </m:e>
                      </m:nary>
                      <m:r>
                        <a:rPr lang="en-US" sz="1050" b="0" i="1" smtClean="0">
                          <a:latin typeface="Cambria Math" panose="02040503050406030204" pitchFamily="18" charset="0"/>
                        </a:rPr>
                        <m:t> </m:t>
                      </m:r>
                    </m:oMath>
                  </m:oMathPara>
                </a14:m>
                <a:endParaRPr lang="en-US" sz="1050" dirty="0"/>
              </a:p>
            </p:txBody>
          </p:sp>
        </mc:Choice>
        <mc:Fallback xmlns="">
          <p:sp>
            <p:nvSpPr>
              <p:cNvPr id="2" name="TextBox 1">
                <a:extLst>
                  <a:ext uri="{FF2B5EF4-FFF2-40B4-BE49-F238E27FC236}">
                    <a16:creationId xmlns:a16="http://schemas.microsoft.com/office/drawing/2014/main" id="{60BC9247-CD86-4374-87B0-0A67244C9762}"/>
                  </a:ext>
                </a:extLst>
              </p:cNvPr>
              <p:cNvSpPr txBox="1">
                <a:spLocks noRot="1" noChangeAspect="1" noMove="1" noResize="1" noEditPoints="1" noAdjustHandles="1" noChangeArrowheads="1" noChangeShapeType="1" noTextEdit="1"/>
              </p:cNvSpPr>
              <p:nvPr/>
            </p:nvSpPr>
            <p:spPr>
              <a:xfrm>
                <a:off x="6429709" y="3452947"/>
                <a:ext cx="2366930" cy="454292"/>
              </a:xfrm>
              <a:prstGeom prst="rect">
                <a:avLst/>
              </a:prstGeom>
              <a:blipFill>
                <a:blip r:embed="rId6"/>
                <a:stretch>
                  <a:fillRect l="-1289" t="-116000" r="-4897" b="-177333"/>
                </a:stretch>
              </a:blipFill>
            </p:spPr>
            <p:txBody>
              <a:bodyPr/>
              <a:lstStyle/>
              <a:p>
                <a:r>
                  <a:rPr lang="en-US">
                    <a:noFill/>
                  </a:rPr>
                  <a:t> </a:t>
                </a:r>
              </a:p>
            </p:txBody>
          </p:sp>
        </mc:Fallback>
      </mc:AlternateContent>
      <p:grpSp>
        <p:nvGrpSpPr>
          <p:cNvPr id="207" name="Group 206">
            <a:extLst>
              <a:ext uri="{FF2B5EF4-FFF2-40B4-BE49-F238E27FC236}">
                <a16:creationId xmlns:a16="http://schemas.microsoft.com/office/drawing/2014/main" xmlns="" id="{D79AF2D1-E1B6-4772-BD39-6B78D5673D3C}"/>
              </a:ext>
            </a:extLst>
          </p:cNvPr>
          <p:cNvGrpSpPr/>
          <p:nvPr/>
        </p:nvGrpSpPr>
        <p:grpSpPr>
          <a:xfrm>
            <a:off x="3636865" y="1340604"/>
            <a:ext cx="598919" cy="597772"/>
            <a:chOff x="3636865" y="1340604"/>
            <a:chExt cx="598919" cy="597772"/>
          </a:xfrm>
        </p:grpSpPr>
        <p:sp>
          <p:nvSpPr>
            <p:cNvPr id="13" name="Rectangle 12">
              <a:extLst>
                <a:ext uri="{FF2B5EF4-FFF2-40B4-BE49-F238E27FC236}">
                  <a16:creationId xmlns:a16="http://schemas.microsoft.com/office/drawing/2014/main" xmlns="" id="{6AE279E9-24AB-457F-AAF0-39D1073C9910}"/>
                </a:ext>
              </a:extLst>
            </p:cNvPr>
            <p:cNvSpPr/>
            <p:nvPr/>
          </p:nvSpPr>
          <p:spPr>
            <a:xfrm>
              <a:off x="4017114" y="1745446"/>
              <a:ext cx="179269" cy="166313"/>
            </a:xfrm>
            <a:prstGeom prst="rect">
              <a:avLst/>
            </a:prstGeom>
            <a:solidFill>
              <a:srgbClr val="002060"/>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grpSp>
          <p:nvGrpSpPr>
            <p:cNvPr id="20" name="Group 19">
              <a:extLst>
                <a:ext uri="{FF2B5EF4-FFF2-40B4-BE49-F238E27FC236}">
                  <a16:creationId xmlns:a16="http://schemas.microsoft.com/office/drawing/2014/main" xmlns="" id="{1D666DA6-72B0-412D-A827-08AA46FCABAA}"/>
                </a:ext>
              </a:extLst>
            </p:cNvPr>
            <p:cNvGrpSpPr/>
            <p:nvPr/>
          </p:nvGrpSpPr>
          <p:grpSpPr>
            <a:xfrm>
              <a:off x="3636865" y="1707544"/>
              <a:ext cx="211837" cy="230832"/>
              <a:chOff x="4931044" y="942514"/>
              <a:chExt cx="282449" cy="307775"/>
            </a:xfrm>
          </p:grpSpPr>
          <p:sp>
            <p:nvSpPr>
              <p:cNvPr id="21" name="Oval 20">
                <a:extLst>
                  <a:ext uri="{FF2B5EF4-FFF2-40B4-BE49-F238E27FC236}">
                    <a16:creationId xmlns:a16="http://schemas.microsoft.com/office/drawing/2014/main" xmlns="" id="{C8FDDB07-B5DD-4EB2-8A1C-560B56F3547B}"/>
                  </a:ext>
                </a:extLst>
              </p:cNvPr>
              <p:cNvSpPr/>
              <p:nvPr/>
            </p:nvSpPr>
            <p:spPr>
              <a:xfrm>
                <a:off x="4960218" y="987436"/>
                <a:ext cx="233460" cy="2288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2" name="Rectangle 21">
                <a:extLst>
                  <a:ext uri="{FF2B5EF4-FFF2-40B4-BE49-F238E27FC236}">
                    <a16:creationId xmlns:a16="http://schemas.microsoft.com/office/drawing/2014/main" xmlns="" id="{94471D65-B8F7-475C-84B3-1AA9562BF071}"/>
                  </a:ext>
                </a:extLst>
              </p:cNvPr>
              <p:cNvSpPr/>
              <p:nvPr/>
            </p:nvSpPr>
            <p:spPr>
              <a:xfrm>
                <a:off x="4931044" y="942514"/>
                <a:ext cx="282449" cy="307775"/>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c</a:t>
                </a:r>
              </a:p>
            </p:txBody>
          </p:sp>
        </p:grpSp>
        <p:sp>
          <p:nvSpPr>
            <p:cNvPr id="184" name="Rectangle 183">
              <a:extLst>
                <a:ext uri="{FF2B5EF4-FFF2-40B4-BE49-F238E27FC236}">
                  <a16:creationId xmlns:a16="http://schemas.microsoft.com/office/drawing/2014/main" xmlns="" id="{84F30D79-4229-4EC3-801C-50B01B855E0E}"/>
                </a:ext>
              </a:extLst>
            </p:cNvPr>
            <p:cNvSpPr/>
            <p:nvPr/>
          </p:nvSpPr>
          <p:spPr>
            <a:xfrm>
              <a:off x="3694325" y="1340604"/>
              <a:ext cx="541459"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53</a:t>
              </a:r>
              <a:r>
                <a:rPr lang="en-US" sz="900" baseline="30000" dirty="0">
                  <a:solidFill>
                    <a:prstClr val="black"/>
                  </a:solidFill>
                  <a:latin typeface="+mj-lt"/>
                  <a:ea typeface="+mn-ea"/>
                </a:rPr>
                <a:t>3</a:t>
              </a:r>
              <a:r>
                <a:rPr lang="en-US" sz="900" dirty="0">
                  <a:solidFill>
                    <a:prstClr val="black"/>
                  </a:solidFill>
                  <a:latin typeface="+mj-lt"/>
                  <a:ea typeface="+mn-ea"/>
                </a:rPr>
                <a:t>×8</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grpSp>
      <p:grpSp>
        <p:nvGrpSpPr>
          <p:cNvPr id="200" name="Group 199">
            <a:extLst>
              <a:ext uri="{FF2B5EF4-FFF2-40B4-BE49-F238E27FC236}">
                <a16:creationId xmlns:a16="http://schemas.microsoft.com/office/drawing/2014/main" xmlns="" id="{ED9B26F8-4ADD-44BC-9F82-7B82DC9464A3}"/>
              </a:ext>
            </a:extLst>
          </p:cNvPr>
          <p:cNvGrpSpPr/>
          <p:nvPr/>
        </p:nvGrpSpPr>
        <p:grpSpPr>
          <a:xfrm>
            <a:off x="189408" y="773313"/>
            <a:ext cx="2017221" cy="3948868"/>
            <a:chOff x="189408" y="773313"/>
            <a:chExt cx="2017221" cy="3948868"/>
          </a:xfrm>
        </p:grpSpPr>
        <p:pic>
          <p:nvPicPr>
            <p:cNvPr id="70" name="Picture 69">
              <a:extLst>
                <a:ext uri="{FF2B5EF4-FFF2-40B4-BE49-F238E27FC236}">
                  <a16:creationId xmlns:a16="http://schemas.microsoft.com/office/drawing/2014/main" xmlns="" id="{029B9E30-7A63-4010-B1DC-B0B457FCB0B9}"/>
                </a:ext>
              </a:extLst>
            </p:cNvPr>
            <p:cNvPicPr>
              <a:picLocks noChangeAspect="1"/>
            </p:cNvPicPr>
            <p:nvPr/>
          </p:nvPicPr>
          <p:blipFill>
            <a:blip r:embed="rId7"/>
            <a:stretch>
              <a:fillRect/>
            </a:stretch>
          </p:blipFill>
          <p:spPr>
            <a:xfrm>
              <a:off x="266953" y="3799623"/>
              <a:ext cx="1047160" cy="208163"/>
            </a:xfrm>
            <a:prstGeom prst="rect">
              <a:avLst/>
            </a:prstGeom>
          </p:spPr>
        </p:pic>
        <p:pic>
          <p:nvPicPr>
            <p:cNvPr id="71" name="Picture 70">
              <a:extLst>
                <a:ext uri="{FF2B5EF4-FFF2-40B4-BE49-F238E27FC236}">
                  <a16:creationId xmlns:a16="http://schemas.microsoft.com/office/drawing/2014/main" xmlns="" id="{BC8FB98E-8717-4FA6-88B0-4ACADBEB36A7}"/>
                </a:ext>
              </a:extLst>
            </p:cNvPr>
            <p:cNvPicPr>
              <a:picLocks noChangeAspect="1"/>
            </p:cNvPicPr>
            <p:nvPr/>
          </p:nvPicPr>
          <p:blipFill>
            <a:blip r:embed="rId8"/>
            <a:stretch>
              <a:fillRect/>
            </a:stretch>
          </p:blipFill>
          <p:spPr>
            <a:xfrm>
              <a:off x="265381" y="4034229"/>
              <a:ext cx="1048732" cy="208092"/>
            </a:xfrm>
            <a:prstGeom prst="rect">
              <a:avLst/>
            </a:prstGeom>
          </p:spPr>
        </p:pic>
        <p:pic>
          <p:nvPicPr>
            <p:cNvPr id="72" name="Picture 71">
              <a:extLst>
                <a:ext uri="{FF2B5EF4-FFF2-40B4-BE49-F238E27FC236}">
                  <a16:creationId xmlns:a16="http://schemas.microsoft.com/office/drawing/2014/main" xmlns="" id="{86B104FF-3CC6-4DD7-AD2C-98D39B7D4A09}"/>
                </a:ext>
              </a:extLst>
            </p:cNvPr>
            <p:cNvPicPr>
              <a:picLocks noChangeAspect="1"/>
            </p:cNvPicPr>
            <p:nvPr/>
          </p:nvPicPr>
          <p:blipFill>
            <a:blip r:embed="rId9"/>
            <a:stretch>
              <a:fillRect/>
            </a:stretch>
          </p:blipFill>
          <p:spPr>
            <a:xfrm>
              <a:off x="272523" y="4491350"/>
              <a:ext cx="1041589" cy="205657"/>
            </a:xfrm>
            <a:prstGeom prst="rect">
              <a:avLst/>
            </a:prstGeom>
          </p:spPr>
        </p:pic>
        <p:pic>
          <p:nvPicPr>
            <p:cNvPr id="73" name="Picture 72">
              <a:extLst>
                <a:ext uri="{FF2B5EF4-FFF2-40B4-BE49-F238E27FC236}">
                  <a16:creationId xmlns:a16="http://schemas.microsoft.com/office/drawing/2014/main" xmlns="" id="{E5DFCC77-71EC-41DE-9AB7-561CDE374530}"/>
                </a:ext>
              </a:extLst>
            </p:cNvPr>
            <p:cNvPicPr>
              <a:picLocks noChangeAspect="1"/>
            </p:cNvPicPr>
            <p:nvPr/>
          </p:nvPicPr>
          <p:blipFill>
            <a:blip r:embed="rId10"/>
            <a:stretch>
              <a:fillRect/>
            </a:stretch>
          </p:blipFill>
          <p:spPr>
            <a:xfrm>
              <a:off x="272523" y="4263664"/>
              <a:ext cx="1045885" cy="205657"/>
            </a:xfrm>
            <a:prstGeom prst="rect">
              <a:avLst/>
            </a:prstGeom>
          </p:spPr>
        </p:pic>
        <p:sp>
          <p:nvSpPr>
            <p:cNvPr id="74" name="Rectangle 73">
              <a:extLst>
                <a:ext uri="{FF2B5EF4-FFF2-40B4-BE49-F238E27FC236}">
                  <a16:creationId xmlns:a16="http://schemas.microsoft.com/office/drawing/2014/main" xmlns="" id="{722536A5-7E83-4953-A8CA-F06BB85442D6}"/>
                </a:ext>
              </a:extLst>
            </p:cNvPr>
            <p:cNvSpPr/>
            <p:nvPr/>
          </p:nvSpPr>
          <p:spPr>
            <a:xfrm>
              <a:off x="328048" y="3791258"/>
              <a:ext cx="986065" cy="230832"/>
            </a:xfrm>
            <a:prstGeom prst="rect">
              <a:avLst/>
            </a:prstGeom>
          </p:spPr>
          <p:txBody>
            <a:bodyPr wrap="square">
              <a:spAutoFit/>
            </a:bodyPr>
            <a:lstStyle/>
            <a:p>
              <a:pPr defTabSz="685800" eaLnBrk="1" fontAlgn="auto" hangingPunct="1">
                <a:spcBef>
                  <a:spcPts val="0"/>
                </a:spcBef>
                <a:spcAft>
                  <a:spcPts val="0"/>
                </a:spcAft>
              </a:pPr>
              <a:r>
                <a:rPr lang="en-US" sz="900" dirty="0">
                  <a:solidFill>
                    <a:prstClr val="black"/>
                  </a:solidFill>
                  <a:latin typeface="+mj-lt"/>
                  <a:ea typeface="+mn-ea"/>
                </a:rPr>
                <a:t>Control crushed</a:t>
              </a:r>
            </a:p>
          </p:txBody>
        </p:sp>
        <p:sp>
          <p:nvSpPr>
            <p:cNvPr id="75" name="Rectangle 74">
              <a:extLst>
                <a:ext uri="{FF2B5EF4-FFF2-40B4-BE49-F238E27FC236}">
                  <a16:creationId xmlns:a16="http://schemas.microsoft.com/office/drawing/2014/main" xmlns="" id="{97008069-B300-4C70-AA51-2A3ADE8D740F}"/>
                </a:ext>
              </a:extLst>
            </p:cNvPr>
            <p:cNvSpPr/>
            <p:nvPr/>
          </p:nvSpPr>
          <p:spPr>
            <a:xfrm>
              <a:off x="372752" y="4015178"/>
              <a:ext cx="832279" cy="230832"/>
            </a:xfrm>
            <a:prstGeom prst="rect">
              <a:avLst/>
            </a:prstGeom>
          </p:spPr>
          <p:txBody>
            <a:bodyPr wrap="none">
              <a:spAutoFit/>
            </a:bodyPr>
            <a:lstStyle/>
            <a:p>
              <a:pPr defTabSz="685800" eaLnBrk="1" fontAlgn="auto" hangingPunct="1">
                <a:spcBef>
                  <a:spcPts val="0"/>
                </a:spcBef>
                <a:spcAft>
                  <a:spcPts val="0"/>
                </a:spcAft>
              </a:pPr>
              <a:r>
                <a:rPr lang="en-US" sz="900" dirty="0">
                  <a:solidFill>
                    <a:prstClr val="black"/>
                  </a:solidFill>
                  <a:latin typeface="+mj-lt"/>
                  <a:ea typeface="+mn-ea"/>
                </a:rPr>
                <a:t>Label crushed</a:t>
              </a:r>
            </a:p>
          </p:txBody>
        </p:sp>
        <p:sp>
          <p:nvSpPr>
            <p:cNvPr id="76" name="Rectangle 75">
              <a:extLst>
                <a:ext uri="{FF2B5EF4-FFF2-40B4-BE49-F238E27FC236}">
                  <a16:creationId xmlns:a16="http://schemas.microsoft.com/office/drawing/2014/main" xmlns="" id="{76FB3841-0B58-42EB-955A-DAA05E4BDDB2}"/>
                </a:ext>
              </a:extLst>
            </p:cNvPr>
            <p:cNvSpPr/>
            <p:nvPr/>
          </p:nvSpPr>
          <p:spPr>
            <a:xfrm>
              <a:off x="222029" y="4254966"/>
              <a:ext cx="1151277" cy="230832"/>
            </a:xfrm>
            <a:prstGeom prst="rect">
              <a:avLst/>
            </a:prstGeom>
          </p:spPr>
          <p:txBody>
            <a:bodyPr wrap="none">
              <a:spAutoFit/>
            </a:bodyPr>
            <a:lstStyle/>
            <a:p>
              <a:pPr defTabSz="685800" eaLnBrk="1" fontAlgn="auto" hangingPunct="1">
                <a:spcBef>
                  <a:spcPts val="0"/>
                </a:spcBef>
                <a:spcAft>
                  <a:spcPts val="0"/>
                </a:spcAft>
              </a:pPr>
              <a:r>
                <a:rPr lang="en-US" sz="900" dirty="0">
                  <a:solidFill>
                    <a:prstClr val="black"/>
                  </a:solidFill>
                  <a:latin typeface="+mj-lt"/>
                  <a:ea typeface="+mn-ea"/>
                </a:rPr>
                <a:t>Control non-crushed</a:t>
              </a:r>
            </a:p>
          </p:txBody>
        </p:sp>
        <p:sp>
          <p:nvSpPr>
            <p:cNvPr id="77" name="Rectangle 76">
              <a:extLst>
                <a:ext uri="{FF2B5EF4-FFF2-40B4-BE49-F238E27FC236}">
                  <a16:creationId xmlns:a16="http://schemas.microsoft.com/office/drawing/2014/main" xmlns="" id="{57379F89-0B15-4205-85F1-BD0E47A8D256}"/>
                </a:ext>
              </a:extLst>
            </p:cNvPr>
            <p:cNvSpPr/>
            <p:nvPr/>
          </p:nvSpPr>
          <p:spPr>
            <a:xfrm>
              <a:off x="272523" y="4491349"/>
              <a:ext cx="1050288" cy="230832"/>
            </a:xfrm>
            <a:prstGeom prst="rect">
              <a:avLst/>
            </a:prstGeom>
          </p:spPr>
          <p:txBody>
            <a:bodyPr wrap="none">
              <a:spAutoFit/>
            </a:bodyPr>
            <a:lstStyle/>
            <a:p>
              <a:pPr defTabSz="685800" eaLnBrk="1" fontAlgn="auto" hangingPunct="1">
                <a:spcBef>
                  <a:spcPts val="0"/>
                </a:spcBef>
                <a:spcAft>
                  <a:spcPts val="0"/>
                </a:spcAft>
              </a:pPr>
              <a:r>
                <a:rPr lang="en-US" sz="900" dirty="0">
                  <a:solidFill>
                    <a:prstClr val="black"/>
                  </a:solidFill>
                  <a:latin typeface="+mj-lt"/>
                  <a:ea typeface="+mn-ea"/>
                </a:rPr>
                <a:t>Label non-crushed</a:t>
              </a:r>
            </a:p>
          </p:txBody>
        </p:sp>
        <p:grpSp>
          <p:nvGrpSpPr>
            <p:cNvPr id="199" name="Group 198">
              <a:extLst>
                <a:ext uri="{FF2B5EF4-FFF2-40B4-BE49-F238E27FC236}">
                  <a16:creationId xmlns:a16="http://schemas.microsoft.com/office/drawing/2014/main" xmlns="" id="{552C42E9-F634-4F94-8C4E-B07B7163E873}"/>
                </a:ext>
              </a:extLst>
            </p:cNvPr>
            <p:cNvGrpSpPr/>
            <p:nvPr/>
          </p:nvGrpSpPr>
          <p:grpSpPr>
            <a:xfrm>
              <a:off x="189408" y="773313"/>
              <a:ext cx="2017221" cy="2008263"/>
              <a:chOff x="189408" y="773313"/>
              <a:chExt cx="2017221" cy="2008263"/>
            </a:xfrm>
          </p:grpSpPr>
          <p:pic>
            <p:nvPicPr>
              <p:cNvPr id="68" name="Picture 67">
                <a:extLst>
                  <a:ext uri="{FF2B5EF4-FFF2-40B4-BE49-F238E27FC236}">
                    <a16:creationId xmlns:a16="http://schemas.microsoft.com/office/drawing/2014/main" xmlns="" id="{4ED5C94E-DF2F-4991-87D9-303ED0669893}"/>
                  </a:ext>
                </a:extLst>
              </p:cNvPr>
              <p:cNvPicPr>
                <a:picLocks noChangeAspect="1"/>
              </p:cNvPicPr>
              <p:nvPr/>
            </p:nvPicPr>
            <p:blipFill>
              <a:blip r:embed="rId11"/>
              <a:stretch>
                <a:fillRect/>
              </a:stretch>
            </p:blipFill>
            <p:spPr>
              <a:xfrm>
                <a:off x="232448" y="1202891"/>
                <a:ext cx="1618235" cy="1187826"/>
              </a:xfrm>
              <a:prstGeom prst="rect">
                <a:avLst/>
              </a:prstGeom>
            </p:spPr>
          </p:pic>
          <p:sp>
            <p:nvSpPr>
              <p:cNvPr id="69" name="Rectangle 68">
                <a:extLst>
                  <a:ext uri="{FF2B5EF4-FFF2-40B4-BE49-F238E27FC236}">
                    <a16:creationId xmlns:a16="http://schemas.microsoft.com/office/drawing/2014/main" xmlns="" id="{73DD2FE5-F518-4334-B3E9-9F6B970A9D17}"/>
                  </a:ext>
                </a:extLst>
              </p:cNvPr>
              <p:cNvSpPr/>
              <p:nvPr/>
            </p:nvSpPr>
            <p:spPr>
              <a:xfrm>
                <a:off x="189408" y="958838"/>
                <a:ext cx="1704313" cy="230832"/>
              </a:xfrm>
              <a:prstGeom prst="rect">
                <a:avLst/>
              </a:prstGeom>
            </p:spPr>
            <p:txBody>
              <a:bodyPr wrap="none">
                <a:spAutoFit/>
              </a:bodyPr>
              <a:lstStyle/>
              <a:p>
                <a:pPr defTabSz="685800" eaLnBrk="1" fontAlgn="auto" hangingPunct="1">
                  <a:spcBef>
                    <a:spcPts val="0"/>
                  </a:spcBef>
                  <a:spcAft>
                    <a:spcPts val="0"/>
                  </a:spcAft>
                </a:pPr>
                <a:r>
                  <a:rPr lang="en-US" sz="900" dirty="0">
                    <a:solidFill>
                      <a:prstClr val="black"/>
                    </a:solidFill>
                    <a:latin typeface="+mj-lt"/>
                    <a:ea typeface="+mn-ea"/>
                  </a:rPr>
                  <a:t>Interleaved Hadamard te-pCASL</a:t>
                </a:r>
              </a:p>
            </p:txBody>
          </p:sp>
          <p:pic>
            <p:nvPicPr>
              <p:cNvPr id="82" name="Picture 81">
                <a:extLst>
                  <a:ext uri="{FF2B5EF4-FFF2-40B4-BE49-F238E27FC236}">
                    <a16:creationId xmlns:a16="http://schemas.microsoft.com/office/drawing/2014/main" xmlns="" id="{F54B3477-AFAD-4EC6-9C91-F71A7C799853}"/>
                  </a:ext>
                </a:extLst>
              </p:cNvPr>
              <p:cNvPicPr>
                <a:picLocks noChangeAspect="1"/>
              </p:cNvPicPr>
              <p:nvPr/>
            </p:nvPicPr>
            <p:blipFill>
              <a:blip r:embed="rId3">
                <a:duotone>
                  <a:prstClr val="black"/>
                  <a:schemeClr val="accent1">
                    <a:tint val="45000"/>
                    <a:satMod val="400000"/>
                  </a:schemeClr>
                </a:duotone>
              </a:blip>
              <a:stretch>
                <a:fillRect/>
              </a:stretch>
            </p:blipFill>
            <p:spPr>
              <a:xfrm>
                <a:off x="1971017" y="2302513"/>
                <a:ext cx="105380" cy="137160"/>
              </a:xfrm>
              <a:prstGeom prst="rect">
                <a:avLst/>
              </a:prstGeom>
              <a:scene3d>
                <a:camera prst="isometricOffAxis1Right"/>
                <a:lightRig rig="threePt" dir="t"/>
              </a:scene3d>
              <a:sp3d extrusionH="190500"/>
            </p:spPr>
          </p:pic>
          <p:pic>
            <p:nvPicPr>
              <p:cNvPr id="83" name="Picture 82">
                <a:extLst>
                  <a:ext uri="{FF2B5EF4-FFF2-40B4-BE49-F238E27FC236}">
                    <a16:creationId xmlns:a16="http://schemas.microsoft.com/office/drawing/2014/main" xmlns="" id="{B566649F-EAEA-4228-9DB0-4946BF6F1C37}"/>
                  </a:ext>
                </a:extLst>
              </p:cNvPr>
              <p:cNvPicPr>
                <a:picLocks noChangeAspect="1"/>
              </p:cNvPicPr>
              <p:nvPr/>
            </p:nvPicPr>
            <p:blipFill>
              <a:blip r:embed="rId3">
                <a:duotone>
                  <a:prstClr val="black"/>
                  <a:schemeClr val="accent2">
                    <a:tint val="45000"/>
                    <a:satMod val="400000"/>
                  </a:schemeClr>
                </a:duotone>
              </a:blip>
              <a:stretch>
                <a:fillRect/>
              </a:stretch>
            </p:blipFill>
            <p:spPr>
              <a:xfrm>
                <a:off x="1973204" y="2157625"/>
                <a:ext cx="105380" cy="137160"/>
              </a:xfrm>
              <a:prstGeom prst="rect">
                <a:avLst/>
              </a:prstGeom>
              <a:scene3d>
                <a:camera prst="isometricOffAxis1Right"/>
                <a:lightRig rig="threePt" dir="t"/>
              </a:scene3d>
              <a:sp3d extrusionH="190500"/>
            </p:spPr>
          </p:pic>
          <p:pic>
            <p:nvPicPr>
              <p:cNvPr id="84" name="Picture 83">
                <a:extLst>
                  <a:ext uri="{FF2B5EF4-FFF2-40B4-BE49-F238E27FC236}">
                    <a16:creationId xmlns:a16="http://schemas.microsoft.com/office/drawing/2014/main" xmlns="" id="{85FD020C-DC2D-40F2-9614-66D9C7CBF7BB}"/>
                  </a:ext>
                </a:extLst>
              </p:cNvPr>
              <p:cNvPicPr>
                <a:picLocks noChangeAspect="1"/>
              </p:cNvPicPr>
              <p:nvPr/>
            </p:nvPicPr>
            <p:blipFill>
              <a:blip r:embed="rId3">
                <a:duotone>
                  <a:prstClr val="black"/>
                  <a:schemeClr val="accent1">
                    <a:tint val="45000"/>
                    <a:satMod val="400000"/>
                  </a:schemeClr>
                </a:duotone>
              </a:blip>
              <a:stretch>
                <a:fillRect/>
              </a:stretch>
            </p:blipFill>
            <p:spPr>
              <a:xfrm>
                <a:off x="1973509" y="2005277"/>
                <a:ext cx="105380" cy="137160"/>
              </a:xfrm>
              <a:prstGeom prst="rect">
                <a:avLst/>
              </a:prstGeom>
              <a:scene3d>
                <a:camera prst="isometricOffAxis1Right"/>
                <a:lightRig rig="threePt" dir="t"/>
              </a:scene3d>
              <a:sp3d extrusionH="190500"/>
            </p:spPr>
          </p:pic>
          <p:pic>
            <p:nvPicPr>
              <p:cNvPr id="85" name="Picture 84">
                <a:extLst>
                  <a:ext uri="{FF2B5EF4-FFF2-40B4-BE49-F238E27FC236}">
                    <a16:creationId xmlns:a16="http://schemas.microsoft.com/office/drawing/2014/main" xmlns="" id="{3D96AF43-A4FC-4E1E-88F8-359E27FD725E}"/>
                  </a:ext>
                </a:extLst>
              </p:cNvPr>
              <p:cNvPicPr>
                <a:picLocks noChangeAspect="1"/>
              </p:cNvPicPr>
              <p:nvPr/>
            </p:nvPicPr>
            <p:blipFill>
              <a:blip r:embed="rId3">
                <a:duotone>
                  <a:prstClr val="black"/>
                  <a:schemeClr val="accent2">
                    <a:tint val="45000"/>
                    <a:satMod val="400000"/>
                  </a:schemeClr>
                </a:duotone>
              </a:blip>
              <a:stretch>
                <a:fillRect/>
              </a:stretch>
            </p:blipFill>
            <p:spPr>
              <a:xfrm>
                <a:off x="1975042" y="1849732"/>
                <a:ext cx="105380" cy="137160"/>
              </a:xfrm>
              <a:prstGeom prst="rect">
                <a:avLst/>
              </a:prstGeom>
              <a:scene3d>
                <a:camera prst="isometricOffAxis1Right"/>
                <a:lightRig rig="threePt" dir="t"/>
              </a:scene3d>
              <a:sp3d extrusionH="190500"/>
            </p:spPr>
          </p:pic>
          <p:pic>
            <p:nvPicPr>
              <p:cNvPr id="86" name="Picture 85">
                <a:extLst>
                  <a:ext uri="{FF2B5EF4-FFF2-40B4-BE49-F238E27FC236}">
                    <a16:creationId xmlns:a16="http://schemas.microsoft.com/office/drawing/2014/main" xmlns="" id="{8661C8FB-1A11-4DBA-A188-A5A4A1642B50}"/>
                  </a:ext>
                </a:extLst>
              </p:cNvPr>
              <p:cNvPicPr>
                <a:picLocks noChangeAspect="1"/>
              </p:cNvPicPr>
              <p:nvPr/>
            </p:nvPicPr>
            <p:blipFill>
              <a:blip r:embed="rId3">
                <a:duotone>
                  <a:prstClr val="black"/>
                  <a:schemeClr val="accent1">
                    <a:tint val="45000"/>
                    <a:satMod val="400000"/>
                  </a:schemeClr>
                </a:duotone>
              </a:blip>
              <a:stretch>
                <a:fillRect/>
              </a:stretch>
            </p:blipFill>
            <p:spPr>
              <a:xfrm>
                <a:off x="1973891" y="1697384"/>
                <a:ext cx="105380" cy="137160"/>
              </a:xfrm>
              <a:prstGeom prst="rect">
                <a:avLst/>
              </a:prstGeom>
              <a:scene3d>
                <a:camera prst="isometricOffAxis1Right"/>
                <a:lightRig rig="threePt" dir="t"/>
              </a:scene3d>
              <a:sp3d extrusionH="190500"/>
            </p:spPr>
          </p:pic>
          <p:pic>
            <p:nvPicPr>
              <p:cNvPr id="87" name="Picture 86">
                <a:extLst>
                  <a:ext uri="{FF2B5EF4-FFF2-40B4-BE49-F238E27FC236}">
                    <a16:creationId xmlns:a16="http://schemas.microsoft.com/office/drawing/2014/main" xmlns="" id="{7275F76C-9306-4449-BAFF-498353D160C3}"/>
                  </a:ext>
                </a:extLst>
              </p:cNvPr>
              <p:cNvPicPr>
                <a:picLocks noChangeAspect="1"/>
              </p:cNvPicPr>
              <p:nvPr/>
            </p:nvPicPr>
            <p:blipFill>
              <a:blip r:embed="rId3">
                <a:duotone>
                  <a:prstClr val="black"/>
                  <a:schemeClr val="accent2">
                    <a:tint val="45000"/>
                    <a:satMod val="400000"/>
                  </a:schemeClr>
                </a:duotone>
              </a:blip>
              <a:stretch>
                <a:fillRect/>
              </a:stretch>
            </p:blipFill>
            <p:spPr>
              <a:xfrm>
                <a:off x="1977891" y="1545042"/>
                <a:ext cx="105380" cy="137160"/>
              </a:xfrm>
              <a:prstGeom prst="rect">
                <a:avLst/>
              </a:prstGeom>
              <a:scene3d>
                <a:camera prst="isometricOffAxis1Right"/>
                <a:lightRig rig="threePt" dir="t"/>
              </a:scene3d>
              <a:sp3d extrusionH="190500"/>
            </p:spPr>
          </p:pic>
          <p:pic>
            <p:nvPicPr>
              <p:cNvPr id="88" name="Picture 87">
                <a:extLst>
                  <a:ext uri="{FF2B5EF4-FFF2-40B4-BE49-F238E27FC236}">
                    <a16:creationId xmlns:a16="http://schemas.microsoft.com/office/drawing/2014/main" xmlns="" id="{CBB93442-F4BB-4C08-A6C3-8A273032EA39}"/>
                  </a:ext>
                </a:extLst>
              </p:cNvPr>
              <p:cNvPicPr>
                <a:picLocks noChangeAspect="1"/>
              </p:cNvPicPr>
              <p:nvPr/>
            </p:nvPicPr>
            <p:blipFill>
              <a:blip r:embed="rId3">
                <a:duotone>
                  <a:prstClr val="black"/>
                  <a:schemeClr val="accent1">
                    <a:tint val="45000"/>
                    <a:satMod val="400000"/>
                  </a:schemeClr>
                </a:duotone>
              </a:blip>
              <a:stretch>
                <a:fillRect/>
              </a:stretch>
            </p:blipFill>
            <p:spPr>
              <a:xfrm>
                <a:off x="1971961" y="1379307"/>
                <a:ext cx="105380" cy="137160"/>
              </a:xfrm>
              <a:prstGeom prst="rect">
                <a:avLst/>
              </a:prstGeom>
              <a:scene3d>
                <a:camera prst="isometricOffAxis1Right"/>
                <a:lightRig rig="threePt" dir="t"/>
              </a:scene3d>
              <a:sp3d extrusionH="190500"/>
            </p:spPr>
          </p:pic>
          <p:sp>
            <p:nvSpPr>
              <p:cNvPr id="89" name="Rectangle 88">
                <a:extLst>
                  <a:ext uri="{FF2B5EF4-FFF2-40B4-BE49-F238E27FC236}">
                    <a16:creationId xmlns:a16="http://schemas.microsoft.com/office/drawing/2014/main" xmlns="" id="{5DD2082E-128A-4D74-BFBC-C1B1F992F2EE}"/>
                  </a:ext>
                </a:extLst>
              </p:cNvPr>
              <p:cNvSpPr/>
              <p:nvPr/>
            </p:nvSpPr>
            <p:spPr>
              <a:xfrm>
                <a:off x="1789018" y="957888"/>
                <a:ext cx="409991" cy="2308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103</a:t>
                </a:r>
                <a:r>
                  <a:rPr lang="en-US" sz="900" baseline="30000" dirty="0">
                    <a:solidFill>
                      <a:prstClr val="black"/>
                    </a:solidFill>
                    <a:latin typeface="+mj-lt"/>
                    <a:ea typeface="+mn-ea"/>
                  </a:rPr>
                  <a:t>3</a:t>
                </a:r>
              </a:p>
            </p:txBody>
          </p:sp>
          <p:pic>
            <p:nvPicPr>
              <p:cNvPr id="90" name="Picture 89">
                <a:extLst>
                  <a:ext uri="{FF2B5EF4-FFF2-40B4-BE49-F238E27FC236}">
                    <a16:creationId xmlns:a16="http://schemas.microsoft.com/office/drawing/2014/main" xmlns="" id="{4D453C80-E0C6-4255-B9D9-D4B414BE77E7}"/>
                  </a:ext>
                </a:extLst>
              </p:cNvPr>
              <p:cNvPicPr>
                <a:picLocks noChangeAspect="1"/>
              </p:cNvPicPr>
              <p:nvPr/>
            </p:nvPicPr>
            <p:blipFill>
              <a:blip r:embed="rId3">
                <a:duotone>
                  <a:prstClr val="black"/>
                  <a:schemeClr val="accent2">
                    <a:tint val="45000"/>
                    <a:satMod val="400000"/>
                  </a:schemeClr>
                </a:duotone>
              </a:blip>
              <a:stretch>
                <a:fillRect/>
              </a:stretch>
            </p:blipFill>
            <p:spPr>
              <a:xfrm>
                <a:off x="1967017" y="1220716"/>
                <a:ext cx="105380" cy="137160"/>
              </a:xfrm>
              <a:prstGeom prst="rect">
                <a:avLst/>
              </a:prstGeom>
              <a:scene3d>
                <a:camera prst="isometricOffAxis1Right"/>
                <a:lightRig rig="threePt" dir="t"/>
              </a:scene3d>
              <a:sp3d extrusionH="190500"/>
            </p:spPr>
          </p:pic>
          <p:sp>
            <p:nvSpPr>
              <p:cNvPr id="152" name="Left Brace 151">
                <a:extLst>
                  <a:ext uri="{FF2B5EF4-FFF2-40B4-BE49-F238E27FC236}">
                    <a16:creationId xmlns:a16="http://schemas.microsoft.com/office/drawing/2014/main" xmlns="" id="{7A706E4D-A5C5-4286-9110-1B9925B78F23}"/>
                  </a:ext>
                </a:extLst>
              </p:cNvPr>
              <p:cNvSpPr/>
              <p:nvPr/>
            </p:nvSpPr>
            <p:spPr>
              <a:xfrm rot="16200000">
                <a:off x="548250" y="2159784"/>
                <a:ext cx="148924" cy="697681"/>
              </a:xfrm>
              <a:prstGeom prst="leftBrace">
                <a:avLst>
                  <a:gd name="adj1" fmla="val 5310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defTabSz="685800" eaLnBrk="1" fontAlgn="auto" hangingPunct="1">
                  <a:spcBef>
                    <a:spcPts val="0"/>
                  </a:spcBef>
                  <a:spcAft>
                    <a:spcPts val="0"/>
                  </a:spcAft>
                </a:pPr>
                <a:endParaRPr lang="en-US" sz="1350">
                  <a:solidFill>
                    <a:prstClr val="black"/>
                  </a:solidFill>
                  <a:latin typeface="+mj-lt"/>
                </a:endParaRPr>
              </a:p>
            </p:txBody>
          </p:sp>
          <p:sp>
            <p:nvSpPr>
              <p:cNvPr id="153" name="Left Brace 152">
                <a:extLst>
                  <a:ext uri="{FF2B5EF4-FFF2-40B4-BE49-F238E27FC236}">
                    <a16:creationId xmlns:a16="http://schemas.microsoft.com/office/drawing/2014/main" xmlns="" id="{A27D46F6-71F8-4BE5-9A82-315033F59F08}"/>
                  </a:ext>
                </a:extLst>
              </p:cNvPr>
              <p:cNvSpPr/>
              <p:nvPr/>
            </p:nvSpPr>
            <p:spPr>
              <a:xfrm rot="16200000">
                <a:off x="1095260" y="2326124"/>
                <a:ext cx="100784" cy="336921"/>
              </a:xfrm>
              <a:prstGeom prst="leftBrace">
                <a:avLst>
                  <a:gd name="adj1" fmla="val 5310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defTabSz="685800" eaLnBrk="1" fontAlgn="auto" hangingPunct="1">
                  <a:spcBef>
                    <a:spcPts val="0"/>
                  </a:spcBef>
                  <a:spcAft>
                    <a:spcPts val="0"/>
                  </a:spcAft>
                </a:pPr>
                <a:endParaRPr lang="en-US" sz="1350">
                  <a:solidFill>
                    <a:prstClr val="black"/>
                  </a:solidFill>
                  <a:latin typeface="+mj-lt"/>
                </a:endParaRPr>
              </a:p>
            </p:txBody>
          </p:sp>
          <p:sp>
            <p:nvSpPr>
              <p:cNvPr id="154" name="Left Brace 153">
                <a:extLst>
                  <a:ext uri="{FF2B5EF4-FFF2-40B4-BE49-F238E27FC236}">
                    <a16:creationId xmlns:a16="http://schemas.microsoft.com/office/drawing/2014/main" xmlns="" id="{56602157-8D43-4C3F-A1EE-3BA70F4EA69D}"/>
                  </a:ext>
                </a:extLst>
              </p:cNvPr>
              <p:cNvSpPr/>
              <p:nvPr/>
            </p:nvSpPr>
            <p:spPr>
              <a:xfrm rot="16200000">
                <a:off x="1431309" y="2333821"/>
                <a:ext cx="98256" cy="324055"/>
              </a:xfrm>
              <a:prstGeom prst="leftBrace">
                <a:avLst>
                  <a:gd name="adj1" fmla="val 5310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defTabSz="685800" eaLnBrk="1" fontAlgn="auto" hangingPunct="1">
                  <a:spcBef>
                    <a:spcPts val="0"/>
                  </a:spcBef>
                  <a:spcAft>
                    <a:spcPts val="0"/>
                  </a:spcAft>
                </a:pPr>
                <a:endParaRPr lang="en-US" sz="1350">
                  <a:solidFill>
                    <a:prstClr val="black"/>
                  </a:solidFill>
                  <a:latin typeface="+mj-lt"/>
                </a:endParaRPr>
              </a:p>
            </p:txBody>
          </p:sp>
          <p:sp>
            <p:nvSpPr>
              <p:cNvPr id="155" name="Left Brace 154">
                <a:extLst>
                  <a:ext uri="{FF2B5EF4-FFF2-40B4-BE49-F238E27FC236}">
                    <a16:creationId xmlns:a16="http://schemas.microsoft.com/office/drawing/2014/main" xmlns="" id="{7DBB58A2-9CD2-49A1-B898-083F4511B003}"/>
                  </a:ext>
                </a:extLst>
              </p:cNvPr>
              <p:cNvSpPr/>
              <p:nvPr/>
            </p:nvSpPr>
            <p:spPr>
              <a:xfrm rot="16200000">
                <a:off x="1697367" y="2394471"/>
                <a:ext cx="106009" cy="195002"/>
              </a:xfrm>
              <a:prstGeom prst="leftBrace">
                <a:avLst>
                  <a:gd name="adj1" fmla="val 5310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defTabSz="685800" eaLnBrk="1" fontAlgn="auto" hangingPunct="1">
                  <a:spcBef>
                    <a:spcPts val="0"/>
                  </a:spcBef>
                  <a:spcAft>
                    <a:spcPts val="0"/>
                  </a:spcAft>
                </a:pPr>
                <a:endParaRPr lang="en-US" sz="1350">
                  <a:solidFill>
                    <a:prstClr val="black"/>
                  </a:solidFill>
                  <a:latin typeface="+mj-lt"/>
                </a:endParaRPr>
              </a:p>
            </p:txBody>
          </p:sp>
          <p:sp>
            <p:nvSpPr>
              <p:cNvPr id="156" name="Rectangle 155">
                <a:extLst>
                  <a:ext uri="{FF2B5EF4-FFF2-40B4-BE49-F238E27FC236}">
                    <a16:creationId xmlns:a16="http://schemas.microsoft.com/office/drawing/2014/main" xmlns="" id="{D96E0A6E-CCE6-4419-8DCB-1C98D479A746}"/>
                  </a:ext>
                </a:extLst>
              </p:cNvPr>
              <p:cNvSpPr/>
              <p:nvPr/>
            </p:nvSpPr>
            <p:spPr>
              <a:xfrm>
                <a:off x="397660" y="2564028"/>
                <a:ext cx="510076" cy="213585"/>
              </a:xfrm>
              <a:prstGeom prst="rect">
                <a:avLst/>
              </a:prstGeom>
            </p:spPr>
            <p:txBody>
              <a:bodyPr wrap="none">
                <a:spAutoFit/>
              </a:bodyPr>
              <a:lstStyle/>
              <a:p>
                <a:pPr defTabSz="685800" eaLnBrk="1" fontAlgn="auto" hangingPunct="1">
                  <a:spcBef>
                    <a:spcPts val="0"/>
                  </a:spcBef>
                  <a:spcAft>
                    <a:spcPts val="0"/>
                  </a:spcAft>
                </a:pPr>
                <a:r>
                  <a:rPr lang="en-US" sz="788" dirty="0">
                    <a:solidFill>
                      <a:prstClr val="black"/>
                    </a:solidFill>
                    <a:latin typeface="+mj-lt"/>
                    <a:ea typeface="+mn-ea"/>
                  </a:rPr>
                  <a:t>1300ms</a:t>
                </a:r>
              </a:p>
            </p:txBody>
          </p:sp>
          <p:sp>
            <p:nvSpPr>
              <p:cNvPr id="157" name="Rectangle 156">
                <a:extLst>
                  <a:ext uri="{FF2B5EF4-FFF2-40B4-BE49-F238E27FC236}">
                    <a16:creationId xmlns:a16="http://schemas.microsoft.com/office/drawing/2014/main" xmlns="" id="{00176ADE-53EA-4234-96B2-5044C69ABEE3}"/>
                  </a:ext>
                </a:extLst>
              </p:cNvPr>
              <p:cNvSpPr/>
              <p:nvPr/>
            </p:nvSpPr>
            <p:spPr>
              <a:xfrm>
                <a:off x="895266" y="2564028"/>
                <a:ext cx="458780" cy="213585"/>
              </a:xfrm>
              <a:prstGeom prst="rect">
                <a:avLst/>
              </a:prstGeom>
            </p:spPr>
            <p:txBody>
              <a:bodyPr wrap="none">
                <a:spAutoFit/>
              </a:bodyPr>
              <a:lstStyle/>
              <a:p>
                <a:pPr defTabSz="685800" eaLnBrk="1" fontAlgn="auto" hangingPunct="1">
                  <a:spcBef>
                    <a:spcPts val="0"/>
                  </a:spcBef>
                  <a:spcAft>
                    <a:spcPts val="0"/>
                  </a:spcAft>
                </a:pPr>
                <a:r>
                  <a:rPr lang="en-US" sz="788" dirty="0">
                    <a:solidFill>
                      <a:prstClr val="black"/>
                    </a:solidFill>
                    <a:latin typeface="+mj-lt"/>
                    <a:ea typeface="+mn-ea"/>
                  </a:rPr>
                  <a:t>600ms</a:t>
                </a:r>
              </a:p>
            </p:txBody>
          </p:sp>
          <p:sp>
            <p:nvSpPr>
              <p:cNvPr id="158" name="Rectangle 157">
                <a:extLst>
                  <a:ext uri="{FF2B5EF4-FFF2-40B4-BE49-F238E27FC236}">
                    <a16:creationId xmlns:a16="http://schemas.microsoft.com/office/drawing/2014/main" xmlns="" id="{D9B16531-E40D-4D70-8E91-BCAE29D530EA}"/>
                  </a:ext>
                </a:extLst>
              </p:cNvPr>
              <p:cNvSpPr/>
              <p:nvPr/>
            </p:nvSpPr>
            <p:spPr>
              <a:xfrm>
                <a:off x="1190973" y="2564266"/>
                <a:ext cx="611065" cy="213585"/>
              </a:xfrm>
              <a:prstGeom prst="rect">
                <a:avLst/>
              </a:prstGeom>
            </p:spPr>
            <p:txBody>
              <a:bodyPr wrap="none">
                <a:spAutoFit/>
              </a:bodyPr>
              <a:lstStyle/>
              <a:p>
                <a:pPr defTabSz="685800" eaLnBrk="1" fontAlgn="auto" hangingPunct="1">
                  <a:spcBef>
                    <a:spcPts val="0"/>
                  </a:spcBef>
                  <a:spcAft>
                    <a:spcPts val="0"/>
                  </a:spcAft>
                </a:pPr>
                <a:r>
                  <a:rPr lang="en-US" sz="788" dirty="0">
                    <a:solidFill>
                      <a:prstClr val="black"/>
                    </a:solidFill>
                    <a:latin typeface="+mj-lt"/>
                    <a:ea typeface="+mn-ea"/>
                  </a:rPr>
                  <a:t>3×400ms</a:t>
                </a:r>
              </a:p>
            </p:txBody>
          </p:sp>
          <p:sp>
            <p:nvSpPr>
              <p:cNvPr id="159" name="Rectangle 158">
                <a:extLst>
                  <a:ext uri="{FF2B5EF4-FFF2-40B4-BE49-F238E27FC236}">
                    <a16:creationId xmlns:a16="http://schemas.microsoft.com/office/drawing/2014/main" xmlns="" id="{D2126AC3-E956-4CE0-96A2-87F9E56E305B}"/>
                  </a:ext>
                </a:extLst>
              </p:cNvPr>
              <p:cNvSpPr/>
              <p:nvPr/>
            </p:nvSpPr>
            <p:spPr>
              <a:xfrm>
                <a:off x="1595564" y="2567991"/>
                <a:ext cx="611065" cy="213585"/>
              </a:xfrm>
              <a:prstGeom prst="rect">
                <a:avLst/>
              </a:prstGeom>
            </p:spPr>
            <p:txBody>
              <a:bodyPr wrap="none">
                <a:spAutoFit/>
              </a:bodyPr>
              <a:lstStyle/>
              <a:p>
                <a:pPr defTabSz="685800" eaLnBrk="1" fontAlgn="auto" hangingPunct="1">
                  <a:spcBef>
                    <a:spcPts val="0"/>
                  </a:spcBef>
                  <a:spcAft>
                    <a:spcPts val="0"/>
                  </a:spcAft>
                </a:pPr>
                <a:r>
                  <a:rPr lang="en-US" sz="788" dirty="0">
                    <a:solidFill>
                      <a:prstClr val="black"/>
                    </a:solidFill>
                    <a:latin typeface="+mj-lt"/>
                    <a:ea typeface="+mn-ea"/>
                  </a:rPr>
                  <a:t>2×300ms</a:t>
                </a:r>
              </a:p>
            </p:txBody>
          </p:sp>
          <p:sp>
            <p:nvSpPr>
              <p:cNvPr id="191" name="Rectangle 190">
                <a:extLst>
                  <a:ext uri="{FF2B5EF4-FFF2-40B4-BE49-F238E27FC236}">
                    <a16:creationId xmlns:a16="http://schemas.microsoft.com/office/drawing/2014/main" xmlns="" id="{7F93CB5E-7782-487B-A102-65D9EDC75700}"/>
                  </a:ext>
                </a:extLst>
              </p:cNvPr>
              <p:cNvSpPr/>
              <p:nvPr/>
            </p:nvSpPr>
            <p:spPr>
              <a:xfrm>
                <a:off x="784151" y="773313"/>
                <a:ext cx="453970" cy="246221"/>
              </a:xfrm>
              <a:prstGeom prst="rect">
                <a:avLst/>
              </a:prstGeom>
            </p:spPr>
            <p:txBody>
              <a:bodyPr wrap="none">
                <a:spAutoFit/>
              </a:bodyPr>
              <a:lstStyle/>
              <a:p>
                <a:pPr defTabSz="685800" eaLnBrk="1" fontAlgn="auto" hangingPunct="1">
                  <a:spcBef>
                    <a:spcPts val="0"/>
                  </a:spcBef>
                  <a:spcAft>
                    <a:spcPts val="0"/>
                  </a:spcAft>
                </a:pPr>
                <a:r>
                  <a:rPr lang="en-US" sz="1000" b="1" dirty="0">
                    <a:solidFill>
                      <a:prstClr val="black"/>
                    </a:solidFill>
                    <a:latin typeface="+mj-lt"/>
                    <a:ea typeface="+mn-ea"/>
                  </a:rPr>
                  <a:t>Input</a:t>
                </a:r>
              </a:p>
            </p:txBody>
          </p:sp>
        </p:grpSp>
      </p:grpSp>
      <p:cxnSp>
        <p:nvCxnSpPr>
          <p:cNvPr id="140" name="Straight Arrow Connector 139">
            <a:extLst>
              <a:ext uri="{FF2B5EF4-FFF2-40B4-BE49-F238E27FC236}">
                <a16:creationId xmlns:a16="http://schemas.microsoft.com/office/drawing/2014/main" xmlns="" id="{B34C20E2-43BB-48B2-8273-0BB380C9C4EE}"/>
              </a:ext>
            </a:extLst>
          </p:cNvPr>
          <p:cNvCxnSpPr>
            <a:cxnSpLocks/>
          </p:cNvCxnSpPr>
          <p:nvPr/>
        </p:nvCxnSpPr>
        <p:spPr>
          <a:xfrm flipV="1">
            <a:off x="8201149" y="1735747"/>
            <a:ext cx="105033" cy="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xmlns="" id="{EA97B3FF-34CB-4A5A-A0AD-99751EB8151E}"/>
              </a:ext>
            </a:extLst>
          </p:cNvPr>
          <p:cNvGrpSpPr/>
          <p:nvPr/>
        </p:nvGrpSpPr>
        <p:grpSpPr>
          <a:xfrm>
            <a:off x="5780665" y="2818190"/>
            <a:ext cx="1872609" cy="560147"/>
            <a:chOff x="5780665" y="2818190"/>
            <a:chExt cx="1872609" cy="560147"/>
          </a:xfrm>
        </p:grpSpPr>
        <p:cxnSp>
          <p:nvCxnSpPr>
            <p:cNvPr id="97" name="Straight Arrow Connector 96">
              <a:extLst>
                <a:ext uri="{FF2B5EF4-FFF2-40B4-BE49-F238E27FC236}">
                  <a16:creationId xmlns:a16="http://schemas.microsoft.com/office/drawing/2014/main" xmlns="" id="{A82E29E8-0B47-4746-9ED1-D65F49DFDF3D}"/>
                </a:ext>
              </a:extLst>
            </p:cNvPr>
            <p:cNvCxnSpPr>
              <a:cxnSpLocks/>
              <a:endCxn id="107" idx="1"/>
            </p:cNvCxnSpPr>
            <p:nvPr/>
          </p:nvCxnSpPr>
          <p:spPr>
            <a:xfrm>
              <a:off x="5780665" y="3184569"/>
              <a:ext cx="813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xmlns="" id="{5E3CEA40-7C54-4196-B250-7086C24AE41A}"/>
                </a:ext>
              </a:extLst>
            </p:cNvPr>
            <p:cNvSpPr/>
            <p:nvPr/>
          </p:nvSpPr>
          <p:spPr>
            <a:xfrm>
              <a:off x="6593990" y="2990801"/>
              <a:ext cx="105032" cy="387536"/>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108" name="Rectangle 107">
              <a:extLst>
                <a:ext uri="{FF2B5EF4-FFF2-40B4-BE49-F238E27FC236}">
                  <a16:creationId xmlns:a16="http://schemas.microsoft.com/office/drawing/2014/main" xmlns="" id="{FC02A886-492C-41E8-8870-5B8F7DC47D1D}"/>
                </a:ext>
              </a:extLst>
            </p:cNvPr>
            <p:cNvSpPr/>
            <p:nvPr/>
          </p:nvSpPr>
          <p:spPr>
            <a:xfrm>
              <a:off x="6799750" y="2988404"/>
              <a:ext cx="105032" cy="381960"/>
            </a:xfrm>
            <a:prstGeom prst="rect">
              <a:avLst/>
            </a:prstGeom>
            <a:solidFill>
              <a:srgbClr val="C00000"/>
            </a:solidFill>
            <a:ln>
              <a:solidFill>
                <a:srgbClr val="FF050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109" name="Rectangle 108">
              <a:extLst>
                <a:ext uri="{FF2B5EF4-FFF2-40B4-BE49-F238E27FC236}">
                  <a16:creationId xmlns:a16="http://schemas.microsoft.com/office/drawing/2014/main" xmlns="" id="{FA4532EE-0F82-4352-ABEA-16F05B3D1E26}"/>
                </a:ext>
              </a:extLst>
            </p:cNvPr>
            <p:cNvSpPr/>
            <p:nvPr/>
          </p:nvSpPr>
          <p:spPr>
            <a:xfrm>
              <a:off x="7037458" y="2984407"/>
              <a:ext cx="105032" cy="381960"/>
            </a:xfrm>
            <a:prstGeom prst="rect">
              <a:avLst/>
            </a:prstGeom>
            <a:solidFill>
              <a:srgbClr val="C00000"/>
            </a:solidFill>
            <a:ln>
              <a:solidFill>
                <a:srgbClr val="FF050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127" name="Rectangle 126">
              <a:extLst>
                <a:ext uri="{FF2B5EF4-FFF2-40B4-BE49-F238E27FC236}">
                  <a16:creationId xmlns:a16="http://schemas.microsoft.com/office/drawing/2014/main" xmlns="" id="{5D9B6C65-EF97-4AA0-AD96-A4D04D10CC13}"/>
                </a:ext>
              </a:extLst>
            </p:cNvPr>
            <p:cNvSpPr/>
            <p:nvPr/>
          </p:nvSpPr>
          <p:spPr>
            <a:xfrm>
              <a:off x="7359526" y="3139604"/>
              <a:ext cx="162476" cy="161583"/>
            </a:xfrm>
            <a:prstGeom prst="rect">
              <a:avLst/>
            </a:prstGeom>
            <a:solidFill>
              <a:srgbClr val="002060"/>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146" name="Rectangle 145">
              <a:extLst>
                <a:ext uri="{FF2B5EF4-FFF2-40B4-BE49-F238E27FC236}">
                  <a16:creationId xmlns:a16="http://schemas.microsoft.com/office/drawing/2014/main" xmlns="" id="{4EC32141-A60C-48F0-B9C3-18BBD87E0FEA}"/>
                </a:ext>
              </a:extLst>
            </p:cNvPr>
            <p:cNvSpPr/>
            <p:nvPr/>
          </p:nvSpPr>
          <p:spPr>
            <a:xfrm>
              <a:off x="7076001" y="2818190"/>
              <a:ext cx="577273" cy="2308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39</a:t>
              </a:r>
              <a:r>
                <a:rPr lang="en-US" sz="900" baseline="30000" dirty="0">
                  <a:solidFill>
                    <a:prstClr val="black"/>
                  </a:solidFill>
                  <a:latin typeface="+mj-lt"/>
                  <a:ea typeface="+mn-ea"/>
                </a:rPr>
                <a:t>3</a:t>
              </a:r>
              <a:r>
                <a:rPr lang="en-US" sz="900" dirty="0">
                  <a:solidFill>
                    <a:prstClr val="black"/>
                  </a:solidFill>
                  <a:latin typeface="+mj-lt"/>
                  <a:ea typeface="+mn-ea"/>
                </a:rPr>
                <a:t>×14</a:t>
              </a:r>
            </a:p>
          </p:txBody>
        </p:sp>
        <p:cxnSp>
          <p:nvCxnSpPr>
            <p:cNvPr id="148" name="Straight Arrow Connector 147">
              <a:extLst>
                <a:ext uri="{FF2B5EF4-FFF2-40B4-BE49-F238E27FC236}">
                  <a16:creationId xmlns:a16="http://schemas.microsoft.com/office/drawing/2014/main" xmlns="" id="{9CEAF00B-9050-425E-B6FA-9532688E413E}"/>
                </a:ext>
              </a:extLst>
            </p:cNvPr>
            <p:cNvCxnSpPr>
              <a:cxnSpLocks/>
            </p:cNvCxnSpPr>
            <p:nvPr/>
          </p:nvCxnSpPr>
          <p:spPr>
            <a:xfrm flipV="1">
              <a:off x="7524518" y="3177136"/>
              <a:ext cx="105033" cy="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xmlns="" id="{DDB8ACF2-7B78-4E82-8992-A71022E54B07}"/>
              </a:ext>
            </a:extLst>
          </p:cNvPr>
          <p:cNvGrpSpPr/>
          <p:nvPr/>
        </p:nvGrpSpPr>
        <p:grpSpPr>
          <a:xfrm>
            <a:off x="6776285" y="2088120"/>
            <a:ext cx="1238933" cy="503024"/>
            <a:chOff x="6776285" y="2088120"/>
            <a:chExt cx="1238933" cy="503024"/>
          </a:xfrm>
        </p:grpSpPr>
        <p:cxnSp>
          <p:nvCxnSpPr>
            <p:cNvPr id="112" name="Straight Arrow Connector 111">
              <a:extLst>
                <a:ext uri="{FF2B5EF4-FFF2-40B4-BE49-F238E27FC236}">
                  <a16:creationId xmlns:a16="http://schemas.microsoft.com/office/drawing/2014/main" xmlns="" id="{C0C0BC7B-81B9-476B-8D19-95893EBDAAA6}"/>
                </a:ext>
              </a:extLst>
            </p:cNvPr>
            <p:cNvCxnSpPr>
              <a:cxnSpLocks/>
              <a:endCxn id="113" idx="1"/>
            </p:cNvCxnSpPr>
            <p:nvPr/>
          </p:nvCxnSpPr>
          <p:spPr>
            <a:xfrm>
              <a:off x="6776285" y="2397376"/>
              <a:ext cx="387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xmlns="" id="{EB168AD6-9774-4845-9944-A4FA1EDBA694}"/>
                </a:ext>
              </a:extLst>
            </p:cNvPr>
            <p:cNvSpPr/>
            <p:nvPr/>
          </p:nvSpPr>
          <p:spPr>
            <a:xfrm>
              <a:off x="7163323" y="2203608"/>
              <a:ext cx="105032" cy="387536"/>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114" name="Rectangle 113">
              <a:extLst>
                <a:ext uri="{FF2B5EF4-FFF2-40B4-BE49-F238E27FC236}">
                  <a16:creationId xmlns:a16="http://schemas.microsoft.com/office/drawing/2014/main" xmlns="" id="{CFD141D1-8BB2-4C5A-A0A8-0760C3ACA1D7}"/>
                </a:ext>
              </a:extLst>
            </p:cNvPr>
            <p:cNvSpPr/>
            <p:nvPr/>
          </p:nvSpPr>
          <p:spPr>
            <a:xfrm>
              <a:off x="7369084" y="2201210"/>
              <a:ext cx="105032" cy="381960"/>
            </a:xfrm>
            <a:prstGeom prst="rect">
              <a:avLst/>
            </a:prstGeom>
            <a:solidFill>
              <a:srgbClr val="C00000"/>
            </a:solidFill>
            <a:ln>
              <a:solidFill>
                <a:srgbClr val="FF050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128" name="Rectangle 127">
              <a:extLst>
                <a:ext uri="{FF2B5EF4-FFF2-40B4-BE49-F238E27FC236}">
                  <a16:creationId xmlns:a16="http://schemas.microsoft.com/office/drawing/2014/main" xmlns="" id="{F5A4C4CE-A1B4-4DA3-8CC7-A564D349610F}"/>
                </a:ext>
              </a:extLst>
            </p:cNvPr>
            <p:cNvSpPr/>
            <p:nvPr/>
          </p:nvSpPr>
          <p:spPr>
            <a:xfrm>
              <a:off x="7687559" y="2386430"/>
              <a:ext cx="162476" cy="161583"/>
            </a:xfrm>
            <a:prstGeom prst="rect">
              <a:avLst/>
            </a:prstGeom>
            <a:solidFill>
              <a:srgbClr val="002060"/>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cxnSp>
          <p:nvCxnSpPr>
            <p:cNvPr id="147" name="Straight Arrow Connector 146">
              <a:extLst>
                <a:ext uri="{FF2B5EF4-FFF2-40B4-BE49-F238E27FC236}">
                  <a16:creationId xmlns:a16="http://schemas.microsoft.com/office/drawing/2014/main" xmlns="" id="{61F5AE3B-BDBE-4A11-BE70-918A4BF6C71D}"/>
                </a:ext>
              </a:extLst>
            </p:cNvPr>
            <p:cNvCxnSpPr>
              <a:cxnSpLocks/>
            </p:cNvCxnSpPr>
            <p:nvPr/>
          </p:nvCxnSpPr>
          <p:spPr>
            <a:xfrm flipV="1">
              <a:off x="7860442" y="2428753"/>
              <a:ext cx="105033" cy="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xmlns="" id="{4CA00CFE-AA47-47D2-8E37-E27CF56C117D}"/>
                </a:ext>
              </a:extLst>
            </p:cNvPr>
            <p:cNvSpPr/>
            <p:nvPr/>
          </p:nvSpPr>
          <p:spPr>
            <a:xfrm>
              <a:off x="7403274" y="2088120"/>
              <a:ext cx="611944"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39</a:t>
              </a:r>
              <a:r>
                <a:rPr lang="en-US" sz="900" baseline="30000" dirty="0">
                  <a:solidFill>
                    <a:prstClr val="black"/>
                  </a:solidFill>
                  <a:latin typeface="+mj-lt"/>
                  <a:ea typeface="+mn-ea"/>
                </a:rPr>
                <a:t>3</a:t>
              </a:r>
              <a:r>
                <a:rPr lang="en-US" sz="900" dirty="0">
                  <a:solidFill>
                    <a:prstClr val="black"/>
                  </a:solidFill>
                  <a:latin typeface="+mj-lt"/>
                  <a:ea typeface="+mn-ea"/>
                </a:rPr>
                <a:t>×14</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grpSp>
      <p:sp>
        <p:nvSpPr>
          <p:cNvPr id="197" name="Title 2">
            <a:extLst>
              <a:ext uri="{FF2B5EF4-FFF2-40B4-BE49-F238E27FC236}">
                <a16:creationId xmlns:a16="http://schemas.microsoft.com/office/drawing/2014/main" xmlns="" id="{59149196-43A0-471D-B496-135B4A097EC4}"/>
              </a:ext>
            </a:extLst>
          </p:cNvPr>
          <p:cNvSpPr>
            <a:spLocks noGrp="1"/>
          </p:cNvSpPr>
          <p:nvPr>
            <p:ph type="title"/>
          </p:nvPr>
        </p:nvSpPr>
        <p:spPr>
          <a:xfrm>
            <a:off x="566743" y="4"/>
            <a:ext cx="6625961" cy="854075"/>
          </a:xfrm>
        </p:spPr>
        <p:txBody>
          <a:bodyPr>
            <a:normAutofit/>
          </a:bodyPr>
          <a:lstStyle/>
          <a:p>
            <a:r>
              <a:rPr lang="en-US" sz="2400" b="1" dirty="0">
                <a:solidFill>
                  <a:schemeClr val="bg1"/>
                </a:solidFill>
                <a:latin typeface="+mn-lt"/>
              </a:rPr>
              <a:t>Proposed network</a:t>
            </a:r>
          </a:p>
        </p:txBody>
      </p:sp>
      <p:sp>
        <p:nvSpPr>
          <p:cNvPr id="206" name="Rectangle 205">
            <a:extLst>
              <a:ext uri="{FF2B5EF4-FFF2-40B4-BE49-F238E27FC236}">
                <a16:creationId xmlns:a16="http://schemas.microsoft.com/office/drawing/2014/main" xmlns="" id="{BA913D86-CFF6-43AE-8A06-0A136EF133F4}"/>
              </a:ext>
            </a:extLst>
          </p:cNvPr>
          <p:cNvSpPr/>
          <p:nvPr/>
        </p:nvSpPr>
        <p:spPr>
          <a:xfrm>
            <a:off x="3391477" y="771749"/>
            <a:ext cx="769763" cy="246221"/>
          </a:xfrm>
          <a:prstGeom prst="rect">
            <a:avLst/>
          </a:prstGeom>
        </p:spPr>
        <p:txBody>
          <a:bodyPr wrap="none">
            <a:spAutoFit/>
          </a:bodyPr>
          <a:lstStyle/>
          <a:p>
            <a:pPr defTabSz="685800" eaLnBrk="1" fontAlgn="auto" hangingPunct="1">
              <a:spcBef>
                <a:spcPts val="0"/>
              </a:spcBef>
              <a:spcAft>
                <a:spcPts val="0"/>
              </a:spcAft>
            </a:pPr>
            <a:r>
              <a:rPr lang="en-US" sz="1000" b="1" dirty="0">
                <a:solidFill>
                  <a:prstClr val="black"/>
                </a:solidFill>
                <a:latin typeface="+mj-lt"/>
                <a:ea typeface="+mn-ea"/>
              </a:rPr>
              <a:t>Early fusion</a:t>
            </a:r>
          </a:p>
        </p:txBody>
      </p:sp>
      <p:grpSp>
        <p:nvGrpSpPr>
          <p:cNvPr id="246" name="Group 245">
            <a:extLst>
              <a:ext uri="{FF2B5EF4-FFF2-40B4-BE49-F238E27FC236}">
                <a16:creationId xmlns:a16="http://schemas.microsoft.com/office/drawing/2014/main" xmlns="" id="{0A02B05B-B227-457D-8A3E-A2E864F54EAE}"/>
              </a:ext>
            </a:extLst>
          </p:cNvPr>
          <p:cNvGrpSpPr/>
          <p:nvPr/>
        </p:nvGrpSpPr>
        <p:grpSpPr>
          <a:xfrm>
            <a:off x="4052042" y="781652"/>
            <a:ext cx="4949675" cy="4380029"/>
            <a:chOff x="4052042" y="781652"/>
            <a:chExt cx="4949675" cy="4380029"/>
          </a:xfrm>
        </p:grpSpPr>
        <p:grpSp>
          <p:nvGrpSpPr>
            <p:cNvPr id="244" name="Group 243">
              <a:extLst>
                <a:ext uri="{FF2B5EF4-FFF2-40B4-BE49-F238E27FC236}">
                  <a16:creationId xmlns:a16="http://schemas.microsoft.com/office/drawing/2014/main" xmlns="" id="{8FB52952-DE0E-402F-9939-42D5981A315E}"/>
                </a:ext>
              </a:extLst>
            </p:cNvPr>
            <p:cNvGrpSpPr/>
            <p:nvPr/>
          </p:nvGrpSpPr>
          <p:grpSpPr>
            <a:xfrm>
              <a:off x="7156336" y="4051848"/>
              <a:ext cx="1845381" cy="1109833"/>
              <a:chOff x="6771358" y="4030414"/>
              <a:chExt cx="1845381" cy="1109833"/>
            </a:xfrm>
          </p:grpSpPr>
          <p:sp>
            <p:nvSpPr>
              <p:cNvPr id="24" name="Rectangle 23">
                <a:extLst>
                  <a:ext uri="{FF2B5EF4-FFF2-40B4-BE49-F238E27FC236}">
                    <a16:creationId xmlns:a16="http://schemas.microsoft.com/office/drawing/2014/main" xmlns="" id="{7289368F-8316-4C7A-B75B-4E9F8EEB94F5}"/>
                  </a:ext>
                </a:extLst>
              </p:cNvPr>
              <p:cNvSpPr/>
              <p:nvPr/>
            </p:nvSpPr>
            <p:spPr>
              <a:xfrm>
                <a:off x="6853187" y="4447464"/>
                <a:ext cx="858990" cy="230832"/>
              </a:xfrm>
              <a:prstGeom prst="rect">
                <a:avLst/>
              </a:prstGeom>
            </p:spPr>
            <p:txBody>
              <a:bodyPr wrap="square">
                <a:spAutoFit/>
              </a:bodyPr>
              <a:lstStyle/>
              <a:p>
                <a:pPr algn="ctr" defTabSz="685800" eaLnBrk="1" fontAlgn="auto" hangingPunct="1">
                  <a:spcBef>
                    <a:spcPts val="0"/>
                  </a:spcBef>
                  <a:spcAft>
                    <a:spcPts val="0"/>
                  </a:spcAft>
                </a:pPr>
                <a:r>
                  <a:rPr lang="en-US" sz="900" dirty="0" err="1">
                    <a:solidFill>
                      <a:prstClr val="black"/>
                    </a:solidFill>
                    <a:latin typeface="+mj-lt"/>
                    <a:ea typeface="+mn-ea"/>
                  </a:rPr>
                  <a:t>Downsample</a:t>
                </a:r>
                <a:endParaRPr lang="en-US" sz="900" dirty="0">
                  <a:solidFill>
                    <a:prstClr val="black"/>
                  </a:solidFill>
                  <a:latin typeface="+mj-lt"/>
                  <a:ea typeface="+mn-ea"/>
                </a:endParaRPr>
              </a:p>
            </p:txBody>
          </p:sp>
          <p:sp>
            <p:nvSpPr>
              <p:cNvPr id="30" name="Rectangle 29">
                <a:extLst>
                  <a:ext uri="{FF2B5EF4-FFF2-40B4-BE49-F238E27FC236}">
                    <a16:creationId xmlns:a16="http://schemas.microsoft.com/office/drawing/2014/main" xmlns="" id="{01E46B49-32EE-4A27-968D-9D6C63ED8495}"/>
                  </a:ext>
                </a:extLst>
              </p:cNvPr>
              <p:cNvSpPr/>
              <p:nvPr/>
            </p:nvSpPr>
            <p:spPr>
              <a:xfrm>
                <a:off x="6777973" y="4596000"/>
                <a:ext cx="858990" cy="230832"/>
              </a:xfrm>
              <a:prstGeom prst="rect">
                <a:avLst/>
              </a:prstGeom>
            </p:spPr>
            <p:txBody>
              <a:bodyPr wrap="square">
                <a:spAutoFit/>
              </a:bodyPr>
              <a:lstStyle/>
              <a:p>
                <a:pPr algn="ctr" defTabSz="685800" eaLnBrk="1" fontAlgn="auto" hangingPunct="1">
                  <a:spcBef>
                    <a:spcPts val="0"/>
                  </a:spcBef>
                  <a:spcAft>
                    <a:spcPts val="0"/>
                  </a:spcAft>
                </a:pPr>
                <a:r>
                  <a:rPr lang="en-US" sz="900" dirty="0" err="1">
                    <a:solidFill>
                      <a:prstClr val="black"/>
                    </a:solidFill>
                    <a:latin typeface="+mj-lt"/>
                    <a:ea typeface="+mn-ea"/>
                  </a:rPr>
                  <a:t>Upsample</a:t>
                </a:r>
                <a:endParaRPr lang="en-US" sz="900" dirty="0">
                  <a:solidFill>
                    <a:prstClr val="black"/>
                  </a:solidFill>
                  <a:latin typeface="+mj-lt"/>
                  <a:ea typeface="+mn-ea"/>
                </a:endParaRPr>
              </a:p>
            </p:txBody>
          </p:sp>
          <p:sp>
            <p:nvSpPr>
              <p:cNvPr id="38" name="Rectangle 37">
                <a:extLst>
                  <a:ext uri="{FF2B5EF4-FFF2-40B4-BE49-F238E27FC236}">
                    <a16:creationId xmlns:a16="http://schemas.microsoft.com/office/drawing/2014/main" xmlns="" id="{5EBCF740-7A27-473B-BC5A-989A74E65C89}"/>
                  </a:ext>
                </a:extLst>
              </p:cNvPr>
              <p:cNvSpPr/>
              <p:nvPr/>
            </p:nvSpPr>
            <p:spPr>
              <a:xfrm>
                <a:off x="6879768" y="4311573"/>
                <a:ext cx="1708702" cy="2308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Conv 3×3×3 + BN + Leaky </a:t>
                </a:r>
                <a:r>
                  <a:rPr lang="en-US" sz="900" dirty="0" err="1">
                    <a:solidFill>
                      <a:prstClr val="black"/>
                    </a:solidFill>
                    <a:latin typeface="+mj-lt"/>
                    <a:ea typeface="+mn-ea"/>
                  </a:rPr>
                  <a:t>ReLu</a:t>
                </a:r>
                <a:endParaRPr lang="en-US" sz="900" dirty="0">
                  <a:solidFill>
                    <a:prstClr val="black"/>
                  </a:solidFill>
                  <a:latin typeface="+mj-lt"/>
                  <a:ea typeface="+mn-ea"/>
                </a:endParaRPr>
              </a:p>
            </p:txBody>
          </p:sp>
          <p:sp>
            <p:nvSpPr>
              <p:cNvPr id="47" name="Rectangle 46">
                <a:extLst>
                  <a:ext uri="{FF2B5EF4-FFF2-40B4-BE49-F238E27FC236}">
                    <a16:creationId xmlns:a16="http://schemas.microsoft.com/office/drawing/2014/main" xmlns="" id="{B4CDBBE5-1474-4D70-9F2A-E7C7674D24CE}"/>
                  </a:ext>
                </a:extLst>
              </p:cNvPr>
              <p:cNvSpPr/>
              <p:nvPr/>
            </p:nvSpPr>
            <p:spPr>
              <a:xfrm>
                <a:off x="6784059" y="4350444"/>
                <a:ext cx="105338" cy="102870"/>
              </a:xfrm>
              <a:prstGeom prst="rect">
                <a:avLst/>
              </a:prstGeom>
              <a:solidFill>
                <a:schemeClr val="accent5">
                  <a:lumMod val="40000"/>
                  <a:lumOff val="60000"/>
                </a:schemeClr>
              </a:solidFill>
              <a:ln>
                <a:solidFill>
                  <a:schemeClr val="accent5">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grpSp>
            <p:nvGrpSpPr>
              <p:cNvPr id="62" name="Group 61">
                <a:extLst>
                  <a:ext uri="{FF2B5EF4-FFF2-40B4-BE49-F238E27FC236}">
                    <a16:creationId xmlns:a16="http://schemas.microsoft.com/office/drawing/2014/main" xmlns="" id="{DD95A17A-591C-4F1C-9E86-B15F6DF390F3}"/>
                  </a:ext>
                </a:extLst>
              </p:cNvPr>
              <p:cNvGrpSpPr/>
              <p:nvPr/>
            </p:nvGrpSpPr>
            <p:grpSpPr>
              <a:xfrm>
                <a:off x="6779227" y="4757147"/>
                <a:ext cx="137105" cy="230832"/>
                <a:chOff x="10925106" y="3834938"/>
                <a:chExt cx="226792" cy="423374"/>
              </a:xfrm>
            </p:grpSpPr>
            <p:sp>
              <p:nvSpPr>
                <p:cNvPr id="63" name="Oval 62">
                  <a:extLst>
                    <a:ext uri="{FF2B5EF4-FFF2-40B4-BE49-F238E27FC236}">
                      <a16:creationId xmlns:a16="http://schemas.microsoft.com/office/drawing/2014/main" xmlns="" id="{AAC9A730-0B8D-4D4C-8706-D12E65009034}"/>
                    </a:ext>
                  </a:extLst>
                </p:cNvPr>
                <p:cNvSpPr/>
                <p:nvPr/>
              </p:nvSpPr>
              <p:spPr>
                <a:xfrm>
                  <a:off x="10927338" y="3926475"/>
                  <a:ext cx="215842" cy="2393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64" name="Rectangle 63">
                  <a:extLst>
                    <a:ext uri="{FF2B5EF4-FFF2-40B4-BE49-F238E27FC236}">
                      <a16:creationId xmlns:a16="http://schemas.microsoft.com/office/drawing/2014/main" xmlns="" id="{CA514A8E-906D-450F-8E45-05A48C804B94}"/>
                    </a:ext>
                  </a:extLst>
                </p:cNvPr>
                <p:cNvSpPr/>
                <p:nvPr/>
              </p:nvSpPr>
              <p:spPr>
                <a:xfrm>
                  <a:off x="10925106" y="3834938"/>
                  <a:ext cx="226792" cy="423374"/>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c</a:t>
                  </a:r>
                </a:p>
              </p:txBody>
            </p:sp>
          </p:grpSp>
          <p:sp>
            <p:nvSpPr>
              <p:cNvPr id="65" name="Rectangle 64">
                <a:extLst>
                  <a:ext uri="{FF2B5EF4-FFF2-40B4-BE49-F238E27FC236}">
                    <a16:creationId xmlns:a16="http://schemas.microsoft.com/office/drawing/2014/main" xmlns="" id="{9AA72F07-8AC8-4838-BD39-40DABA7A6872}"/>
                  </a:ext>
                </a:extLst>
              </p:cNvPr>
              <p:cNvSpPr/>
              <p:nvPr/>
            </p:nvSpPr>
            <p:spPr>
              <a:xfrm>
                <a:off x="6890957" y="4771133"/>
                <a:ext cx="858990" cy="2308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Concatenation</a:t>
                </a:r>
              </a:p>
            </p:txBody>
          </p:sp>
          <p:sp>
            <p:nvSpPr>
              <p:cNvPr id="66" name="Rectangle 65">
                <a:extLst>
                  <a:ext uri="{FF2B5EF4-FFF2-40B4-BE49-F238E27FC236}">
                    <a16:creationId xmlns:a16="http://schemas.microsoft.com/office/drawing/2014/main" xmlns="" id="{1C8B6E71-6A61-4B1D-934D-D875630261F0}"/>
                  </a:ext>
                </a:extLst>
              </p:cNvPr>
              <p:cNvSpPr/>
              <p:nvPr/>
            </p:nvSpPr>
            <p:spPr>
              <a:xfrm>
                <a:off x="6783841" y="4084935"/>
                <a:ext cx="102870" cy="102870"/>
              </a:xfrm>
              <a:prstGeom prst="rect">
                <a:avLst/>
              </a:prstGeom>
              <a:solidFill>
                <a:srgbClr val="92D050"/>
              </a:solid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67" name="Rectangle 66">
                <a:extLst>
                  <a:ext uri="{FF2B5EF4-FFF2-40B4-BE49-F238E27FC236}">
                    <a16:creationId xmlns:a16="http://schemas.microsoft.com/office/drawing/2014/main" xmlns="" id="{AAF1EC55-98AC-4504-A1C2-A8315F80C118}"/>
                  </a:ext>
                </a:extLst>
              </p:cNvPr>
              <p:cNvSpPr/>
              <p:nvPr/>
            </p:nvSpPr>
            <p:spPr>
              <a:xfrm>
                <a:off x="6879245" y="4030414"/>
                <a:ext cx="759602" cy="2308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Dense-block</a:t>
                </a:r>
              </a:p>
            </p:txBody>
          </p:sp>
          <p:sp>
            <p:nvSpPr>
              <p:cNvPr id="79" name="Rectangle 78">
                <a:extLst>
                  <a:ext uri="{FF2B5EF4-FFF2-40B4-BE49-F238E27FC236}">
                    <a16:creationId xmlns:a16="http://schemas.microsoft.com/office/drawing/2014/main" xmlns="" id="{2AE19EAB-8AE2-4FA6-A6C6-4A86068AB779}"/>
                  </a:ext>
                </a:extLst>
              </p:cNvPr>
              <p:cNvSpPr/>
              <p:nvPr/>
            </p:nvSpPr>
            <p:spPr>
              <a:xfrm>
                <a:off x="6783841" y="4223068"/>
                <a:ext cx="102870" cy="102870"/>
              </a:xfrm>
              <a:prstGeom prst="rect">
                <a:avLst/>
              </a:prstGeom>
              <a:solidFill>
                <a:srgbClr val="C7A1E3"/>
              </a:solidFill>
              <a:ln>
                <a:solidFill>
                  <a:srgbClr val="B381D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80" name="Rectangle 79">
                <a:extLst>
                  <a:ext uri="{FF2B5EF4-FFF2-40B4-BE49-F238E27FC236}">
                    <a16:creationId xmlns:a16="http://schemas.microsoft.com/office/drawing/2014/main" xmlns="" id="{EB5C5F87-FE33-4CC5-966E-614750CF34EE}"/>
                  </a:ext>
                </a:extLst>
              </p:cNvPr>
              <p:cNvSpPr/>
              <p:nvPr/>
            </p:nvSpPr>
            <p:spPr>
              <a:xfrm>
                <a:off x="6848506" y="4165193"/>
                <a:ext cx="1768233" cy="2308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Conv 1×1×1 + BN + Leaky </a:t>
                </a:r>
                <a:r>
                  <a:rPr lang="en-US" sz="900" dirty="0" err="1">
                    <a:solidFill>
                      <a:prstClr val="black"/>
                    </a:solidFill>
                    <a:latin typeface="+mj-lt"/>
                    <a:ea typeface="+mn-ea"/>
                  </a:rPr>
                  <a:t>ReLu</a:t>
                </a:r>
                <a:endParaRPr lang="en-US" sz="900" dirty="0">
                  <a:solidFill>
                    <a:prstClr val="black"/>
                  </a:solidFill>
                  <a:latin typeface="+mj-lt"/>
                  <a:ea typeface="+mn-ea"/>
                </a:endParaRPr>
              </a:p>
            </p:txBody>
          </p:sp>
          <p:sp>
            <p:nvSpPr>
              <p:cNvPr id="133" name="Arrow: Down 132">
                <a:extLst>
                  <a:ext uri="{FF2B5EF4-FFF2-40B4-BE49-F238E27FC236}">
                    <a16:creationId xmlns:a16="http://schemas.microsoft.com/office/drawing/2014/main" xmlns="" id="{3FC766B1-39FA-45F3-B41D-A08326F15AE8}"/>
                  </a:ext>
                </a:extLst>
              </p:cNvPr>
              <p:cNvSpPr/>
              <p:nvPr/>
            </p:nvSpPr>
            <p:spPr>
              <a:xfrm flipV="1">
                <a:off x="6771358" y="4651412"/>
                <a:ext cx="137426" cy="10936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134" name="Arrow: Down 133">
                <a:extLst>
                  <a:ext uri="{FF2B5EF4-FFF2-40B4-BE49-F238E27FC236}">
                    <a16:creationId xmlns:a16="http://schemas.microsoft.com/office/drawing/2014/main" xmlns="" id="{7F57BAB4-1E72-458D-9DFA-B2B970DC6CDF}"/>
                  </a:ext>
                </a:extLst>
              </p:cNvPr>
              <p:cNvSpPr/>
              <p:nvPr/>
            </p:nvSpPr>
            <p:spPr>
              <a:xfrm>
                <a:off x="6774401" y="4501624"/>
                <a:ext cx="117035" cy="11432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a:solidFill>
                    <a:prstClr val="white"/>
                  </a:solidFill>
                  <a:latin typeface="+mj-lt"/>
                </a:endParaRPr>
              </a:p>
            </p:txBody>
          </p:sp>
          <p:sp>
            <p:nvSpPr>
              <p:cNvPr id="143" name="Rectangle 142">
                <a:extLst>
                  <a:ext uri="{FF2B5EF4-FFF2-40B4-BE49-F238E27FC236}">
                    <a16:creationId xmlns:a16="http://schemas.microsoft.com/office/drawing/2014/main" xmlns="" id="{38153B1B-DB7E-4E97-B377-571D92F749B5}"/>
                  </a:ext>
                </a:extLst>
              </p:cNvPr>
              <p:cNvSpPr/>
              <p:nvPr/>
            </p:nvSpPr>
            <p:spPr>
              <a:xfrm>
                <a:off x="6783841" y="4946760"/>
                <a:ext cx="112537" cy="11840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black"/>
                  </a:solidFill>
                  <a:latin typeface="+mj-lt"/>
                </a:endParaRPr>
              </a:p>
            </p:txBody>
          </p:sp>
          <p:sp>
            <p:nvSpPr>
              <p:cNvPr id="144" name="Rectangle 143">
                <a:extLst>
                  <a:ext uri="{FF2B5EF4-FFF2-40B4-BE49-F238E27FC236}">
                    <a16:creationId xmlns:a16="http://schemas.microsoft.com/office/drawing/2014/main" xmlns="" id="{6330812D-F787-433A-9587-10246686439C}"/>
                  </a:ext>
                </a:extLst>
              </p:cNvPr>
              <p:cNvSpPr/>
              <p:nvPr/>
            </p:nvSpPr>
            <p:spPr>
              <a:xfrm>
                <a:off x="6879245" y="4909415"/>
                <a:ext cx="799497" cy="2308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Loss function</a:t>
                </a:r>
              </a:p>
            </p:txBody>
          </p:sp>
        </p:grpSp>
        <p:grpSp>
          <p:nvGrpSpPr>
            <p:cNvPr id="240" name="Group 239">
              <a:extLst>
                <a:ext uri="{FF2B5EF4-FFF2-40B4-BE49-F238E27FC236}">
                  <a16:creationId xmlns:a16="http://schemas.microsoft.com/office/drawing/2014/main" xmlns="" id="{68D6173D-5FB5-429B-A07F-261BB18E7D86}"/>
                </a:ext>
              </a:extLst>
            </p:cNvPr>
            <p:cNvGrpSpPr/>
            <p:nvPr/>
          </p:nvGrpSpPr>
          <p:grpSpPr>
            <a:xfrm>
              <a:off x="4052042" y="781652"/>
              <a:ext cx="4336672" cy="2640120"/>
              <a:chOff x="4052042" y="781652"/>
              <a:chExt cx="4336672" cy="2640120"/>
            </a:xfrm>
          </p:grpSpPr>
          <p:sp>
            <p:nvSpPr>
              <p:cNvPr id="185" name="Rectangle 184">
                <a:extLst>
                  <a:ext uri="{FF2B5EF4-FFF2-40B4-BE49-F238E27FC236}">
                    <a16:creationId xmlns:a16="http://schemas.microsoft.com/office/drawing/2014/main" xmlns="" id="{E4993800-FAFC-4C7C-836A-E7F8CF26CCA8}"/>
                  </a:ext>
                </a:extLst>
              </p:cNvPr>
              <p:cNvSpPr/>
              <p:nvPr/>
            </p:nvSpPr>
            <p:spPr>
              <a:xfrm>
                <a:off x="4098103" y="1340604"/>
                <a:ext cx="541459"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51</a:t>
                </a:r>
                <a:r>
                  <a:rPr lang="en-US" sz="900" baseline="30000" dirty="0">
                    <a:solidFill>
                      <a:prstClr val="black"/>
                    </a:solidFill>
                    <a:latin typeface="+mj-lt"/>
                    <a:ea typeface="+mn-ea"/>
                  </a:rPr>
                  <a:t>3</a:t>
                </a:r>
                <a:r>
                  <a:rPr lang="en-US" sz="900" dirty="0">
                    <a:solidFill>
                      <a:prstClr val="black"/>
                    </a:solidFill>
                    <a:latin typeface="+mj-lt"/>
                    <a:ea typeface="+mn-ea"/>
                  </a:rPr>
                  <a:t>×8</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grpSp>
            <p:nvGrpSpPr>
              <p:cNvPr id="239" name="Group 238">
                <a:extLst>
                  <a:ext uri="{FF2B5EF4-FFF2-40B4-BE49-F238E27FC236}">
                    <a16:creationId xmlns:a16="http://schemas.microsoft.com/office/drawing/2014/main" xmlns="" id="{53D337A7-0245-4CBE-ACBE-E55E7EB9DBAE}"/>
                  </a:ext>
                </a:extLst>
              </p:cNvPr>
              <p:cNvGrpSpPr/>
              <p:nvPr/>
            </p:nvGrpSpPr>
            <p:grpSpPr>
              <a:xfrm>
                <a:off x="4052042" y="781652"/>
                <a:ext cx="4336672" cy="2640120"/>
                <a:chOff x="4052042" y="781652"/>
                <a:chExt cx="4336672" cy="2640120"/>
              </a:xfrm>
            </p:grpSpPr>
            <p:sp>
              <p:nvSpPr>
                <p:cNvPr id="161" name="Rectangle 160">
                  <a:extLst>
                    <a:ext uri="{FF2B5EF4-FFF2-40B4-BE49-F238E27FC236}">
                      <a16:creationId xmlns:a16="http://schemas.microsoft.com/office/drawing/2014/main" xmlns="" id="{DB9F107A-AA6C-4AD4-A02C-00464C67694A}"/>
                    </a:ext>
                  </a:extLst>
                </p:cNvPr>
                <p:cNvSpPr/>
                <p:nvPr/>
              </p:nvSpPr>
              <p:spPr>
                <a:xfrm>
                  <a:off x="5094717" y="781652"/>
                  <a:ext cx="788999" cy="246221"/>
                </a:xfrm>
                <a:prstGeom prst="rect">
                  <a:avLst/>
                </a:prstGeom>
              </p:spPr>
              <p:txBody>
                <a:bodyPr wrap="none">
                  <a:spAutoFit/>
                </a:bodyPr>
                <a:lstStyle/>
                <a:p>
                  <a:pPr defTabSz="685800" eaLnBrk="1" fontAlgn="auto" hangingPunct="1">
                    <a:spcBef>
                      <a:spcPts val="0"/>
                    </a:spcBef>
                    <a:spcAft>
                      <a:spcPts val="0"/>
                    </a:spcAft>
                  </a:pPr>
                  <a:r>
                    <a:rPr lang="en-US" sz="1000" b="1" dirty="0">
                      <a:solidFill>
                        <a:prstClr val="black"/>
                      </a:solidFill>
                      <a:latin typeface="+mj-lt"/>
                      <a:ea typeface="+mn-ea"/>
                    </a:rPr>
                    <a:t>Dense-</a:t>
                  </a:r>
                  <a:r>
                    <a:rPr lang="en-US" sz="1000" b="1" dirty="0" err="1">
                      <a:solidFill>
                        <a:prstClr val="black"/>
                      </a:solidFill>
                      <a:latin typeface="+mj-lt"/>
                      <a:ea typeface="+mn-ea"/>
                    </a:rPr>
                    <a:t>Unet</a:t>
                  </a:r>
                  <a:endParaRPr lang="en-US" sz="1000" b="1" dirty="0">
                    <a:solidFill>
                      <a:prstClr val="black"/>
                    </a:solidFill>
                    <a:latin typeface="+mj-lt"/>
                    <a:ea typeface="+mn-ea"/>
                  </a:endParaRPr>
                </a:p>
              </p:txBody>
            </p:sp>
            <p:grpSp>
              <p:nvGrpSpPr>
                <p:cNvPr id="238" name="Group 237">
                  <a:extLst>
                    <a:ext uri="{FF2B5EF4-FFF2-40B4-BE49-F238E27FC236}">
                      <a16:creationId xmlns:a16="http://schemas.microsoft.com/office/drawing/2014/main" xmlns="" id="{5F753A6A-4DDD-4DFE-AB68-7F562203486F}"/>
                    </a:ext>
                  </a:extLst>
                </p:cNvPr>
                <p:cNvGrpSpPr/>
                <p:nvPr/>
              </p:nvGrpSpPr>
              <p:grpSpPr>
                <a:xfrm>
                  <a:off x="4052042" y="1272046"/>
                  <a:ext cx="4336672" cy="2149726"/>
                  <a:chOff x="4052042" y="1272046"/>
                  <a:chExt cx="4336672" cy="2149726"/>
                </a:xfrm>
              </p:grpSpPr>
              <p:sp>
                <p:nvSpPr>
                  <p:cNvPr id="208" name="Rectangle 207">
                    <a:extLst>
                      <a:ext uri="{FF2B5EF4-FFF2-40B4-BE49-F238E27FC236}">
                        <a16:creationId xmlns:a16="http://schemas.microsoft.com/office/drawing/2014/main" xmlns="" id="{7800AB12-9E5D-49EC-9B7B-06C0D17038A9}"/>
                      </a:ext>
                    </a:extLst>
                  </p:cNvPr>
                  <p:cNvSpPr/>
                  <p:nvPr/>
                </p:nvSpPr>
                <p:spPr>
                  <a:xfrm>
                    <a:off x="4250945" y="1595449"/>
                    <a:ext cx="252423" cy="316310"/>
                  </a:xfrm>
                  <a:prstGeom prst="rect">
                    <a:avLst/>
                  </a:prstGeom>
                  <a:solidFill>
                    <a:srgbClr val="92D050"/>
                  </a:solid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09" name="Rectangle 208">
                    <a:extLst>
                      <a:ext uri="{FF2B5EF4-FFF2-40B4-BE49-F238E27FC236}">
                        <a16:creationId xmlns:a16="http://schemas.microsoft.com/office/drawing/2014/main" xmlns="" id="{2C24D813-8E85-400D-B8E1-06452B4008A4}"/>
                      </a:ext>
                    </a:extLst>
                  </p:cNvPr>
                  <p:cNvSpPr/>
                  <p:nvPr/>
                </p:nvSpPr>
                <p:spPr>
                  <a:xfrm>
                    <a:off x="4409524" y="2423177"/>
                    <a:ext cx="162476" cy="161583"/>
                  </a:xfrm>
                  <a:prstGeom prst="rect">
                    <a:avLst/>
                  </a:prstGeom>
                  <a:solidFill>
                    <a:srgbClr val="002060"/>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cxnSp>
                <p:nvCxnSpPr>
                  <p:cNvPr id="210" name="Straight Arrow Connector 209">
                    <a:extLst>
                      <a:ext uri="{FF2B5EF4-FFF2-40B4-BE49-F238E27FC236}">
                        <a16:creationId xmlns:a16="http://schemas.microsoft.com/office/drawing/2014/main" xmlns="" id="{825685C0-66E4-46BF-A985-D07BE7C30920}"/>
                      </a:ext>
                    </a:extLst>
                  </p:cNvPr>
                  <p:cNvCxnSpPr>
                    <a:cxnSpLocks/>
                  </p:cNvCxnSpPr>
                  <p:nvPr/>
                </p:nvCxnSpPr>
                <p:spPr>
                  <a:xfrm flipV="1">
                    <a:off x="4976700" y="2458346"/>
                    <a:ext cx="934468" cy="502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xmlns="" id="{81A1B36A-C21A-4A8D-92DA-1082062CA107}"/>
                      </a:ext>
                    </a:extLst>
                  </p:cNvPr>
                  <p:cNvCxnSpPr>
                    <a:cxnSpLocks/>
                  </p:cNvCxnSpPr>
                  <p:nvPr/>
                </p:nvCxnSpPr>
                <p:spPr>
                  <a:xfrm flipV="1">
                    <a:off x="4724746" y="1715278"/>
                    <a:ext cx="1710688" cy="873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xmlns="" id="{113D7702-BFE6-44E6-8DF0-834E6E7A8EBA}"/>
                      </a:ext>
                    </a:extLst>
                  </p:cNvPr>
                  <p:cNvSpPr/>
                  <p:nvPr/>
                </p:nvSpPr>
                <p:spPr>
                  <a:xfrm>
                    <a:off x="7378036" y="1489126"/>
                    <a:ext cx="105032" cy="381960"/>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a:solidFill>
                        <a:prstClr val="white"/>
                      </a:solidFill>
                      <a:latin typeface="+mj-lt"/>
                    </a:endParaRPr>
                  </a:p>
                </p:txBody>
              </p:sp>
              <p:sp>
                <p:nvSpPr>
                  <p:cNvPr id="213" name="Rectangle 212">
                    <a:extLst>
                      <a:ext uri="{FF2B5EF4-FFF2-40B4-BE49-F238E27FC236}">
                        <a16:creationId xmlns:a16="http://schemas.microsoft.com/office/drawing/2014/main" xmlns="" id="{0374EAFC-8926-49F7-9BC6-12ED72263583}"/>
                      </a:ext>
                    </a:extLst>
                  </p:cNvPr>
                  <p:cNvSpPr/>
                  <p:nvPr/>
                </p:nvSpPr>
                <p:spPr>
                  <a:xfrm>
                    <a:off x="7724254" y="1494884"/>
                    <a:ext cx="105032" cy="381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685800" eaLnBrk="1" fontAlgn="auto" hangingPunct="1">
                      <a:spcBef>
                        <a:spcPts val="0"/>
                      </a:spcBef>
                      <a:spcAft>
                        <a:spcPts val="0"/>
                      </a:spcAft>
                    </a:pPr>
                    <a:endParaRPr lang="en-US" sz="900" dirty="0">
                      <a:solidFill>
                        <a:prstClr val="black"/>
                      </a:solidFill>
                      <a:latin typeface="+mj-lt"/>
                    </a:endParaRPr>
                  </a:p>
                </p:txBody>
              </p:sp>
              <p:sp>
                <p:nvSpPr>
                  <p:cNvPr id="214" name="Rectangle 213">
                    <a:extLst>
                      <a:ext uri="{FF2B5EF4-FFF2-40B4-BE49-F238E27FC236}">
                        <a16:creationId xmlns:a16="http://schemas.microsoft.com/office/drawing/2014/main" xmlns="" id="{097FE427-F50B-4BDC-BC74-CCF691753D60}"/>
                      </a:ext>
                    </a:extLst>
                  </p:cNvPr>
                  <p:cNvSpPr/>
                  <p:nvPr/>
                </p:nvSpPr>
                <p:spPr>
                  <a:xfrm>
                    <a:off x="4961145" y="2913941"/>
                    <a:ext cx="541459" cy="507831"/>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11</a:t>
                    </a:r>
                    <a:r>
                      <a:rPr lang="en-US" sz="900" baseline="30000" dirty="0">
                        <a:solidFill>
                          <a:prstClr val="black"/>
                        </a:solidFill>
                        <a:latin typeface="+mj-lt"/>
                        <a:ea typeface="+mn-ea"/>
                      </a:rPr>
                      <a:t>3</a:t>
                    </a:r>
                    <a:r>
                      <a:rPr lang="en-US" sz="900" dirty="0">
                        <a:solidFill>
                          <a:prstClr val="black"/>
                        </a:solidFill>
                        <a:latin typeface="+mj-lt"/>
                        <a:ea typeface="+mn-ea"/>
                      </a:rPr>
                      <a:t>×16</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sp>
                <p:nvSpPr>
                  <p:cNvPr id="215" name="Rectangle 214">
                    <a:extLst>
                      <a:ext uri="{FF2B5EF4-FFF2-40B4-BE49-F238E27FC236}">
                        <a16:creationId xmlns:a16="http://schemas.microsoft.com/office/drawing/2014/main" xmlns="" id="{73F7ECCE-4A0F-4B42-9518-4D1AA92EED44}"/>
                      </a:ext>
                    </a:extLst>
                  </p:cNvPr>
                  <p:cNvSpPr/>
                  <p:nvPr/>
                </p:nvSpPr>
                <p:spPr>
                  <a:xfrm>
                    <a:off x="5369709" y="2909672"/>
                    <a:ext cx="541459"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9</a:t>
                    </a:r>
                    <a:r>
                      <a:rPr lang="en-US" sz="900" baseline="30000" dirty="0">
                        <a:solidFill>
                          <a:prstClr val="black"/>
                        </a:solidFill>
                        <a:latin typeface="+mj-lt"/>
                        <a:ea typeface="+mn-ea"/>
                      </a:rPr>
                      <a:t>3</a:t>
                    </a:r>
                    <a:r>
                      <a:rPr lang="en-US" sz="900" dirty="0">
                        <a:solidFill>
                          <a:prstClr val="black"/>
                        </a:solidFill>
                        <a:latin typeface="+mj-lt"/>
                        <a:ea typeface="+mn-ea"/>
                      </a:rPr>
                      <a:t>×24</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sp>
                <p:nvSpPr>
                  <p:cNvPr id="216" name="Arrow: Down 215">
                    <a:extLst>
                      <a:ext uri="{FF2B5EF4-FFF2-40B4-BE49-F238E27FC236}">
                        <a16:creationId xmlns:a16="http://schemas.microsoft.com/office/drawing/2014/main" xmlns="" id="{8BF21A46-B3EB-431E-AD28-F87A0476A699}"/>
                      </a:ext>
                    </a:extLst>
                  </p:cNvPr>
                  <p:cNvSpPr/>
                  <p:nvPr/>
                </p:nvSpPr>
                <p:spPr>
                  <a:xfrm flipV="1">
                    <a:off x="6548905" y="1848314"/>
                    <a:ext cx="162476" cy="19583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17" name="Arrow: Down 216">
                    <a:extLst>
                      <a:ext uri="{FF2B5EF4-FFF2-40B4-BE49-F238E27FC236}">
                        <a16:creationId xmlns:a16="http://schemas.microsoft.com/office/drawing/2014/main" xmlns="" id="{B3A0D6CC-B35B-4D34-AE63-1BE1727808DF}"/>
                      </a:ext>
                    </a:extLst>
                  </p:cNvPr>
                  <p:cNvSpPr/>
                  <p:nvPr/>
                </p:nvSpPr>
                <p:spPr>
                  <a:xfrm>
                    <a:off x="4929182" y="2681783"/>
                    <a:ext cx="162476" cy="20972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a:solidFill>
                        <a:prstClr val="white"/>
                      </a:solidFill>
                      <a:latin typeface="+mj-lt"/>
                    </a:endParaRPr>
                  </a:p>
                </p:txBody>
              </p:sp>
              <p:sp>
                <p:nvSpPr>
                  <p:cNvPr id="218" name="Rectangle 217">
                    <a:extLst>
                      <a:ext uri="{FF2B5EF4-FFF2-40B4-BE49-F238E27FC236}">
                        <a16:creationId xmlns:a16="http://schemas.microsoft.com/office/drawing/2014/main" xmlns="" id="{4E174609-2CB7-4B5A-A95B-8C97BE5F654A}"/>
                      </a:ext>
                    </a:extLst>
                  </p:cNvPr>
                  <p:cNvSpPr/>
                  <p:nvPr/>
                </p:nvSpPr>
                <p:spPr>
                  <a:xfrm>
                    <a:off x="5256754" y="3191554"/>
                    <a:ext cx="162476" cy="161583"/>
                  </a:xfrm>
                  <a:prstGeom prst="rect">
                    <a:avLst/>
                  </a:prstGeom>
                  <a:solidFill>
                    <a:srgbClr val="002060"/>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19" name="Rectangle 218">
                    <a:extLst>
                      <a:ext uri="{FF2B5EF4-FFF2-40B4-BE49-F238E27FC236}">
                        <a16:creationId xmlns:a16="http://schemas.microsoft.com/office/drawing/2014/main" xmlns="" id="{F0B951CE-A296-424F-ACD9-FDD2677D94C2}"/>
                      </a:ext>
                    </a:extLst>
                  </p:cNvPr>
                  <p:cNvSpPr/>
                  <p:nvPr/>
                </p:nvSpPr>
                <p:spPr>
                  <a:xfrm>
                    <a:off x="6050878" y="2335215"/>
                    <a:ext cx="162476" cy="161583"/>
                  </a:xfrm>
                  <a:prstGeom prst="rect">
                    <a:avLst/>
                  </a:prstGeom>
                  <a:solidFill>
                    <a:srgbClr val="EAF2FA"/>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20" name="Rectangle 219">
                    <a:extLst>
                      <a:ext uri="{FF2B5EF4-FFF2-40B4-BE49-F238E27FC236}">
                        <a16:creationId xmlns:a16="http://schemas.microsoft.com/office/drawing/2014/main" xmlns="" id="{D859839C-F4B1-43E2-897D-0E93269B9816}"/>
                      </a:ext>
                    </a:extLst>
                  </p:cNvPr>
                  <p:cNvSpPr/>
                  <p:nvPr/>
                </p:nvSpPr>
                <p:spPr>
                  <a:xfrm>
                    <a:off x="6267233" y="2463177"/>
                    <a:ext cx="162476" cy="161583"/>
                  </a:xfrm>
                  <a:prstGeom prst="rect">
                    <a:avLst/>
                  </a:prstGeom>
                  <a:solidFill>
                    <a:srgbClr val="002060"/>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21" name="Rectangle 220">
                    <a:extLst>
                      <a:ext uri="{FF2B5EF4-FFF2-40B4-BE49-F238E27FC236}">
                        <a16:creationId xmlns:a16="http://schemas.microsoft.com/office/drawing/2014/main" xmlns="" id="{B75E826C-1818-4368-9D7F-1B8D7C5606F2}"/>
                      </a:ext>
                    </a:extLst>
                  </p:cNvPr>
                  <p:cNvSpPr/>
                  <p:nvPr/>
                </p:nvSpPr>
                <p:spPr>
                  <a:xfrm>
                    <a:off x="6574381" y="1585502"/>
                    <a:ext cx="162476" cy="161583"/>
                  </a:xfrm>
                  <a:prstGeom prst="rect">
                    <a:avLst/>
                  </a:prstGeom>
                  <a:solidFill>
                    <a:srgbClr val="EAF2FA"/>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800" dirty="0">
                      <a:solidFill>
                        <a:prstClr val="white"/>
                      </a:solidFill>
                      <a:latin typeface="+mj-lt"/>
                    </a:endParaRPr>
                  </a:p>
                </p:txBody>
              </p:sp>
              <p:sp>
                <p:nvSpPr>
                  <p:cNvPr id="222" name="Rectangle 221">
                    <a:extLst>
                      <a:ext uri="{FF2B5EF4-FFF2-40B4-BE49-F238E27FC236}">
                        <a16:creationId xmlns:a16="http://schemas.microsoft.com/office/drawing/2014/main" xmlns="" id="{5BD0D0F5-131F-4C92-87FE-4398CE7CCF08}"/>
                      </a:ext>
                    </a:extLst>
                  </p:cNvPr>
                  <p:cNvSpPr/>
                  <p:nvPr/>
                </p:nvSpPr>
                <p:spPr>
                  <a:xfrm>
                    <a:off x="6783116" y="1713464"/>
                    <a:ext cx="162476" cy="161583"/>
                  </a:xfrm>
                  <a:prstGeom prst="rect">
                    <a:avLst/>
                  </a:prstGeom>
                  <a:solidFill>
                    <a:srgbClr val="002060"/>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23" name="Rectangle 222">
                    <a:extLst>
                      <a:ext uri="{FF2B5EF4-FFF2-40B4-BE49-F238E27FC236}">
                        <a16:creationId xmlns:a16="http://schemas.microsoft.com/office/drawing/2014/main" xmlns="" id="{143BC6B6-6A46-4256-B08D-BFADFBEFC70D}"/>
                      </a:ext>
                    </a:extLst>
                  </p:cNvPr>
                  <p:cNvSpPr/>
                  <p:nvPr/>
                </p:nvSpPr>
                <p:spPr>
                  <a:xfrm>
                    <a:off x="4623548" y="2266776"/>
                    <a:ext cx="252423" cy="316310"/>
                  </a:xfrm>
                  <a:prstGeom prst="rect">
                    <a:avLst/>
                  </a:prstGeom>
                  <a:solidFill>
                    <a:srgbClr val="92D050"/>
                  </a:solid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24" name="Rectangle 223">
                    <a:extLst>
                      <a:ext uri="{FF2B5EF4-FFF2-40B4-BE49-F238E27FC236}">
                        <a16:creationId xmlns:a16="http://schemas.microsoft.com/office/drawing/2014/main" xmlns="" id="{35AA2BDC-5F8B-4E65-BB9E-7B52AE14BF29}"/>
                      </a:ext>
                    </a:extLst>
                  </p:cNvPr>
                  <p:cNvSpPr/>
                  <p:nvPr/>
                </p:nvSpPr>
                <p:spPr>
                  <a:xfrm>
                    <a:off x="5480396" y="3083658"/>
                    <a:ext cx="252423" cy="316310"/>
                  </a:xfrm>
                  <a:prstGeom prst="rect">
                    <a:avLst/>
                  </a:prstGeom>
                  <a:solidFill>
                    <a:srgbClr val="92D050"/>
                  </a:solid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25" name="Rectangle 224">
                    <a:extLst>
                      <a:ext uri="{FF2B5EF4-FFF2-40B4-BE49-F238E27FC236}">
                        <a16:creationId xmlns:a16="http://schemas.microsoft.com/office/drawing/2014/main" xmlns="" id="{1D391302-FCFF-4FAC-8EF3-4DBFF8AA04E7}"/>
                      </a:ext>
                    </a:extLst>
                  </p:cNvPr>
                  <p:cNvSpPr/>
                  <p:nvPr/>
                </p:nvSpPr>
                <p:spPr>
                  <a:xfrm>
                    <a:off x="6456842" y="2266776"/>
                    <a:ext cx="252423" cy="316310"/>
                  </a:xfrm>
                  <a:prstGeom prst="rect">
                    <a:avLst/>
                  </a:prstGeom>
                  <a:solidFill>
                    <a:srgbClr val="92D050"/>
                  </a:solid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26" name="Rectangle 225">
                    <a:extLst>
                      <a:ext uri="{FF2B5EF4-FFF2-40B4-BE49-F238E27FC236}">
                        <a16:creationId xmlns:a16="http://schemas.microsoft.com/office/drawing/2014/main" xmlns="" id="{6B3E6800-5954-4BF3-85C8-6DCAB8B97F13}"/>
                      </a:ext>
                    </a:extLst>
                  </p:cNvPr>
                  <p:cNvSpPr/>
                  <p:nvPr/>
                </p:nvSpPr>
                <p:spPr>
                  <a:xfrm>
                    <a:off x="6969804" y="1536973"/>
                    <a:ext cx="252423" cy="316310"/>
                  </a:xfrm>
                  <a:prstGeom prst="rect">
                    <a:avLst/>
                  </a:prstGeom>
                  <a:solidFill>
                    <a:srgbClr val="92D050"/>
                  </a:solid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27" name="Arrow: Down 226">
                    <a:extLst>
                      <a:ext uri="{FF2B5EF4-FFF2-40B4-BE49-F238E27FC236}">
                        <a16:creationId xmlns:a16="http://schemas.microsoft.com/office/drawing/2014/main" xmlns="" id="{E896C8C5-8CFB-4C7A-85D2-FBC25F3A1048}"/>
                      </a:ext>
                    </a:extLst>
                  </p:cNvPr>
                  <p:cNvSpPr/>
                  <p:nvPr/>
                </p:nvSpPr>
                <p:spPr>
                  <a:xfrm flipV="1">
                    <a:off x="5829929" y="2681783"/>
                    <a:ext cx="162476" cy="19583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28" name="Arrow: Down 227">
                    <a:extLst>
                      <a:ext uri="{FF2B5EF4-FFF2-40B4-BE49-F238E27FC236}">
                        <a16:creationId xmlns:a16="http://schemas.microsoft.com/office/drawing/2014/main" xmlns="" id="{68D33C94-6828-4A5C-965F-1766058C251A}"/>
                      </a:ext>
                    </a:extLst>
                  </p:cNvPr>
                  <p:cNvSpPr/>
                  <p:nvPr/>
                </p:nvSpPr>
                <p:spPr>
                  <a:xfrm>
                    <a:off x="4531537" y="1874346"/>
                    <a:ext cx="162476" cy="20972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a:solidFill>
                        <a:prstClr val="white"/>
                      </a:solidFill>
                      <a:latin typeface="+mj-lt"/>
                    </a:endParaRPr>
                  </a:p>
                </p:txBody>
              </p:sp>
              <p:sp>
                <p:nvSpPr>
                  <p:cNvPr id="229" name="Rectangle 228">
                    <a:extLst>
                      <a:ext uri="{FF2B5EF4-FFF2-40B4-BE49-F238E27FC236}">
                        <a16:creationId xmlns:a16="http://schemas.microsoft.com/office/drawing/2014/main" xmlns="" id="{401F00AC-1218-4AD8-AD21-D0AF2F61A84D}"/>
                      </a:ext>
                    </a:extLst>
                  </p:cNvPr>
                  <p:cNvSpPr/>
                  <p:nvPr/>
                </p:nvSpPr>
                <p:spPr>
                  <a:xfrm>
                    <a:off x="8047237" y="1691239"/>
                    <a:ext cx="162476" cy="161583"/>
                  </a:xfrm>
                  <a:prstGeom prst="rect">
                    <a:avLst/>
                  </a:prstGeom>
                  <a:solidFill>
                    <a:srgbClr val="002060"/>
                  </a:solidFill>
                  <a:scene3d>
                    <a:camera prst="isometricRightUp"/>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900" dirty="0">
                      <a:solidFill>
                        <a:prstClr val="white"/>
                      </a:solidFill>
                      <a:latin typeface="+mj-lt"/>
                    </a:endParaRPr>
                  </a:p>
                </p:txBody>
              </p:sp>
              <p:sp>
                <p:nvSpPr>
                  <p:cNvPr id="230" name="Rectangle 229">
                    <a:extLst>
                      <a:ext uri="{FF2B5EF4-FFF2-40B4-BE49-F238E27FC236}">
                        <a16:creationId xmlns:a16="http://schemas.microsoft.com/office/drawing/2014/main" xmlns="" id="{452D83E7-7555-429F-8447-09D67A8C5D0D}"/>
                      </a:ext>
                    </a:extLst>
                  </p:cNvPr>
                  <p:cNvSpPr/>
                  <p:nvPr/>
                </p:nvSpPr>
                <p:spPr>
                  <a:xfrm>
                    <a:off x="4052042" y="2080223"/>
                    <a:ext cx="541459"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25</a:t>
                    </a:r>
                    <a:r>
                      <a:rPr lang="en-US" sz="900" baseline="30000" dirty="0">
                        <a:solidFill>
                          <a:prstClr val="black"/>
                        </a:solidFill>
                        <a:latin typeface="+mj-lt"/>
                        <a:ea typeface="+mn-ea"/>
                      </a:rPr>
                      <a:t>3</a:t>
                    </a:r>
                    <a:r>
                      <a:rPr lang="en-US" sz="900" dirty="0">
                        <a:solidFill>
                          <a:prstClr val="black"/>
                        </a:solidFill>
                        <a:latin typeface="+mj-lt"/>
                        <a:ea typeface="+mn-ea"/>
                      </a:rPr>
                      <a:t>×8</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sp>
                <p:nvSpPr>
                  <p:cNvPr id="231" name="Rectangle 230">
                    <a:extLst>
                      <a:ext uri="{FF2B5EF4-FFF2-40B4-BE49-F238E27FC236}">
                        <a16:creationId xmlns:a16="http://schemas.microsoft.com/office/drawing/2014/main" xmlns="" id="{3FB0C856-8F53-4CA8-A7E6-F26C6ED7024B}"/>
                      </a:ext>
                    </a:extLst>
                  </p:cNvPr>
                  <p:cNvSpPr/>
                  <p:nvPr/>
                </p:nvSpPr>
                <p:spPr>
                  <a:xfrm>
                    <a:off x="5819306" y="1994698"/>
                    <a:ext cx="541459"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9</a:t>
                    </a:r>
                    <a:r>
                      <a:rPr lang="en-US" sz="900" baseline="30000" dirty="0">
                        <a:solidFill>
                          <a:prstClr val="black"/>
                        </a:solidFill>
                        <a:latin typeface="+mj-lt"/>
                        <a:ea typeface="+mn-ea"/>
                      </a:rPr>
                      <a:t>3</a:t>
                    </a:r>
                    <a:r>
                      <a:rPr lang="en-US" sz="900" dirty="0">
                        <a:solidFill>
                          <a:prstClr val="black"/>
                        </a:solidFill>
                        <a:latin typeface="+mj-lt"/>
                        <a:ea typeface="+mn-ea"/>
                      </a:rPr>
                      <a:t>×24</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sp>
                <p:nvSpPr>
                  <p:cNvPr id="232" name="Rectangle 231">
                    <a:extLst>
                      <a:ext uri="{FF2B5EF4-FFF2-40B4-BE49-F238E27FC236}">
                        <a16:creationId xmlns:a16="http://schemas.microsoft.com/office/drawing/2014/main" xmlns="" id="{52437AC8-7BEF-4AFF-BBFF-6CAD7135AE77}"/>
                      </a:ext>
                    </a:extLst>
                  </p:cNvPr>
                  <p:cNvSpPr/>
                  <p:nvPr/>
                </p:nvSpPr>
                <p:spPr>
                  <a:xfrm>
                    <a:off x="4457561" y="2078906"/>
                    <a:ext cx="604982"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23</a:t>
                    </a:r>
                    <a:r>
                      <a:rPr lang="en-US" sz="900" baseline="30000" dirty="0">
                        <a:solidFill>
                          <a:prstClr val="black"/>
                        </a:solidFill>
                        <a:latin typeface="+mj-lt"/>
                        <a:ea typeface="+mn-ea"/>
                      </a:rPr>
                      <a:t>3</a:t>
                    </a:r>
                    <a:r>
                      <a:rPr lang="en-US" sz="900" dirty="0">
                        <a:solidFill>
                          <a:prstClr val="black"/>
                        </a:solidFill>
                        <a:latin typeface="+mj-lt"/>
                        <a:ea typeface="+mn-ea"/>
                      </a:rPr>
                      <a:t>×16</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sp>
                <p:nvSpPr>
                  <p:cNvPr id="233" name="Rectangle 232">
                    <a:extLst>
                      <a:ext uri="{FF2B5EF4-FFF2-40B4-BE49-F238E27FC236}">
                        <a16:creationId xmlns:a16="http://schemas.microsoft.com/office/drawing/2014/main" xmlns="" id="{3851F86B-65D5-4741-B4AF-16201E5989E3}"/>
                      </a:ext>
                    </a:extLst>
                  </p:cNvPr>
                  <p:cNvSpPr/>
                  <p:nvPr/>
                </p:nvSpPr>
                <p:spPr>
                  <a:xfrm>
                    <a:off x="6236562" y="1295412"/>
                    <a:ext cx="611944"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39</a:t>
                    </a:r>
                    <a:r>
                      <a:rPr lang="en-US" sz="900" baseline="30000" dirty="0">
                        <a:solidFill>
                          <a:prstClr val="black"/>
                        </a:solidFill>
                        <a:latin typeface="+mj-lt"/>
                        <a:ea typeface="+mn-ea"/>
                      </a:rPr>
                      <a:t>3</a:t>
                    </a:r>
                    <a:r>
                      <a:rPr lang="en-US" sz="900" dirty="0">
                        <a:solidFill>
                          <a:prstClr val="black"/>
                        </a:solidFill>
                        <a:latin typeface="+mj-lt"/>
                        <a:ea typeface="+mn-ea"/>
                      </a:rPr>
                      <a:t>×40</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sp>
                <p:nvSpPr>
                  <p:cNvPr id="234" name="Rectangle 233">
                    <a:extLst>
                      <a:ext uri="{FF2B5EF4-FFF2-40B4-BE49-F238E27FC236}">
                        <a16:creationId xmlns:a16="http://schemas.microsoft.com/office/drawing/2014/main" xmlns="" id="{C2E718B2-D50B-479B-AA50-6DE298BC208A}"/>
                      </a:ext>
                    </a:extLst>
                  </p:cNvPr>
                  <p:cNvSpPr/>
                  <p:nvPr/>
                </p:nvSpPr>
                <p:spPr>
                  <a:xfrm>
                    <a:off x="6715877" y="1295412"/>
                    <a:ext cx="611944"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39</a:t>
                    </a:r>
                    <a:r>
                      <a:rPr lang="en-US" sz="900" baseline="30000" dirty="0">
                        <a:solidFill>
                          <a:prstClr val="black"/>
                        </a:solidFill>
                        <a:latin typeface="+mj-lt"/>
                        <a:ea typeface="+mn-ea"/>
                      </a:rPr>
                      <a:t>3</a:t>
                    </a:r>
                    <a:r>
                      <a:rPr lang="en-US" sz="900" dirty="0">
                        <a:solidFill>
                          <a:prstClr val="black"/>
                        </a:solidFill>
                        <a:latin typeface="+mj-lt"/>
                        <a:ea typeface="+mn-ea"/>
                      </a:rPr>
                      <a:t>×28</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sp>
                <p:nvSpPr>
                  <p:cNvPr id="235" name="Rectangle 234">
                    <a:extLst>
                      <a:ext uri="{FF2B5EF4-FFF2-40B4-BE49-F238E27FC236}">
                        <a16:creationId xmlns:a16="http://schemas.microsoft.com/office/drawing/2014/main" xmlns="" id="{0DC7D7F0-A1FE-4D41-B425-A7B35C97F450}"/>
                      </a:ext>
                    </a:extLst>
                  </p:cNvPr>
                  <p:cNvSpPr/>
                  <p:nvPr/>
                </p:nvSpPr>
                <p:spPr>
                  <a:xfrm>
                    <a:off x="7290517" y="1272046"/>
                    <a:ext cx="611944"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39</a:t>
                    </a:r>
                    <a:r>
                      <a:rPr lang="en-US" sz="900" baseline="30000" dirty="0">
                        <a:solidFill>
                          <a:prstClr val="black"/>
                        </a:solidFill>
                        <a:latin typeface="+mj-lt"/>
                        <a:ea typeface="+mn-ea"/>
                      </a:rPr>
                      <a:t>3</a:t>
                    </a:r>
                    <a:r>
                      <a:rPr lang="en-US" sz="900" dirty="0">
                        <a:solidFill>
                          <a:prstClr val="black"/>
                        </a:solidFill>
                        <a:latin typeface="+mj-lt"/>
                        <a:ea typeface="+mn-ea"/>
                      </a:rPr>
                      <a:t>×14</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sp>
                <p:nvSpPr>
                  <p:cNvPr id="236" name="Rectangle 235">
                    <a:extLst>
                      <a:ext uri="{FF2B5EF4-FFF2-40B4-BE49-F238E27FC236}">
                        <a16:creationId xmlns:a16="http://schemas.microsoft.com/office/drawing/2014/main" xmlns="" id="{8DA812AA-CD91-4DB6-ACBF-9CC4A580AC6F}"/>
                      </a:ext>
                    </a:extLst>
                  </p:cNvPr>
                  <p:cNvSpPr/>
                  <p:nvPr/>
                </p:nvSpPr>
                <p:spPr>
                  <a:xfrm>
                    <a:off x="7776770" y="1394799"/>
                    <a:ext cx="611944"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39</a:t>
                    </a:r>
                    <a:r>
                      <a:rPr lang="en-US" sz="900" baseline="30000" dirty="0">
                        <a:solidFill>
                          <a:prstClr val="black"/>
                        </a:solidFill>
                        <a:latin typeface="+mj-lt"/>
                        <a:ea typeface="+mn-ea"/>
                      </a:rPr>
                      <a:t>3</a:t>
                    </a:r>
                    <a:r>
                      <a:rPr lang="en-US" sz="900" dirty="0">
                        <a:solidFill>
                          <a:prstClr val="black"/>
                        </a:solidFill>
                        <a:latin typeface="+mj-lt"/>
                        <a:ea typeface="+mn-ea"/>
                      </a:rPr>
                      <a:t>×14</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sp>
                <p:nvSpPr>
                  <p:cNvPr id="237" name="Rectangle 236">
                    <a:extLst>
                      <a:ext uri="{FF2B5EF4-FFF2-40B4-BE49-F238E27FC236}">
                        <a16:creationId xmlns:a16="http://schemas.microsoft.com/office/drawing/2014/main" xmlns="" id="{55657A13-C2CF-4A01-AE0C-5C699586B96E}"/>
                      </a:ext>
                    </a:extLst>
                  </p:cNvPr>
                  <p:cNvSpPr/>
                  <p:nvPr/>
                </p:nvSpPr>
                <p:spPr>
                  <a:xfrm>
                    <a:off x="6298612" y="2010106"/>
                    <a:ext cx="626607" cy="369332"/>
                  </a:xfrm>
                  <a:prstGeom prst="rect">
                    <a:avLst/>
                  </a:prstGeom>
                </p:spPr>
                <p:txBody>
                  <a:bodyPr wrap="square">
                    <a:spAutoFit/>
                  </a:bodyPr>
                  <a:lstStyle/>
                  <a:p>
                    <a:pPr algn="ctr" defTabSz="685800" eaLnBrk="1" fontAlgn="auto" hangingPunct="1">
                      <a:spcBef>
                        <a:spcPts val="0"/>
                      </a:spcBef>
                      <a:spcAft>
                        <a:spcPts val="0"/>
                      </a:spcAft>
                    </a:pPr>
                    <a:r>
                      <a:rPr lang="en-US" sz="900" dirty="0">
                        <a:solidFill>
                          <a:prstClr val="black"/>
                        </a:solidFill>
                        <a:latin typeface="+mj-lt"/>
                        <a:ea typeface="+mn-ea"/>
                      </a:rPr>
                      <a:t>19</a:t>
                    </a:r>
                    <a:r>
                      <a:rPr lang="en-US" sz="900" baseline="30000" dirty="0">
                        <a:solidFill>
                          <a:prstClr val="black"/>
                        </a:solidFill>
                        <a:latin typeface="+mj-lt"/>
                        <a:ea typeface="+mn-ea"/>
                      </a:rPr>
                      <a:t>3</a:t>
                    </a:r>
                    <a:r>
                      <a:rPr lang="en-US" sz="900" dirty="0">
                        <a:solidFill>
                          <a:prstClr val="black"/>
                        </a:solidFill>
                        <a:latin typeface="+mj-lt"/>
                        <a:ea typeface="+mn-ea"/>
                      </a:rPr>
                      <a:t>×32</a:t>
                    </a:r>
                    <a:endParaRPr lang="en-US" sz="900" baseline="30000" dirty="0">
                      <a:solidFill>
                        <a:prstClr val="black"/>
                      </a:solidFill>
                      <a:latin typeface="+mj-lt"/>
                      <a:ea typeface="+mn-ea"/>
                    </a:endParaRPr>
                  </a:p>
                  <a:p>
                    <a:pPr algn="ctr" defTabSz="685800" eaLnBrk="1" fontAlgn="auto" hangingPunct="1">
                      <a:spcBef>
                        <a:spcPts val="0"/>
                      </a:spcBef>
                      <a:spcAft>
                        <a:spcPts val="0"/>
                      </a:spcAft>
                    </a:pPr>
                    <a:endParaRPr lang="en-US" sz="900" dirty="0">
                      <a:solidFill>
                        <a:prstClr val="black"/>
                      </a:solidFill>
                      <a:latin typeface="+mj-lt"/>
                      <a:ea typeface="+mn-ea"/>
                    </a:endParaRPr>
                  </a:p>
                </p:txBody>
              </p:sp>
            </p:grpSp>
          </p:grpSp>
        </p:grpSp>
      </p:grpSp>
      <p:sp>
        <p:nvSpPr>
          <p:cNvPr id="251" name="Rectangle 250">
            <a:extLst>
              <a:ext uri="{FF2B5EF4-FFF2-40B4-BE49-F238E27FC236}">
                <a16:creationId xmlns:a16="http://schemas.microsoft.com/office/drawing/2014/main" xmlns="" id="{ACA4181B-A0C7-48D2-9D1A-116C862CD09E}"/>
              </a:ext>
            </a:extLst>
          </p:cNvPr>
          <p:cNvSpPr/>
          <p:nvPr/>
        </p:nvSpPr>
        <p:spPr>
          <a:xfrm>
            <a:off x="1802038" y="4109628"/>
            <a:ext cx="4670586" cy="677108"/>
          </a:xfrm>
          <a:prstGeom prst="rect">
            <a:avLst/>
          </a:prstGeom>
        </p:spPr>
        <p:txBody>
          <a:bodyPr wrap="square">
            <a:spAutoFit/>
          </a:bodyPr>
          <a:lstStyle/>
          <a:p>
            <a:r>
              <a:rPr lang="en-US" sz="1400" dirty="0"/>
              <a:t>Dense block:</a:t>
            </a:r>
          </a:p>
          <a:p>
            <a:pPr marL="171450" indent="-171450">
              <a:buFont typeface="Arial" panose="020B0604020202020204" pitchFamily="34" charset="0"/>
              <a:buChar char="•"/>
            </a:pPr>
            <a:r>
              <a:rPr lang="en-US" sz="1200" dirty="0"/>
              <a:t>Improve the flow of information and gradients throughout the network</a:t>
            </a:r>
          </a:p>
          <a:p>
            <a:pPr marL="171450" indent="-171450">
              <a:buFont typeface="Arial" panose="020B0604020202020204" pitchFamily="34" charset="0"/>
              <a:buChar char="•"/>
            </a:pPr>
            <a:r>
              <a:rPr lang="en-US" sz="1200" dirty="0"/>
              <a:t>Leads to feature re-usability and have a compact model</a:t>
            </a:r>
          </a:p>
        </p:txBody>
      </p:sp>
      <p:pic>
        <p:nvPicPr>
          <p:cNvPr id="3" name="Picture 2">
            <a:extLst>
              <a:ext uri="{FF2B5EF4-FFF2-40B4-BE49-F238E27FC236}">
                <a16:creationId xmlns:a16="http://schemas.microsoft.com/office/drawing/2014/main" xmlns="" id="{37274539-BB08-4AA2-9361-48FD7375073C}"/>
              </a:ext>
            </a:extLst>
          </p:cNvPr>
          <p:cNvPicPr>
            <a:picLocks noChangeAspect="1"/>
          </p:cNvPicPr>
          <p:nvPr/>
        </p:nvPicPr>
        <p:blipFill rotWithShape="1">
          <a:blip r:embed="rId12"/>
          <a:srcRect r="14222" b="-7336"/>
          <a:stretch/>
        </p:blipFill>
        <p:spPr>
          <a:xfrm>
            <a:off x="-1" y="4899051"/>
            <a:ext cx="6858001" cy="262630"/>
          </a:xfrm>
          <a:prstGeom prst="rect">
            <a:avLst/>
          </a:prstGeom>
        </p:spPr>
      </p:pic>
      <p:sp>
        <p:nvSpPr>
          <p:cNvPr id="182" name="Footer Placeholder 4">
            <a:extLst>
              <a:ext uri="{FF2B5EF4-FFF2-40B4-BE49-F238E27FC236}">
                <a16:creationId xmlns:a16="http://schemas.microsoft.com/office/drawing/2014/main" xmlns="" id="{9C189A36-DA3A-4530-AA0B-9B8060B516BE}"/>
              </a:ext>
            </a:extLst>
          </p:cNvPr>
          <p:cNvSpPr txBox="1">
            <a:spLocks/>
          </p:cNvSpPr>
          <p:nvPr/>
        </p:nvSpPr>
        <p:spPr>
          <a:xfrm>
            <a:off x="1346202" y="4914900"/>
            <a:ext cx="5514976" cy="228600"/>
          </a:xfrm>
          <a:prstGeom prst="rect">
            <a:avLst/>
          </a:prstGeom>
        </p:spPr>
        <p:txBody>
          <a:bodyPr/>
          <a:lstStyle>
            <a:defPPr>
              <a:defRPr lang="en-GB"/>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a:lstStyle>
          <a:p>
            <a:r>
              <a:rPr lang="en-US" sz="1100" b="1" kern="800" dirty="0">
                <a:solidFill>
                  <a:schemeClr val="bg1"/>
                </a:solidFill>
                <a:latin typeface="+mn-lt"/>
              </a:rPr>
              <a:t>Reconstruction of Dynamic Perfusion and Angiography by CNN, </a:t>
            </a:r>
            <a:r>
              <a:rPr lang="en-US" sz="1100" b="1" kern="800" dirty="0" err="1">
                <a:solidFill>
                  <a:schemeClr val="bg1"/>
                </a:solidFill>
                <a:latin typeface="+mn-lt"/>
              </a:rPr>
              <a:t>S.Yousefi</a:t>
            </a:r>
            <a:r>
              <a:rPr lang="en-US" sz="1100" b="1" kern="800" dirty="0">
                <a:solidFill>
                  <a:schemeClr val="bg1"/>
                </a:solidFill>
                <a:latin typeface="+mn-lt"/>
              </a:rPr>
              <a:t> et al.</a:t>
            </a:r>
          </a:p>
        </p:txBody>
      </p:sp>
      <p:sp>
        <p:nvSpPr>
          <p:cNvPr id="183" name="Slide Number Placeholder 3">
            <a:extLst>
              <a:ext uri="{FF2B5EF4-FFF2-40B4-BE49-F238E27FC236}">
                <a16:creationId xmlns:a16="http://schemas.microsoft.com/office/drawing/2014/main" xmlns="" id="{01DF618B-B1E8-41E5-B3E2-F21E07555115}"/>
              </a:ext>
            </a:extLst>
          </p:cNvPr>
          <p:cNvSpPr txBox="1">
            <a:spLocks/>
          </p:cNvSpPr>
          <p:nvPr/>
        </p:nvSpPr>
        <p:spPr>
          <a:xfrm>
            <a:off x="432767" y="4895850"/>
            <a:ext cx="512762" cy="228600"/>
          </a:xfrm>
          <a:prstGeom prst="rect">
            <a:avLst/>
          </a:prstGeom>
        </p:spPr>
        <p:txBody>
          <a:bodyPr/>
          <a:lstStyle>
            <a:defPPr>
              <a:defRPr lang="en-GB"/>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a:lstStyle>
          <a:p>
            <a:fld id="{5306AC46-015F-6E44-B83A-36E79AEF5356}" type="slidenum">
              <a:rPr lang="en-GB" sz="1100" kern="800" smtClean="0">
                <a:solidFill>
                  <a:schemeClr val="bg1"/>
                </a:solidFill>
                <a:latin typeface="+mn-lt"/>
              </a:rPr>
              <a:pPr/>
              <a:t>12</a:t>
            </a:fld>
            <a:endParaRPr lang="en-GB" sz="1100" kern="800" dirty="0">
              <a:solidFill>
                <a:schemeClr val="bg1"/>
              </a:solidFill>
              <a:latin typeface="+mn-lt"/>
            </a:endParaRPr>
          </a:p>
        </p:txBody>
      </p:sp>
    </p:spTree>
    <p:extLst>
      <p:ext uri="{BB962C8B-B14F-4D97-AF65-F5344CB8AC3E}">
        <p14:creationId xmlns:p14="http://schemas.microsoft.com/office/powerpoint/2010/main" val="22908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wipe(left)">
                                      <p:cBhvr>
                                        <p:cTn id="7" dur="500"/>
                                        <p:tgtEl>
                                          <p:spTgt spid="20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2"/>
                                        </p:tgtEl>
                                        <p:attrNameLst>
                                          <p:attrName>style.visibility</p:attrName>
                                        </p:attrNameLst>
                                      </p:cBhvr>
                                      <p:to>
                                        <p:strVal val="visible"/>
                                      </p:to>
                                    </p:set>
                                    <p:animEffect transition="in" filter="wipe(left)">
                                      <p:cBhvr>
                                        <p:cTn id="15" dur="500"/>
                                        <p:tgtEl>
                                          <p:spTgt spid="20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p:cTn id="19" dur="500"/>
                                        <p:tgtEl>
                                          <p:spTgt spid="20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04"/>
                                        </p:tgtEl>
                                        <p:attrNameLst>
                                          <p:attrName>style.visibility</p:attrName>
                                        </p:attrNameLst>
                                      </p:cBhvr>
                                      <p:to>
                                        <p:strVal val="visible"/>
                                      </p:to>
                                    </p:set>
                                    <p:animEffect transition="in" filter="wipe(left)">
                                      <p:cBhvr>
                                        <p:cTn id="23" dur="500"/>
                                        <p:tgtEl>
                                          <p:spTgt spid="2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6"/>
                                        </p:tgtEl>
                                        <p:attrNameLst>
                                          <p:attrName>style.visibility</p:attrName>
                                        </p:attrNameLst>
                                      </p:cBhvr>
                                      <p:to>
                                        <p:strVal val="visible"/>
                                      </p:to>
                                    </p:set>
                                    <p:animEffect transition="in" filter="fade">
                                      <p:cBhvr>
                                        <p:cTn id="26" dur="500"/>
                                        <p:tgtEl>
                                          <p:spTgt spid="206"/>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07"/>
                                        </p:tgtEl>
                                        <p:attrNameLst>
                                          <p:attrName>style.visibility</p:attrName>
                                        </p:attrNameLst>
                                      </p:cBhvr>
                                      <p:to>
                                        <p:strVal val="visible"/>
                                      </p:to>
                                    </p:set>
                                    <p:animEffect transition="in" filter="fade">
                                      <p:cBhvr>
                                        <p:cTn id="30" dur="500"/>
                                        <p:tgtEl>
                                          <p:spTgt spid="20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6"/>
                                        </p:tgtEl>
                                        <p:attrNameLst>
                                          <p:attrName>style.visibility</p:attrName>
                                        </p:attrNameLst>
                                      </p:cBhvr>
                                      <p:to>
                                        <p:strVal val="visible"/>
                                      </p:to>
                                    </p:set>
                                    <p:animEffect transition="in" filter="fade">
                                      <p:cBhvr>
                                        <p:cTn id="35" dur="500"/>
                                        <p:tgtEl>
                                          <p:spTgt spid="2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right)">
                                      <p:cBhvr>
                                        <p:cTn id="40" dur="500"/>
                                        <p:tgtEl>
                                          <p:spTgt spid="60"/>
                                        </p:tgtEl>
                                      </p:cBhvr>
                                    </p:animEffect>
                                  </p:childTnLst>
                                </p:cTn>
                              </p:par>
                              <p:par>
                                <p:cTn id="41" presetID="22" presetClass="entr" presetSubtype="2"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right)">
                                      <p:cBhvr>
                                        <p:cTn id="43" dur="500"/>
                                        <p:tgtEl>
                                          <p:spTgt spid="61"/>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41"/>
                                        </p:tgtEl>
                                        <p:attrNameLst>
                                          <p:attrName>style.visibility</p:attrName>
                                        </p:attrNameLst>
                                      </p:cBhvr>
                                      <p:to>
                                        <p:strVal val="visible"/>
                                      </p:to>
                                    </p:set>
                                    <p:animEffect transition="in" filter="fade">
                                      <p:cBhvr>
                                        <p:cTn id="47" dur="500"/>
                                        <p:tgtEl>
                                          <p:spTgt spid="2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1"/>
                                        </p:tgtEl>
                                        <p:attrNameLst>
                                          <p:attrName>style.visibility</p:attrName>
                                        </p:attrNameLst>
                                      </p:cBhvr>
                                      <p:to>
                                        <p:strVal val="visible"/>
                                      </p:to>
                                    </p:set>
                                    <p:animEffect transition="in" filter="fade">
                                      <p:cBhvr>
                                        <p:cTn id="50" dur="500"/>
                                        <p:tgtEl>
                                          <p:spTgt spid="25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7"/>
                                        </p:tgtEl>
                                        <p:attrNameLst>
                                          <p:attrName>style.visibility</p:attrName>
                                        </p:attrNameLst>
                                      </p:cBhvr>
                                      <p:to>
                                        <p:strVal val="visible"/>
                                      </p:to>
                                    </p:set>
                                    <p:animEffect transition="in" filter="fade">
                                      <p:cBhvr>
                                        <p:cTn id="55" dur="500"/>
                                        <p:tgtEl>
                                          <p:spTgt spid="2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35"/>
                                        </p:tgtEl>
                                        <p:attrNameLst>
                                          <p:attrName>style.visibility</p:attrName>
                                        </p:attrNameLst>
                                      </p:cBhvr>
                                      <p:to>
                                        <p:strVal val="visible"/>
                                      </p:to>
                                    </p:set>
                                    <p:animEffect transition="in" filter="fade">
                                      <p:cBhvr>
                                        <p:cTn id="61" dur="500"/>
                                        <p:tgtEl>
                                          <p:spTgt spid="135"/>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140"/>
                                        </p:tgtEl>
                                        <p:attrNameLst>
                                          <p:attrName>style.visibility</p:attrName>
                                        </p:attrNameLst>
                                      </p:cBhvr>
                                      <p:to>
                                        <p:strVal val="visible"/>
                                      </p:to>
                                    </p:set>
                                    <p:animEffect transition="in" filter="wipe(down)">
                                      <p:cBhvr>
                                        <p:cTn id="65" dur="500"/>
                                        <p:tgtEl>
                                          <p:spTgt spid="140"/>
                                        </p:tgtEl>
                                      </p:cBhvr>
                                    </p:animEffect>
                                  </p:childTnLst>
                                </p:cTn>
                              </p:par>
                            </p:childTnLst>
                          </p:cTn>
                        </p:par>
                        <p:par>
                          <p:cTn id="66" fill="hold">
                            <p:stCondLst>
                              <p:cond delay="1000"/>
                            </p:stCondLst>
                            <p:childTnLst>
                              <p:par>
                                <p:cTn id="67" presetID="22" presetClass="entr" presetSubtype="1" fill="hold" nodeType="afterEffect">
                                  <p:stCondLst>
                                    <p:cond delay="0"/>
                                  </p:stCondLst>
                                  <p:childTnLst>
                                    <p:set>
                                      <p:cBhvr>
                                        <p:cTn id="68" dur="1" fill="hold">
                                          <p:stCondLst>
                                            <p:cond delay="0"/>
                                          </p:stCondLst>
                                        </p:cTn>
                                        <p:tgtEl>
                                          <p:spTgt spid="139"/>
                                        </p:tgtEl>
                                        <p:attrNameLst>
                                          <p:attrName>style.visibility</p:attrName>
                                        </p:attrNameLst>
                                      </p:cBhvr>
                                      <p:to>
                                        <p:strVal val="visible"/>
                                      </p:to>
                                    </p:set>
                                    <p:animEffect transition="in" filter="wipe(up)">
                                      <p:cBhvr>
                                        <p:cTn id="69" dur="500"/>
                                        <p:tgtEl>
                                          <p:spTgt spid="139"/>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249"/>
                                        </p:tgtEl>
                                        <p:attrNameLst>
                                          <p:attrName>style.visibility</p:attrName>
                                        </p:attrNameLst>
                                      </p:cBhvr>
                                      <p:to>
                                        <p:strVal val="visible"/>
                                      </p:to>
                                    </p:set>
                                    <p:animEffect transition="in" filter="wipe(left)">
                                      <p:cBhvr>
                                        <p:cTn id="73" dur="500"/>
                                        <p:tgtEl>
                                          <p:spTgt spid="249"/>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wipe(up)">
                                      <p:cBhvr>
                                        <p:cTn id="77" dur="500"/>
                                        <p:tgtEl>
                                          <p:spTgt spid="141"/>
                                        </p:tgtEl>
                                      </p:cBhvr>
                                    </p:animEffect>
                                  </p:childTnLst>
                                </p:cTn>
                              </p:par>
                            </p:childTnLst>
                          </p:cTn>
                        </p:par>
                        <p:par>
                          <p:cTn id="78" fill="hold">
                            <p:stCondLst>
                              <p:cond delay="2500"/>
                            </p:stCondLst>
                            <p:childTnLst>
                              <p:par>
                                <p:cTn id="79" presetID="22" presetClass="entr" presetSubtype="8" fill="hold" nodeType="after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wipe(left)">
                                      <p:cBhvr>
                                        <p:cTn id="81" dur="500"/>
                                        <p:tgtEl>
                                          <p:spTgt spid="250"/>
                                        </p:tgtEl>
                                      </p:cBhvr>
                                    </p:animEffect>
                                  </p:childTnLst>
                                </p:cTn>
                              </p:par>
                            </p:childTnLst>
                          </p:cTn>
                        </p:par>
                        <p:par>
                          <p:cTn id="82" fill="hold">
                            <p:stCondLst>
                              <p:cond delay="3000"/>
                            </p:stCondLst>
                            <p:childTnLst>
                              <p:par>
                                <p:cTn id="83" presetID="22" presetClass="entr" presetSubtype="1" fill="hold" nodeType="afterEffect">
                                  <p:stCondLst>
                                    <p:cond delay="0"/>
                                  </p:stCondLst>
                                  <p:childTnLst>
                                    <p:set>
                                      <p:cBhvr>
                                        <p:cTn id="84" dur="1" fill="hold">
                                          <p:stCondLst>
                                            <p:cond delay="0"/>
                                          </p:stCondLst>
                                        </p:cTn>
                                        <p:tgtEl>
                                          <p:spTgt spid="142"/>
                                        </p:tgtEl>
                                        <p:attrNameLst>
                                          <p:attrName>style.visibility</p:attrName>
                                        </p:attrNameLst>
                                      </p:cBhvr>
                                      <p:to>
                                        <p:strVal val="visible"/>
                                      </p:to>
                                    </p:set>
                                    <p:animEffect transition="in" filter="wipe(up)">
                                      <p:cBhvr>
                                        <p:cTn id="85" dur="500"/>
                                        <p:tgtEl>
                                          <p:spTgt spid="142"/>
                                        </p:tgtEl>
                                      </p:cBhvr>
                                    </p:animEffect>
                                  </p:childTnLst>
                                </p:cTn>
                              </p:par>
                            </p:childTnLst>
                          </p:cTn>
                        </p:par>
                        <p:par>
                          <p:cTn id="86" fill="hold">
                            <p:stCondLst>
                              <p:cond delay="3500"/>
                            </p:stCondLst>
                            <p:childTnLst>
                              <p:par>
                                <p:cTn id="87" presetID="10" presetClass="entr" presetSubtype="0" fill="hold" grpId="0" nodeType="after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fade">
                                      <p:cBhvr>
                                        <p:cTn id="8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162" grpId="0"/>
      <p:bldP spid="2" grpId="0"/>
      <p:bldP spid="206" grpId="0"/>
      <p:bldP spid="2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xmlns="" id="{F23D5260-C521-4152-8B0F-1FC13394A607}"/>
                  </a:ext>
                </a:extLst>
              </p:cNvPr>
              <p:cNvSpPr>
                <a:spLocks noGrp="1"/>
              </p:cNvSpPr>
              <p:nvPr>
                <p:ph idx="1"/>
              </p:nvPr>
            </p:nvSpPr>
            <p:spPr/>
            <p:txBody>
              <a:bodyPr/>
              <a:lstStyle/>
              <a:p>
                <a:pPr marL="342900" indent="-342900">
                  <a:buFont typeface="Arial" panose="020B0604020202020204" pitchFamily="34" charset="0"/>
                  <a:buChar char="•"/>
                </a:pPr>
                <a:r>
                  <a:rPr lang="en-US" sz="1800" dirty="0"/>
                  <a:t>Mean Square Error (MSE)</a:t>
                </a:r>
              </a:p>
              <a:p>
                <a:pPr lvl="2" indent="0" algn="ctr">
                  <a:buNone/>
                </a:pPr>
                <a14:m>
                  <m:oMath xmlns:m="http://schemas.openxmlformats.org/officeDocument/2006/math">
                    <m:r>
                      <m:rPr>
                        <m:sty m:val="p"/>
                      </m:rPr>
                      <a:rPr lang="en-US" sz="1600" i="0" smtClean="0">
                        <a:solidFill>
                          <a:srgbClr val="00B0F0"/>
                        </a:solidFill>
                        <a:latin typeface="Cambria Math" panose="02040503050406030204" pitchFamily="18" charset="0"/>
                      </a:rPr>
                      <m:t>MSE</m:t>
                    </m:r>
                    <m:d>
                      <m:dPr>
                        <m:ctrlPr>
                          <a:rPr lang="en-US" sz="1600" i="1">
                            <a:solidFill>
                              <a:srgbClr val="00B0F0"/>
                            </a:solidFill>
                            <a:latin typeface="Cambria Math" panose="02040503050406030204" pitchFamily="18" charset="0"/>
                          </a:rPr>
                        </m:ctrlPr>
                      </m:dPr>
                      <m:e>
                        <m:r>
                          <m:rPr>
                            <m:nor/>
                          </m:rPr>
                          <a:rPr lang="en-US" sz="1600" b="0" dirty="0" smtClean="0">
                            <a:solidFill>
                              <a:srgbClr val="00B0F0"/>
                            </a:solidFill>
                            <a:latin typeface="Cambria Math" panose="02040503050406030204" pitchFamily="18" charset="0"/>
                          </a:rPr>
                          <m:t>x</m:t>
                        </m:r>
                        <m:r>
                          <m:rPr>
                            <m:nor/>
                          </m:rPr>
                          <a:rPr lang="en-US" sz="1600" dirty="0">
                            <a:solidFill>
                              <a:srgbClr val="00B0F0"/>
                            </a:solidFill>
                            <a:latin typeface="Cambria Math" panose="02040503050406030204" pitchFamily="18" charset="0"/>
                          </a:rPr>
                          <m:t>,</m:t>
                        </m:r>
                        <m:r>
                          <m:rPr>
                            <m:sty m:val="p"/>
                          </m:rPr>
                          <a:rPr lang="en-US" sz="1600" b="0" i="0" dirty="0" smtClean="0">
                            <a:solidFill>
                              <a:srgbClr val="00B0F0"/>
                            </a:solidFill>
                            <a:latin typeface="Cambria Math" panose="02040503050406030204" pitchFamily="18" charset="0"/>
                          </a:rPr>
                          <m:t>y</m:t>
                        </m:r>
                      </m:e>
                    </m:d>
                    <m:r>
                      <a:rPr lang="en-US" sz="1600" i="0">
                        <a:solidFill>
                          <a:srgbClr val="00B0F0"/>
                        </a:solidFill>
                        <a:latin typeface="Cambria Math" panose="02040503050406030204" pitchFamily="18" charset="0"/>
                      </a:rPr>
                      <m:t>= </m:t>
                    </m:r>
                    <m:f>
                      <m:fPr>
                        <m:ctrlPr>
                          <a:rPr lang="en-US" sz="1600" i="1">
                            <a:solidFill>
                              <a:srgbClr val="00B0F0"/>
                            </a:solidFill>
                            <a:latin typeface="Cambria Math" panose="02040503050406030204" pitchFamily="18" charset="0"/>
                          </a:rPr>
                        </m:ctrlPr>
                      </m:fPr>
                      <m:num>
                        <m:r>
                          <a:rPr lang="en-US" sz="1600" i="0">
                            <a:solidFill>
                              <a:srgbClr val="00B0F0"/>
                            </a:solidFill>
                            <a:latin typeface="Cambria Math" panose="02040503050406030204" pitchFamily="18" charset="0"/>
                          </a:rPr>
                          <m:t>1</m:t>
                        </m:r>
                      </m:num>
                      <m:den>
                        <m:r>
                          <m:rPr>
                            <m:sty m:val="p"/>
                          </m:rPr>
                          <a:rPr lang="en-US" sz="1600" i="0">
                            <a:solidFill>
                              <a:srgbClr val="00B0F0"/>
                            </a:solidFill>
                            <a:latin typeface="Cambria Math" panose="02040503050406030204" pitchFamily="18" charset="0"/>
                          </a:rPr>
                          <m:t>N</m:t>
                        </m:r>
                      </m:den>
                    </m:f>
                    <m:nary>
                      <m:naryPr>
                        <m:chr m:val="∑"/>
                        <m:ctrlPr>
                          <a:rPr lang="en-US" sz="1600" i="1">
                            <a:solidFill>
                              <a:srgbClr val="00B0F0"/>
                            </a:solidFill>
                            <a:latin typeface="Cambria Math" panose="02040503050406030204" pitchFamily="18" charset="0"/>
                          </a:rPr>
                        </m:ctrlPr>
                      </m:naryPr>
                      <m:sub>
                        <m:r>
                          <m:rPr>
                            <m:sty m:val="p"/>
                            <m:brk m:alnAt="23"/>
                          </m:rPr>
                          <a:rPr lang="en-US" sz="1600" i="0">
                            <a:solidFill>
                              <a:srgbClr val="00B0F0"/>
                            </a:solidFill>
                            <a:latin typeface="Cambria Math" panose="02040503050406030204" pitchFamily="18" charset="0"/>
                          </a:rPr>
                          <m:t>i</m:t>
                        </m:r>
                        <m:r>
                          <a:rPr lang="en-US" sz="1600" i="0">
                            <a:solidFill>
                              <a:srgbClr val="00B0F0"/>
                            </a:solidFill>
                            <a:latin typeface="Cambria Math" panose="02040503050406030204" pitchFamily="18" charset="0"/>
                          </a:rPr>
                          <m:t>=</m:t>
                        </m:r>
                        <m:r>
                          <a:rPr lang="en-US" sz="1600" i="0">
                            <a:solidFill>
                              <a:srgbClr val="00B0F0"/>
                            </a:solidFill>
                            <a:latin typeface="Cambria Math" panose="02040503050406030204" pitchFamily="18" charset="0"/>
                          </a:rPr>
                          <m:t>1</m:t>
                        </m:r>
                      </m:sub>
                      <m:sup>
                        <m:r>
                          <m:rPr>
                            <m:sty m:val="p"/>
                          </m:rPr>
                          <a:rPr lang="en-US" sz="1600" i="0">
                            <a:solidFill>
                              <a:srgbClr val="00B0F0"/>
                            </a:solidFill>
                            <a:latin typeface="Cambria Math" panose="02040503050406030204" pitchFamily="18" charset="0"/>
                          </a:rPr>
                          <m:t>N</m:t>
                        </m:r>
                      </m:sup>
                      <m:e>
                        <m:d>
                          <m:dPr>
                            <m:ctrlPr>
                              <a:rPr lang="en-US" sz="1600" i="1">
                                <a:solidFill>
                                  <a:srgbClr val="00B0F0"/>
                                </a:solidFill>
                                <a:latin typeface="Cambria Math" panose="02040503050406030204" pitchFamily="18" charset="0"/>
                              </a:rPr>
                            </m:ctrlPr>
                          </m:dPr>
                          <m:e>
                            <m:sSub>
                              <m:sSubPr>
                                <m:ctrlPr>
                                  <a:rPr lang="en-US" sz="1600" i="1">
                                    <a:solidFill>
                                      <a:srgbClr val="00B0F0"/>
                                    </a:solidFill>
                                    <a:latin typeface="Cambria Math" panose="02040503050406030204" pitchFamily="18" charset="0"/>
                                  </a:rPr>
                                </m:ctrlPr>
                              </m:sSubPr>
                              <m:e>
                                <m:r>
                                  <m:rPr>
                                    <m:sty m:val="p"/>
                                  </m:rPr>
                                  <a:rPr lang="en-US" sz="1600" b="0" i="0" smtClean="0">
                                    <a:solidFill>
                                      <a:srgbClr val="00B0F0"/>
                                    </a:solidFill>
                                    <a:latin typeface="Cambria Math" panose="02040503050406030204" pitchFamily="18" charset="0"/>
                                  </a:rPr>
                                  <m:t>x</m:t>
                                </m:r>
                              </m:e>
                              <m:sub>
                                <m:r>
                                  <m:rPr>
                                    <m:sty m:val="p"/>
                                  </m:rPr>
                                  <a:rPr lang="en-US" sz="1600" i="0">
                                    <a:solidFill>
                                      <a:srgbClr val="00B0F0"/>
                                    </a:solidFill>
                                    <a:latin typeface="Cambria Math" panose="02040503050406030204" pitchFamily="18" charset="0"/>
                                  </a:rPr>
                                  <m:t>i</m:t>
                                </m:r>
                              </m:sub>
                            </m:sSub>
                            <m:r>
                              <a:rPr lang="en-US" sz="1600" i="0">
                                <a:solidFill>
                                  <a:srgbClr val="00B0F0"/>
                                </a:solidFill>
                                <a:latin typeface="Cambria Math" panose="02040503050406030204" pitchFamily="18" charset="0"/>
                              </a:rPr>
                              <m:t>−</m:t>
                            </m:r>
                            <m:sSub>
                              <m:sSubPr>
                                <m:ctrlPr>
                                  <a:rPr lang="en-US" sz="1600" i="1">
                                    <a:solidFill>
                                      <a:srgbClr val="00B0F0"/>
                                    </a:solidFill>
                                    <a:latin typeface="Cambria Math" panose="02040503050406030204" pitchFamily="18" charset="0"/>
                                  </a:rPr>
                                </m:ctrlPr>
                              </m:sSubPr>
                              <m:e>
                                <m:r>
                                  <m:rPr>
                                    <m:sty m:val="p"/>
                                  </m:rPr>
                                  <a:rPr lang="en-US" sz="1600" b="0" i="0" smtClean="0">
                                    <a:solidFill>
                                      <a:srgbClr val="00B0F0"/>
                                    </a:solidFill>
                                    <a:latin typeface="Cambria Math" panose="02040503050406030204" pitchFamily="18" charset="0"/>
                                  </a:rPr>
                                  <m:t>y</m:t>
                                </m:r>
                              </m:e>
                              <m:sub>
                                <m:r>
                                  <m:rPr>
                                    <m:sty m:val="p"/>
                                  </m:rPr>
                                  <a:rPr lang="en-US" sz="1600" i="0">
                                    <a:solidFill>
                                      <a:srgbClr val="00B0F0"/>
                                    </a:solidFill>
                                    <a:latin typeface="Cambria Math" panose="02040503050406030204" pitchFamily="18" charset="0"/>
                                  </a:rPr>
                                  <m:t>i</m:t>
                                </m:r>
                              </m:sub>
                            </m:sSub>
                          </m:e>
                        </m:d>
                      </m:e>
                    </m:nary>
                  </m:oMath>
                </a14:m>
                <a:r>
                  <a:rPr lang="en-US" sz="1600" dirty="0">
                    <a:solidFill>
                      <a:srgbClr val="00B0F0"/>
                    </a:solidFill>
                    <a:latin typeface="Cambria Math" panose="02040503050406030204" pitchFamily="18" charset="0"/>
                  </a:rPr>
                  <a:t>; x: image, y: target</a:t>
                </a:r>
              </a:p>
              <a:p>
                <a:pPr marL="342900" indent="-342900">
                  <a:buFont typeface="Arial" panose="020B0604020202020204" pitchFamily="34" charset="0"/>
                  <a:buChar char="•"/>
                </a:pPr>
                <a:r>
                  <a:rPr lang="en-US" sz="1800" dirty="0"/>
                  <a:t>Structural Similarity Index (SSIM)</a:t>
                </a:r>
              </a:p>
              <a:p>
                <a:pPr/>
                <a14:m>
                  <m:oMathPara xmlns:m="http://schemas.openxmlformats.org/officeDocument/2006/math">
                    <m:oMathParaPr>
                      <m:jc m:val="centerGroup"/>
                    </m:oMathParaPr>
                    <m:oMath xmlns:m="http://schemas.openxmlformats.org/officeDocument/2006/math">
                      <m:r>
                        <m:rPr>
                          <m:sty m:val="p"/>
                        </m:rPr>
                        <a:rPr lang="en-US" sz="1600" i="0" smtClean="0">
                          <a:solidFill>
                            <a:srgbClr val="00B050"/>
                          </a:solidFill>
                          <a:latin typeface="Cambria Math" panose="02040503050406030204" pitchFamily="18" charset="0"/>
                        </a:rPr>
                        <m:t>SSIM</m:t>
                      </m:r>
                      <m:r>
                        <m:rPr>
                          <m:nor/>
                        </m:rPr>
                        <a:rPr lang="en-US" sz="1600" dirty="0">
                          <a:solidFill>
                            <a:srgbClr val="00B050"/>
                          </a:solidFill>
                          <a:latin typeface="Cambria Math" panose="02040503050406030204" pitchFamily="18" charset="0"/>
                        </a:rPr>
                        <m:t>(</m:t>
                      </m:r>
                      <m:r>
                        <m:rPr>
                          <m:nor/>
                        </m:rPr>
                        <a:rPr lang="en-US" sz="1600" b="0" dirty="0" smtClean="0">
                          <a:solidFill>
                            <a:srgbClr val="00B050"/>
                          </a:solidFill>
                          <a:latin typeface="Cambria Math" panose="02040503050406030204" pitchFamily="18" charset="0"/>
                        </a:rPr>
                        <m:t>x</m:t>
                      </m:r>
                      <m:r>
                        <m:rPr>
                          <m:nor/>
                        </m:rPr>
                        <a:rPr lang="en-US" sz="1600" dirty="0">
                          <a:solidFill>
                            <a:srgbClr val="00B050"/>
                          </a:solidFill>
                          <a:latin typeface="Cambria Math" panose="02040503050406030204" pitchFamily="18" charset="0"/>
                        </a:rPr>
                        <m:t>,</m:t>
                      </m:r>
                      <m:r>
                        <m:rPr>
                          <m:nor/>
                        </m:rPr>
                        <a:rPr lang="en-US" sz="1600" b="0" dirty="0" smtClean="0">
                          <a:solidFill>
                            <a:srgbClr val="00B050"/>
                          </a:solidFill>
                          <a:latin typeface="Cambria Math" panose="02040503050406030204" pitchFamily="18" charset="0"/>
                        </a:rPr>
                        <m:t>y</m:t>
                      </m:r>
                      <m:r>
                        <m:rPr>
                          <m:nor/>
                        </m:rPr>
                        <a:rPr lang="en-US" sz="1600" dirty="0">
                          <a:solidFill>
                            <a:srgbClr val="00B050"/>
                          </a:solidFill>
                          <a:latin typeface="Cambria Math" panose="02040503050406030204" pitchFamily="18" charset="0"/>
                        </a:rPr>
                        <m:t>)=</m:t>
                      </m:r>
                      <m:sSup>
                        <m:sSupPr>
                          <m:ctrlPr>
                            <a:rPr lang="en-US" sz="1600" i="1" dirty="0" smtClean="0">
                              <a:solidFill>
                                <a:srgbClr val="FF0000"/>
                              </a:solidFill>
                              <a:latin typeface="Cambria Math" panose="02040503050406030204" pitchFamily="18" charset="0"/>
                            </a:rPr>
                          </m:ctrlPr>
                        </m:sSupPr>
                        <m:e>
                          <m:r>
                            <m:rPr>
                              <m:nor/>
                            </m:rPr>
                            <a:rPr lang="en-US" sz="1600" dirty="0">
                              <a:solidFill>
                                <a:srgbClr val="FF0000"/>
                              </a:solidFill>
                              <a:latin typeface="Cambria Math" panose="02040503050406030204" pitchFamily="18" charset="0"/>
                            </a:rPr>
                            <m:t>l</m:t>
                          </m:r>
                          <m:d>
                            <m:dPr>
                              <m:ctrlPr>
                                <a:rPr lang="en-US" sz="1600" i="1" dirty="0">
                                  <a:solidFill>
                                    <a:srgbClr val="FF0000"/>
                                  </a:solidFill>
                                  <a:latin typeface="Cambria Math" panose="02040503050406030204" pitchFamily="18" charset="0"/>
                                </a:rPr>
                              </m:ctrlPr>
                            </m:dPr>
                            <m:e>
                              <m:r>
                                <m:rPr>
                                  <m:nor/>
                                </m:rPr>
                                <a:rPr lang="en-US" sz="1600" dirty="0">
                                  <a:solidFill>
                                    <a:srgbClr val="FF0000"/>
                                  </a:solidFill>
                                  <a:latin typeface="Cambria Math" panose="02040503050406030204" pitchFamily="18" charset="0"/>
                                </a:rPr>
                                <m:t>x</m:t>
                              </m:r>
                              <m:r>
                                <m:rPr>
                                  <m:nor/>
                                </m:rPr>
                                <a:rPr lang="en-US" sz="1600" dirty="0">
                                  <a:solidFill>
                                    <a:srgbClr val="FF0000"/>
                                  </a:solidFill>
                                  <a:latin typeface="Cambria Math" panose="02040503050406030204" pitchFamily="18" charset="0"/>
                                </a:rPr>
                                <m:t>,</m:t>
                              </m:r>
                              <m:r>
                                <m:rPr>
                                  <m:nor/>
                                </m:rPr>
                                <a:rPr lang="en-US" sz="1600" dirty="0">
                                  <a:solidFill>
                                    <a:srgbClr val="FF0000"/>
                                  </a:solidFill>
                                  <a:latin typeface="Cambria Math" panose="02040503050406030204" pitchFamily="18" charset="0"/>
                                </a:rPr>
                                <m:t>y</m:t>
                              </m:r>
                            </m:e>
                          </m:d>
                        </m:e>
                        <m:sup>
                          <m:r>
                            <m:rPr>
                              <m:sty m:val="p"/>
                            </m:rPr>
                            <a:rPr lang="en-US" sz="1600" dirty="0">
                              <a:solidFill>
                                <a:srgbClr val="FF0000"/>
                              </a:solidFill>
                              <a:latin typeface="Cambria Math" panose="02040503050406030204" pitchFamily="18" charset="0"/>
                              <a:ea typeface="Cambria Math" panose="02040503050406030204" pitchFamily="18" charset="0"/>
                            </a:rPr>
                            <m:t>α</m:t>
                          </m:r>
                        </m:sup>
                      </m:sSup>
                      <m:sSup>
                        <m:sSupPr>
                          <m:ctrlPr>
                            <a:rPr lang="en-US" sz="1600" i="1" dirty="0" smtClean="0">
                              <a:solidFill>
                                <a:srgbClr val="864BEF"/>
                              </a:solidFill>
                              <a:latin typeface="Cambria Math" panose="02040503050406030204" pitchFamily="18" charset="0"/>
                            </a:rPr>
                          </m:ctrlPr>
                        </m:sSupPr>
                        <m:e>
                          <m:r>
                            <a:rPr lang="en-US" sz="1600" b="0" i="0" dirty="0" smtClean="0">
                              <a:solidFill>
                                <a:srgbClr val="864BEF"/>
                              </a:solidFill>
                              <a:latin typeface="Cambria Math" panose="02040503050406030204" pitchFamily="18" charset="0"/>
                            </a:rPr>
                            <m:t>.</m:t>
                          </m:r>
                          <m:r>
                            <m:rPr>
                              <m:sty m:val="p"/>
                            </m:rPr>
                            <a:rPr lang="en-US" sz="1600" i="0" dirty="0" smtClean="0">
                              <a:solidFill>
                                <a:srgbClr val="864BEF"/>
                              </a:solidFill>
                              <a:latin typeface="Cambria Math" panose="02040503050406030204" pitchFamily="18" charset="0"/>
                            </a:rPr>
                            <m:t>c</m:t>
                          </m:r>
                          <m:d>
                            <m:dPr>
                              <m:ctrlPr>
                                <a:rPr lang="en-US" sz="1600" i="1" dirty="0">
                                  <a:solidFill>
                                    <a:srgbClr val="864BEF"/>
                                  </a:solidFill>
                                  <a:latin typeface="Cambria Math" panose="02040503050406030204" pitchFamily="18" charset="0"/>
                                </a:rPr>
                              </m:ctrlPr>
                            </m:dPr>
                            <m:e>
                              <m:r>
                                <m:rPr>
                                  <m:nor/>
                                </m:rPr>
                                <a:rPr lang="en-US" sz="1600" dirty="0">
                                  <a:solidFill>
                                    <a:srgbClr val="864BEF"/>
                                  </a:solidFill>
                                  <a:latin typeface="Cambria Math" panose="02040503050406030204" pitchFamily="18" charset="0"/>
                                </a:rPr>
                                <m:t>x</m:t>
                              </m:r>
                              <m:r>
                                <m:rPr>
                                  <m:nor/>
                                </m:rPr>
                                <a:rPr lang="en-US" sz="1600" dirty="0">
                                  <a:solidFill>
                                    <a:srgbClr val="864BEF"/>
                                  </a:solidFill>
                                  <a:latin typeface="Cambria Math" panose="02040503050406030204" pitchFamily="18" charset="0"/>
                                </a:rPr>
                                <m:t>,</m:t>
                              </m:r>
                              <m:r>
                                <m:rPr>
                                  <m:nor/>
                                </m:rPr>
                                <a:rPr lang="en-US" sz="1600" dirty="0">
                                  <a:solidFill>
                                    <a:srgbClr val="864BEF"/>
                                  </a:solidFill>
                                  <a:latin typeface="Cambria Math" panose="02040503050406030204" pitchFamily="18" charset="0"/>
                                </a:rPr>
                                <m:t>y</m:t>
                              </m:r>
                            </m:e>
                          </m:d>
                        </m:e>
                        <m:sup>
                          <m:r>
                            <m:rPr>
                              <m:sty m:val="p"/>
                            </m:rPr>
                            <a:rPr lang="en-US" sz="1600" i="0" dirty="0" smtClean="0">
                              <a:solidFill>
                                <a:srgbClr val="864BEF"/>
                              </a:solidFill>
                              <a:latin typeface="Cambria Math" panose="02040503050406030204" pitchFamily="18" charset="0"/>
                              <a:ea typeface="Cambria Math" panose="02040503050406030204" pitchFamily="18" charset="0"/>
                            </a:rPr>
                            <m:t>β</m:t>
                          </m:r>
                        </m:sup>
                      </m:sSup>
                      <m:sSup>
                        <m:sSupPr>
                          <m:ctrlPr>
                            <a:rPr lang="en-US" sz="1600" i="1" dirty="0" smtClean="0">
                              <a:solidFill>
                                <a:schemeClr val="accent4">
                                  <a:lumMod val="75000"/>
                                </a:schemeClr>
                              </a:solidFill>
                              <a:latin typeface="Cambria Math" panose="02040503050406030204" pitchFamily="18" charset="0"/>
                            </a:rPr>
                          </m:ctrlPr>
                        </m:sSupPr>
                        <m:e>
                          <m:r>
                            <a:rPr lang="en-US" sz="1600" b="0" i="0" dirty="0" smtClean="0">
                              <a:solidFill>
                                <a:schemeClr val="accent4">
                                  <a:lumMod val="75000"/>
                                </a:schemeClr>
                              </a:solidFill>
                              <a:latin typeface="Cambria Math" panose="02040503050406030204" pitchFamily="18" charset="0"/>
                            </a:rPr>
                            <m:t>.</m:t>
                          </m:r>
                          <m:r>
                            <m:rPr>
                              <m:sty m:val="p"/>
                            </m:rPr>
                            <a:rPr lang="en-US" sz="1600" i="0" dirty="0">
                              <a:solidFill>
                                <a:schemeClr val="accent4">
                                  <a:lumMod val="75000"/>
                                </a:schemeClr>
                              </a:solidFill>
                              <a:latin typeface="Cambria Math" panose="02040503050406030204" pitchFamily="18" charset="0"/>
                            </a:rPr>
                            <m:t>s</m:t>
                          </m:r>
                          <m:d>
                            <m:dPr>
                              <m:ctrlPr>
                                <a:rPr lang="en-US" sz="1600" i="1" dirty="0">
                                  <a:solidFill>
                                    <a:schemeClr val="accent4">
                                      <a:lumMod val="75000"/>
                                    </a:schemeClr>
                                  </a:solidFill>
                                  <a:latin typeface="Cambria Math" panose="02040503050406030204" pitchFamily="18" charset="0"/>
                                </a:rPr>
                              </m:ctrlPr>
                            </m:dPr>
                            <m:e>
                              <m:r>
                                <m:rPr>
                                  <m:nor/>
                                </m:rPr>
                                <a:rPr lang="en-US" sz="1600" dirty="0">
                                  <a:solidFill>
                                    <a:schemeClr val="accent4">
                                      <a:lumMod val="75000"/>
                                    </a:schemeClr>
                                  </a:solidFill>
                                  <a:latin typeface="Cambria Math" panose="02040503050406030204" pitchFamily="18" charset="0"/>
                                </a:rPr>
                                <m:t>x</m:t>
                              </m:r>
                              <m:r>
                                <m:rPr>
                                  <m:nor/>
                                </m:rPr>
                                <a:rPr lang="en-US" sz="1600" dirty="0">
                                  <a:solidFill>
                                    <a:schemeClr val="accent4">
                                      <a:lumMod val="75000"/>
                                    </a:schemeClr>
                                  </a:solidFill>
                                  <a:latin typeface="Cambria Math" panose="02040503050406030204" pitchFamily="18" charset="0"/>
                                </a:rPr>
                                <m:t>,</m:t>
                              </m:r>
                              <m:r>
                                <m:rPr>
                                  <m:nor/>
                                </m:rPr>
                                <a:rPr lang="en-US" sz="1600" dirty="0">
                                  <a:solidFill>
                                    <a:schemeClr val="accent4">
                                      <a:lumMod val="75000"/>
                                    </a:schemeClr>
                                  </a:solidFill>
                                  <a:latin typeface="Cambria Math" panose="02040503050406030204" pitchFamily="18" charset="0"/>
                                </a:rPr>
                                <m:t>y</m:t>
                              </m:r>
                            </m:e>
                          </m:d>
                        </m:e>
                        <m:sup>
                          <m:r>
                            <m:rPr>
                              <m:sty m:val="p"/>
                            </m:rPr>
                            <a:rPr lang="en-US" sz="1600" i="0" dirty="0" smtClean="0">
                              <a:solidFill>
                                <a:schemeClr val="accent4">
                                  <a:lumMod val="75000"/>
                                </a:schemeClr>
                              </a:solidFill>
                              <a:latin typeface="Cambria Math" panose="02040503050406030204" pitchFamily="18" charset="0"/>
                              <a:ea typeface="Cambria Math" panose="02040503050406030204" pitchFamily="18" charset="0"/>
                            </a:rPr>
                            <m:t>γ</m:t>
                          </m:r>
                        </m:sup>
                      </m:sSup>
                    </m:oMath>
                  </m:oMathPara>
                </a14:m>
                <a:endParaRPr lang="en-US" sz="1600" dirty="0">
                  <a:solidFill>
                    <a:srgbClr val="00B050"/>
                  </a:solidFill>
                  <a:latin typeface="Cambria Math" panose="02040503050406030204" pitchFamily="18" charset="0"/>
                </a:endParaRPr>
              </a:p>
              <a:p>
                <a:pPr algn="ctr"/>
                <a:r>
                  <a:rPr lang="en-US" sz="1600" dirty="0">
                    <a:solidFill>
                      <a:srgbClr val="FF0000"/>
                    </a:solidFill>
                    <a:latin typeface="Cambria Math" panose="02040503050406030204" pitchFamily="18" charset="0"/>
                  </a:rPr>
                  <a:t>Luminance: </a:t>
                </a:r>
                <a14:m>
                  <m:oMath xmlns:m="http://schemas.openxmlformats.org/officeDocument/2006/math">
                    <m:r>
                      <m:rPr>
                        <m:nor/>
                      </m:rPr>
                      <a:rPr lang="en-US" sz="1600" dirty="0">
                        <a:solidFill>
                          <a:srgbClr val="FF0000"/>
                        </a:solidFill>
                        <a:latin typeface="Cambria Math" panose="02040503050406030204" pitchFamily="18" charset="0"/>
                      </a:rPr>
                      <m:t>l</m:t>
                    </m:r>
                    <m:d>
                      <m:dPr>
                        <m:ctrlPr>
                          <a:rPr lang="en-US" sz="1600" i="1" dirty="0">
                            <a:solidFill>
                              <a:srgbClr val="FF0000"/>
                            </a:solidFill>
                            <a:latin typeface="Cambria Math" panose="02040503050406030204" pitchFamily="18" charset="0"/>
                          </a:rPr>
                        </m:ctrlPr>
                      </m:dPr>
                      <m:e>
                        <m:r>
                          <m:rPr>
                            <m:nor/>
                          </m:rPr>
                          <a:rPr lang="en-US" sz="1600" dirty="0">
                            <a:solidFill>
                              <a:srgbClr val="FF0000"/>
                            </a:solidFill>
                            <a:latin typeface="Cambria Math" panose="02040503050406030204" pitchFamily="18" charset="0"/>
                          </a:rPr>
                          <m:t>x</m:t>
                        </m:r>
                        <m:r>
                          <m:rPr>
                            <m:nor/>
                          </m:rPr>
                          <a:rPr lang="en-US" sz="1600" dirty="0">
                            <a:solidFill>
                              <a:srgbClr val="FF0000"/>
                            </a:solidFill>
                            <a:latin typeface="Cambria Math" panose="02040503050406030204" pitchFamily="18" charset="0"/>
                          </a:rPr>
                          <m:t>,</m:t>
                        </m:r>
                        <m:r>
                          <m:rPr>
                            <m:nor/>
                          </m:rPr>
                          <a:rPr lang="en-US" sz="1600" dirty="0">
                            <a:solidFill>
                              <a:srgbClr val="FF0000"/>
                            </a:solidFill>
                            <a:latin typeface="Cambria Math" panose="02040503050406030204" pitchFamily="18" charset="0"/>
                          </a:rPr>
                          <m:t>y</m:t>
                        </m:r>
                      </m:e>
                    </m:d>
                    <m:r>
                      <a:rPr lang="en-US" sz="1600" b="0" i="0" dirty="0" smtClean="0">
                        <a:solidFill>
                          <a:srgbClr val="FF0000"/>
                        </a:solidFill>
                        <a:latin typeface="Cambria Math" panose="02040503050406030204" pitchFamily="18" charset="0"/>
                      </a:rPr>
                      <m:t>=</m:t>
                    </m:r>
                    <m:f>
                      <m:fPr>
                        <m:ctrlPr>
                          <a:rPr lang="en-US" sz="1600" b="0" i="1" dirty="0" smtClean="0">
                            <a:solidFill>
                              <a:srgbClr val="FF0000"/>
                            </a:solidFill>
                            <a:latin typeface="Cambria Math" panose="02040503050406030204" pitchFamily="18" charset="0"/>
                          </a:rPr>
                        </m:ctrlPr>
                      </m:fPr>
                      <m:num>
                        <m:r>
                          <a:rPr lang="en-US" sz="1600" b="0" i="1" dirty="0" smtClean="0">
                            <a:solidFill>
                              <a:srgbClr val="FF0000"/>
                            </a:solidFill>
                            <a:latin typeface="Cambria Math" panose="02040503050406030204" pitchFamily="18" charset="0"/>
                          </a:rPr>
                          <m:t>2</m:t>
                        </m:r>
                        <m:sSub>
                          <m:sSubPr>
                            <m:ctrlPr>
                              <a:rPr lang="en-US" sz="1600" b="0" i="1" dirty="0" smtClean="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𝜇</m:t>
                            </m:r>
                          </m:e>
                          <m:sub>
                            <m:r>
                              <a:rPr lang="en-US" sz="1600" b="0" i="1" dirty="0" smtClean="0">
                                <a:solidFill>
                                  <a:srgbClr val="FF0000"/>
                                </a:solidFill>
                                <a:latin typeface="Cambria Math" panose="02040503050406030204" pitchFamily="18" charset="0"/>
                              </a:rPr>
                              <m:t>𝑥</m:t>
                            </m:r>
                          </m:sub>
                        </m:sSub>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𝜇</m:t>
                            </m:r>
                          </m:e>
                          <m:sub>
                            <m:r>
                              <a:rPr lang="en-US" sz="1600" b="0" i="1" dirty="0" smtClean="0">
                                <a:solidFill>
                                  <a:srgbClr val="FF0000"/>
                                </a:solidFill>
                                <a:latin typeface="Cambria Math" panose="02040503050406030204" pitchFamily="18" charset="0"/>
                                <a:ea typeface="Cambria Math" panose="02040503050406030204" pitchFamily="18" charset="0"/>
                              </a:rPr>
                              <m:t>𝑦</m:t>
                            </m:r>
                          </m:sub>
                        </m:sSub>
                        <m:r>
                          <a:rPr lang="en-US" sz="1600" b="0" i="1" dirty="0" smtClean="0">
                            <a:solidFill>
                              <a:srgbClr val="FF0000"/>
                            </a:solidFill>
                            <a:latin typeface="Cambria Math" panose="02040503050406030204" pitchFamily="18" charset="0"/>
                          </a:rPr>
                          <m:t>+</m:t>
                        </m:r>
                        <m:sSub>
                          <m:sSubPr>
                            <m:ctrlPr>
                              <a:rPr lang="en-US" sz="1600" i="1" dirty="0">
                                <a:solidFill>
                                  <a:srgbClr val="FF0000"/>
                                </a:solidFill>
                                <a:latin typeface="Cambria Math" panose="02040503050406030204" pitchFamily="18" charset="0"/>
                              </a:rPr>
                            </m:ctrlPr>
                          </m:sSubPr>
                          <m:e>
                            <m:r>
                              <a:rPr lang="en-US" sz="1600" b="0" i="1" dirty="0" smtClean="0">
                                <a:solidFill>
                                  <a:srgbClr val="FF0000"/>
                                </a:solidFill>
                                <a:latin typeface="Cambria Math" panose="02040503050406030204" pitchFamily="18" charset="0"/>
                                <a:ea typeface="Cambria Math" panose="02040503050406030204" pitchFamily="18" charset="0"/>
                              </a:rPr>
                              <m:t>𝑐</m:t>
                            </m:r>
                          </m:e>
                          <m:sub>
                            <m:r>
                              <a:rPr lang="en-US" sz="1600" b="0" i="1" dirty="0" smtClean="0">
                                <a:solidFill>
                                  <a:srgbClr val="FF0000"/>
                                </a:solidFill>
                                <a:latin typeface="Cambria Math" panose="02040503050406030204" pitchFamily="18" charset="0"/>
                                <a:ea typeface="Cambria Math" panose="02040503050406030204" pitchFamily="18" charset="0"/>
                              </a:rPr>
                              <m:t>1</m:t>
                            </m:r>
                          </m:sub>
                        </m:sSub>
                      </m:num>
                      <m:den>
                        <m:sSubSup>
                          <m:sSubSupPr>
                            <m:ctrlPr>
                              <a:rPr lang="en-US" sz="1600" b="0" i="1" dirty="0" smtClean="0">
                                <a:solidFill>
                                  <a:srgbClr val="FF0000"/>
                                </a:solidFill>
                                <a:latin typeface="Cambria Math" panose="02040503050406030204" pitchFamily="18" charset="0"/>
                              </a:rPr>
                            </m:ctrlPr>
                          </m:sSubSupPr>
                          <m:e>
                            <m:r>
                              <a:rPr lang="en-US" sz="1600" i="1" dirty="0">
                                <a:solidFill>
                                  <a:srgbClr val="FF0000"/>
                                </a:solidFill>
                                <a:latin typeface="Cambria Math" panose="02040503050406030204" pitchFamily="18" charset="0"/>
                                <a:ea typeface="Cambria Math" panose="02040503050406030204" pitchFamily="18" charset="0"/>
                              </a:rPr>
                              <m:t>𝜇</m:t>
                            </m:r>
                          </m:e>
                          <m:sub>
                            <m:r>
                              <a:rPr lang="en-US" sz="1600" b="0" i="1" dirty="0" smtClean="0">
                                <a:solidFill>
                                  <a:srgbClr val="FF0000"/>
                                </a:solidFill>
                                <a:latin typeface="Cambria Math" panose="02040503050406030204" pitchFamily="18" charset="0"/>
                              </a:rPr>
                              <m:t>𝑥</m:t>
                            </m:r>
                          </m:sub>
                          <m:sup>
                            <m:r>
                              <a:rPr lang="en-US" sz="1600" b="0" i="1" dirty="0" smtClean="0">
                                <a:solidFill>
                                  <a:srgbClr val="FF0000"/>
                                </a:solidFill>
                                <a:latin typeface="Cambria Math" panose="02040503050406030204" pitchFamily="18" charset="0"/>
                              </a:rPr>
                              <m:t>2</m:t>
                            </m:r>
                          </m:sup>
                        </m:sSubSup>
                        <m:r>
                          <a:rPr lang="en-US" sz="1600" i="1" dirty="0" smtClean="0">
                            <a:solidFill>
                              <a:srgbClr val="FF0000"/>
                            </a:solidFill>
                            <a:latin typeface="Cambria Math" panose="02040503050406030204" pitchFamily="18" charset="0"/>
                          </a:rPr>
                          <m:t>+</m:t>
                        </m:r>
                        <m:sSubSup>
                          <m:sSubSupPr>
                            <m:ctrlPr>
                              <a:rPr lang="en-US" sz="1600" i="1" dirty="0">
                                <a:solidFill>
                                  <a:srgbClr val="FF0000"/>
                                </a:solidFill>
                                <a:latin typeface="Cambria Math" panose="02040503050406030204" pitchFamily="18" charset="0"/>
                              </a:rPr>
                            </m:ctrlPr>
                          </m:sSubSupPr>
                          <m:e>
                            <m:r>
                              <a:rPr lang="en-US" sz="1600" i="1" dirty="0">
                                <a:solidFill>
                                  <a:srgbClr val="FF0000"/>
                                </a:solidFill>
                                <a:latin typeface="Cambria Math" panose="02040503050406030204" pitchFamily="18" charset="0"/>
                                <a:ea typeface="Cambria Math" panose="02040503050406030204" pitchFamily="18" charset="0"/>
                              </a:rPr>
                              <m:t>𝜇</m:t>
                            </m:r>
                          </m:e>
                          <m:sub>
                            <m:r>
                              <a:rPr lang="en-US" sz="1600" b="0" i="1" dirty="0" smtClean="0">
                                <a:solidFill>
                                  <a:srgbClr val="FF0000"/>
                                </a:solidFill>
                                <a:latin typeface="Cambria Math" panose="02040503050406030204" pitchFamily="18" charset="0"/>
                              </a:rPr>
                              <m:t>𝑦</m:t>
                            </m:r>
                          </m:sub>
                          <m:sup>
                            <m:r>
                              <a:rPr lang="en-US" sz="1600" i="1" dirty="0">
                                <a:solidFill>
                                  <a:srgbClr val="FF0000"/>
                                </a:solidFill>
                                <a:latin typeface="Cambria Math" panose="02040503050406030204" pitchFamily="18" charset="0"/>
                              </a:rPr>
                              <m:t>2</m:t>
                            </m:r>
                          </m:sup>
                        </m:sSubSup>
                        <m:r>
                          <a:rPr lang="en-US" sz="1600" i="1" dirty="0">
                            <a:solidFill>
                              <a:srgbClr val="FF0000"/>
                            </a:solidFill>
                            <a:latin typeface="Cambria Math" panose="02040503050406030204" pitchFamily="18" charset="0"/>
                          </a:rPr>
                          <m:t>+</m:t>
                        </m:r>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𝑐</m:t>
                            </m:r>
                          </m:e>
                          <m:sub>
                            <m:r>
                              <a:rPr lang="en-US" sz="1600" i="1" dirty="0">
                                <a:solidFill>
                                  <a:srgbClr val="FF0000"/>
                                </a:solidFill>
                                <a:latin typeface="Cambria Math" panose="02040503050406030204" pitchFamily="18" charset="0"/>
                                <a:ea typeface="Cambria Math" panose="02040503050406030204" pitchFamily="18" charset="0"/>
                              </a:rPr>
                              <m:t>1</m:t>
                            </m:r>
                          </m:sub>
                        </m:sSub>
                      </m:den>
                    </m:f>
                  </m:oMath>
                </a14:m>
                <a:r>
                  <a:rPr lang="en-US" sz="1600" dirty="0">
                    <a:solidFill>
                      <a:srgbClr val="FF0000"/>
                    </a:solidFill>
                    <a:latin typeface="Cambria Math" panose="02040503050406030204" pitchFamily="18" charset="0"/>
                  </a:rPr>
                  <a:t>; </a:t>
                </a:r>
                <a:r>
                  <a:rPr lang="en-US" sz="1600" dirty="0">
                    <a:solidFill>
                      <a:srgbClr val="864BEF"/>
                    </a:solidFill>
                    <a:latin typeface="Cambria Math" panose="02040503050406030204" pitchFamily="18" charset="0"/>
                  </a:rPr>
                  <a:t>Contrast: </a:t>
                </a:r>
                <a14:m>
                  <m:oMath xmlns:m="http://schemas.openxmlformats.org/officeDocument/2006/math">
                    <m:r>
                      <m:rPr>
                        <m:sty m:val="p"/>
                      </m:rPr>
                      <a:rPr lang="en-US" sz="1600" i="0" dirty="0">
                        <a:solidFill>
                          <a:srgbClr val="864BEF"/>
                        </a:solidFill>
                        <a:latin typeface="Cambria Math" panose="02040503050406030204" pitchFamily="18" charset="0"/>
                      </a:rPr>
                      <m:t>c</m:t>
                    </m:r>
                    <m:d>
                      <m:dPr>
                        <m:ctrlPr>
                          <a:rPr lang="en-US" sz="1600" i="1" dirty="0">
                            <a:solidFill>
                              <a:srgbClr val="864BEF"/>
                            </a:solidFill>
                            <a:latin typeface="Cambria Math" panose="02040503050406030204" pitchFamily="18" charset="0"/>
                          </a:rPr>
                        </m:ctrlPr>
                      </m:dPr>
                      <m:e>
                        <m:r>
                          <m:rPr>
                            <m:nor/>
                          </m:rPr>
                          <a:rPr lang="en-US" sz="1600" dirty="0">
                            <a:solidFill>
                              <a:srgbClr val="864BEF"/>
                            </a:solidFill>
                            <a:latin typeface="Cambria Math" panose="02040503050406030204" pitchFamily="18" charset="0"/>
                          </a:rPr>
                          <m:t>x</m:t>
                        </m:r>
                        <m:r>
                          <m:rPr>
                            <m:nor/>
                          </m:rPr>
                          <a:rPr lang="en-US" sz="1600" dirty="0">
                            <a:solidFill>
                              <a:srgbClr val="864BEF"/>
                            </a:solidFill>
                            <a:latin typeface="Cambria Math" panose="02040503050406030204" pitchFamily="18" charset="0"/>
                          </a:rPr>
                          <m:t>,</m:t>
                        </m:r>
                        <m:r>
                          <m:rPr>
                            <m:nor/>
                          </m:rPr>
                          <a:rPr lang="en-US" sz="1600" dirty="0">
                            <a:solidFill>
                              <a:srgbClr val="864BEF"/>
                            </a:solidFill>
                            <a:latin typeface="Cambria Math" panose="02040503050406030204" pitchFamily="18" charset="0"/>
                          </a:rPr>
                          <m:t>y</m:t>
                        </m:r>
                      </m:e>
                    </m:d>
                    <m:r>
                      <a:rPr lang="en-US" sz="1600" dirty="0">
                        <a:solidFill>
                          <a:srgbClr val="864BEF"/>
                        </a:solidFill>
                        <a:latin typeface="Cambria Math" panose="02040503050406030204" pitchFamily="18" charset="0"/>
                      </a:rPr>
                      <m:t>=</m:t>
                    </m:r>
                    <m:f>
                      <m:fPr>
                        <m:ctrlPr>
                          <a:rPr lang="en-US" sz="1600" i="1" dirty="0" smtClean="0">
                            <a:solidFill>
                              <a:srgbClr val="864BEF"/>
                            </a:solidFill>
                            <a:latin typeface="Cambria Math" panose="02040503050406030204" pitchFamily="18" charset="0"/>
                          </a:rPr>
                        </m:ctrlPr>
                      </m:fPr>
                      <m:num>
                        <m:r>
                          <a:rPr lang="en-US" sz="1600" i="1" dirty="0">
                            <a:solidFill>
                              <a:srgbClr val="864BEF"/>
                            </a:solidFill>
                            <a:latin typeface="Cambria Math" panose="02040503050406030204" pitchFamily="18" charset="0"/>
                          </a:rPr>
                          <m:t>2</m:t>
                        </m:r>
                        <m:sSub>
                          <m:sSubPr>
                            <m:ctrlPr>
                              <a:rPr lang="en-US" sz="1600" i="1" dirty="0">
                                <a:solidFill>
                                  <a:srgbClr val="864BEF"/>
                                </a:solidFill>
                                <a:latin typeface="Cambria Math" panose="02040503050406030204" pitchFamily="18" charset="0"/>
                              </a:rPr>
                            </m:ctrlPr>
                          </m:sSubPr>
                          <m:e>
                            <m:r>
                              <a:rPr lang="en-US" sz="1600" i="1" dirty="0" smtClean="0">
                                <a:solidFill>
                                  <a:srgbClr val="864BEF"/>
                                </a:solidFill>
                                <a:latin typeface="Cambria Math" panose="02040503050406030204" pitchFamily="18" charset="0"/>
                                <a:ea typeface="Cambria Math" panose="02040503050406030204" pitchFamily="18" charset="0"/>
                              </a:rPr>
                              <m:t>𝜎</m:t>
                            </m:r>
                          </m:e>
                          <m:sub>
                            <m:r>
                              <a:rPr lang="en-US" sz="1600" i="1" dirty="0">
                                <a:solidFill>
                                  <a:srgbClr val="864BEF"/>
                                </a:solidFill>
                                <a:latin typeface="Cambria Math" panose="02040503050406030204" pitchFamily="18" charset="0"/>
                              </a:rPr>
                              <m:t>𝑥</m:t>
                            </m:r>
                          </m:sub>
                        </m:sSub>
                        <m:sSub>
                          <m:sSubPr>
                            <m:ctrlPr>
                              <a:rPr lang="en-US" sz="1600" i="1" dirty="0">
                                <a:solidFill>
                                  <a:srgbClr val="864BEF"/>
                                </a:solidFill>
                                <a:latin typeface="Cambria Math" panose="02040503050406030204" pitchFamily="18" charset="0"/>
                              </a:rPr>
                            </m:ctrlPr>
                          </m:sSubPr>
                          <m:e>
                            <m:r>
                              <a:rPr lang="en-US" sz="1600" i="1" dirty="0">
                                <a:solidFill>
                                  <a:srgbClr val="864BEF"/>
                                </a:solidFill>
                                <a:latin typeface="Cambria Math" panose="02040503050406030204" pitchFamily="18" charset="0"/>
                                <a:ea typeface="Cambria Math" panose="02040503050406030204" pitchFamily="18" charset="0"/>
                              </a:rPr>
                              <m:t>𝜎</m:t>
                            </m:r>
                          </m:e>
                          <m:sub>
                            <m:r>
                              <a:rPr lang="en-US" sz="1600" i="1" dirty="0">
                                <a:solidFill>
                                  <a:srgbClr val="864BEF"/>
                                </a:solidFill>
                                <a:latin typeface="Cambria Math" panose="02040503050406030204" pitchFamily="18" charset="0"/>
                                <a:ea typeface="Cambria Math" panose="02040503050406030204" pitchFamily="18" charset="0"/>
                              </a:rPr>
                              <m:t>𝑦</m:t>
                            </m:r>
                          </m:sub>
                        </m:sSub>
                        <m:r>
                          <a:rPr lang="en-US" sz="1600" i="1" dirty="0">
                            <a:solidFill>
                              <a:srgbClr val="864BEF"/>
                            </a:solidFill>
                            <a:latin typeface="Cambria Math" panose="02040503050406030204" pitchFamily="18" charset="0"/>
                          </a:rPr>
                          <m:t>+</m:t>
                        </m:r>
                        <m:sSub>
                          <m:sSubPr>
                            <m:ctrlPr>
                              <a:rPr lang="en-US" sz="1600" i="1" dirty="0">
                                <a:solidFill>
                                  <a:srgbClr val="864BEF"/>
                                </a:solidFill>
                                <a:latin typeface="Cambria Math" panose="02040503050406030204" pitchFamily="18" charset="0"/>
                              </a:rPr>
                            </m:ctrlPr>
                          </m:sSubPr>
                          <m:e>
                            <m:r>
                              <a:rPr lang="en-US" sz="1600" i="1" dirty="0">
                                <a:solidFill>
                                  <a:srgbClr val="864BEF"/>
                                </a:solidFill>
                                <a:latin typeface="Cambria Math" panose="02040503050406030204" pitchFamily="18" charset="0"/>
                                <a:ea typeface="Cambria Math" panose="02040503050406030204" pitchFamily="18" charset="0"/>
                              </a:rPr>
                              <m:t>𝑐</m:t>
                            </m:r>
                          </m:e>
                          <m:sub>
                            <m:r>
                              <a:rPr lang="en-US" sz="1600" b="0" i="1" dirty="0" smtClean="0">
                                <a:solidFill>
                                  <a:srgbClr val="864BEF"/>
                                </a:solidFill>
                                <a:latin typeface="Cambria Math" panose="02040503050406030204" pitchFamily="18" charset="0"/>
                                <a:ea typeface="Cambria Math" panose="02040503050406030204" pitchFamily="18" charset="0"/>
                              </a:rPr>
                              <m:t>2</m:t>
                            </m:r>
                          </m:sub>
                        </m:sSub>
                      </m:num>
                      <m:den>
                        <m:sSubSup>
                          <m:sSubSupPr>
                            <m:ctrlPr>
                              <a:rPr lang="en-US" sz="1600" i="1" dirty="0">
                                <a:solidFill>
                                  <a:srgbClr val="864BEF"/>
                                </a:solidFill>
                                <a:latin typeface="Cambria Math" panose="02040503050406030204" pitchFamily="18" charset="0"/>
                              </a:rPr>
                            </m:ctrlPr>
                          </m:sSubSupPr>
                          <m:e>
                            <m:r>
                              <a:rPr lang="en-US" sz="1600" i="1" dirty="0">
                                <a:solidFill>
                                  <a:srgbClr val="864BEF"/>
                                </a:solidFill>
                                <a:latin typeface="Cambria Math" panose="02040503050406030204" pitchFamily="18" charset="0"/>
                                <a:ea typeface="Cambria Math" panose="02040503050406030204" pitchFamily="18" charset="0"/>
                              </a:rPr>
                              <m:t>𝜎</m:t>
                            </m:r>
                          </m:e>
                          <m:sub>
                            <m:r>
                              <a:rPr lang="en-US" sz="1600" i="1" dirty="0">
                                <a:solidFill>
                                  <a:srgbClr val="864BEF"/>
                                </a:solidFill>
                                <a:latin typeface="Cambria Math" panose="02040503050406030204" pitchFamily="18" charset="0"/>
                              </a:rPr>
                              <m:t>𝑥</m:t>
                            </m:r>
                          </m:sub>
                          <m:sup>
                            <m:r>
                              <a:rPr lang="en-US" sz="1600" i="1" dirty="0">
                                <a:solidFill>
                                  <a:srgbClr val="864BEF"/>
                                </a:solidFill>
                                <a:latin typeface="Cambria Math" panose="02040503050406030204" pitchFamily="18" charset="0"/>
                              </a:rPr>
                              <m:t>2</m:t>
                            </m:r>
                          </m:sup>
                        </m:sSubSup>
                        <m:r>
                          <a:rPr lang="en-US" sz="1600" i="1" dirty="0">
                            <a:solidFill>
                              <a:srgbClr val="864BEF"/>
                            </a:solidFill>
                            <a:latin typeface="Cambria Math" panose="02040503050406030204" pitchFamily="18" charset="0"/>
                          </a:rPr>
                          <m:t>+</m:t>
                        </m:r>
                        <m:sSubSup>
                          <m:sSubSupPr>
                            <m:ctrlPr>
                              <a:rPr lang="en-US" sz="1600" i="1" dirty="0">
                                <a:solidFill>
                                  <a:srgbClr val="864BEF"/>
                                </a:solidFill>
                                <a:latin typeface="Cambria Math" panose="02040503050406030204" pitchFamily="18" charset="0"/>
                              </a:rPr>
                            </m:ctrlPr>
                          </m:sSubSupPr>
                          <m:e>
                            <m:r>
                              <a:rPr lang="en-US" sz="1600" i="1" dirty="0">
                                <a:solidFill>
                                  <a:srgbClr val="864BEF"/>
                                </a:solidFill>
                                <a:latin typeface="Cambria Math" panose="02040503050406030204" pitchFamily="18" charset="0"/>
                                <a:ea typeface="Cambria Math" panose="02040503050406030204" pitchFamily="18" charset="0"/>
                              </a:rPr>
                              <m:t>𝜎</m:t>
                            </m:r>
                          </m:e>
                          <m:sub>
                            <m:r>
                              <a:rPr lang="en-US" sz="1600" i="1" dirty="0">
                                <a:solidFill>
                                  <a:srgbClr val="864BEF"/>
                                </a:solidFill>
                                <a:latin typeface="Cambria Math" panose="02040503050406030204" pitchFamily="18" charset="0"/>
                              </a:rPr>
                              <m:t>𝑦</m:t>
                            </m:r>
                          </m:sub>
                          <m:sup>
                            <m:r>
                              <a:rPr lang="en-US" sz="1600" i="1" dirty="0">
                                <a:solidFill>
                                  <a:srgbClr val="864BEF"/>
                                </a:solidFill>
                                <a:latin typeface="Cambria Math" panose="02040503050406030204" pitchFamily="18" charset="0"/>
                              </a:rPr>
                              <m:t>2</m:t>
                            </m:r>
                          </m:sup>
                        </m:sSubSup>
                        <m:r>
                          <a:rPr lang="en-US" sz="1600" i="1" dirty="0">
                            <a:solidFill>
                              <a:srgbClr val="864BEF"/>
                            </a:solidFill>
                            <a:latin typeface="Cambria Math" panose="02040503050406030204" pitchFamily="18" charset="0"/>
                          </a:rPr>
                          <m:t>+</m:t>
                        </m:r>
                        <m:sSub>
                          <m:sSubPr>
                            <m:ctrlPr>
                              <a:rPr lang="en-US" sz="1600" i="1" dirty="0">
                                <a:solidFill>
                                  <a:srgbClr val="864BEF"/>
                                </a:solidFill>
                                <a:latin typeface="Cambria Math" panose="02040503050406030204" pitchFamily="18" charset="0"/>
                              </a:rPr>
                            </m:ctrlPr>
                          </m:sSubPr>
                          <m:e>
                            <m:r>
                              <a:rPr lang="en-US" sz="1600" i="1" dirty="0">
                                <a:solidFill>
                                  <a:srgbClr val="864BEF"/>
                                </a:solidFill>
                                <a:latin typeface="Cambria Math" panose="02040503050406030204" pitchFamily="18" charset="0"/>
                                <a:ea typeface="Cambria Math" panose="02040503050406030204" pitchFamily="18" charset="0"/>
                              </a:rPr>
                              <m:t>𝑐</m:t>
                            </m:r>
                          </m:e>
                          <m:sub>
                            <m:r>
                              <a:rPr lang="en-US" sz="1600" b="0" i="1" dirty="0" smtClean="0">
                                <a:solidFill>
                                  <a:srgbClr val="864BEF"/>
                                </a:solidFill>
                                <a:latin typeface="Cambria Math" panose="02040503050406030204" pitchFamily="18" charset="0"/>
                                <a:ea typeface="Cambria Math" panose="02040503050406030204" pitchFamily="18" charset="0"/>
                              </a:rPr>
                              <m:t>2</m:t>
                            </m:r>
                          </m:sub>
                        </m:sSub>
                      </m:den>
                    </m:f>
                  </m:oMath>
                </a14:m>
                <a:r>
                  <a:rPr lang="en-US" sz="1600" i="0" dirty="0">
                    <a:solidFill>
                      <a:srgbClr val="864BEF"/>
                    </a:solidFill>
                    <a:latin typeface="Cambria Math" panose="02040503050406030204" pitchFamily="18" charset="0"/>
                  </a:rPr>
                  <a:t>; </a:t>
                </a:r>
                <a:r>
                  <a:rPr lang="en-US" sz="1600" dirty="0">
                    <a:solidFill>
                      <a:schemeClr val="accent4">
                        <a:lumMod val="75000"/>
                      </a:schemeClr>
                    </a:solidFill>
                    <a:latin typeface="Cambria Math" panose="02040503050406030204" pitchFamily="18" charset="0"/>
                  </a:rPr>
                  <a:t>Structure: </a:t>
                </a:r>
                <a14:m>
                  <m:oMath xmlns:m="http://schemas.openxmlformats.org/officeDocument/2006/math">
                    <m:r>
                      <m:rPr>
                        <m:sty m:val="p"/>
                      </m:rPr>
                      <a:rPr lang="en-US" sz="1600" i="0" dirty="0">
                        <a:solidFill>
                          <a:schemeClr val="accent4">
                            <a:lumMod val="75000"/>
                          </a:schemeClr>
                        </a:solidFill>
                        <a:latin typeface="Cambria Math" panose="02040503050406030204" pitchFamily="18" charset="0"/>
                      </a:rPr>
                      <m:t>s</m:t>
                    </m:r>
                    <m:d>
                      <m:dPr>
                        <m:ctrlPr>
                          <a:rPr lang="en-US" sz="1600" i="1" dirty="0">
                            <a:solidFill>
                              <a:schemeClr val="accent4">
                                <a:lumMod val="75000"/>
                              </a:schemeClr>
                            </a:solidFill>
                            <a:latin typeface="Cambria Math" panose="02040503050406030204" pitchFamily="18" charset="0"/>
                          </a:rPr>
                        </m:ctrlPr>
                      </m:dPr>
                      <m:e>
                        <m:r>
                          <m:rPr>
                            <m:nor/>
                          </m:rPr>
                          <a:rPr lang="en-US" sz="1600" dirty="0">
                            <a:solidFill>
                              <a:schemeClr val="accent4">
                                <a:lumMod val="75000"/>
                              </a:schemeClr>
                            </a:solidFill>
                            <a:latin typeface="Cambria Math" panose="02040503050406030204" pitchFamily="18" charset="0"/>
                          </a:rPr>
                          <m:t>x</m:t>
                        </m:r>
                        <m:r>
                          <m:rPr>
                            <m:nor/>
                          </m:rPr>
                          <a:rPr lang="en-US" sz="1600" dirty="0">
                            <a:solidFill>
                              <a:schemeClr val="accent4">
                                <a:lumMod val="75000"/>
                              </a:schemeClr>
                            </a:solidFill>
                            <a:latin typeface="Cambria Math" panose="02040503050406030204" pitchFamily="18" charset="0"/>
                          </a:rPr>
                          <m:t>,</m:t>
                        </m:r>
                        <m:r>
                          <m:rPr>
                            <m:nor/>
                          </m:rPr>
                          <a:rPr lang="en-US" sz="1600" dirty="0">
                            <a:solidFill>
                              <a:schemeClr val="accent4">
                                <a:lumMod val="75000"/>
                              </a:schemeClr>
                            </a:solidFill>
                            <a:latin typeface="Cambria Math" panose="02040503050406030204" pitchFamily="18" charset="0"/>
                          </a:rPr>
                          <m:t>y</m:t>
                        </m:r>
                      </m:e>
                    </m:d>
                    <m:r>
                      <a:rPr lang="en-US" sz="1800" dirty="0">
                        <a:solidFill>
                          <a:schemeClr val="accent4">
                            <a:lumMod val="75000"/>
                          </a:schemeClr>
                        </a:solidFill>
                        <a:latin typeface="Cambria Math" panose="02040503050406030204" pitchFamily="18" charset="0"/>
                      </a:rPr>
                      <m:t>=</m:t>
                    </m:r>
                    <m:f>
                      <m:fPr>
                        <m:ctrlPr>
                          <a:rPr lang="en-US" sz="1800" i="1" dirty="0">
                            <a:solidFill>
                              <a:schemeClr val="accent4">
                                <a:lumMod val="75000"/>
                              </a:schemeClr>
                            </a:solidFill>
                            <a:latin typeface="Cambria Math" panose="02040503050406030204" pitchFamily="18" charset="0"/>
                          </a:rPr>
                        </m:ctrlPr>
                      </m:fPr>
                      <m:num>
                        <m:r>
                          <a:rPr lang="en-US" sz="1800" i="1" dirty="0">
                            <a:solidFill>
                              <a:schemeClr val="accent4">
                                <a:lumMod val="75000"/>
                              </a:schemeClr>
                            </a:solidFill>
                            <a:latin typeface="Cambria Math" panose="02040503050406030204" pitchFamily="18" charset="0"/>
                          </a:rPr>
                          <m:t>2</m:t>
                        </m:r>
                        <m:sSub>
                          <m:sSubPr>
                            <m:ctrlPr>
                              <a:rPr lang="en-US" sz="1800" i="1" dirty="0">
                                <a:solidFill>
                                  <a:schemeClr val="accent4">
                                    <a:lumMod val="75000"/>
                                  </a:schemeClr>
                                </a:solidFill>
                                <a:latin typeface="Cambria Math" panose="02040503050406030204" pitchFamily="18" charset="0"/>
                              </a:rPr>
                            </m:ctrlPr>
                          </m:sSubPr>
                          <m:e>
                            <m:r>
                              <a:rPr lang="en-US" sz="1800" i="1" dirty="0">
                                <a:solidFill>
                                  <a:schemeClr val="accent4">
                                    <a:lumMod val="75000"/>
                                  </a:schemeClr>
                                </a:solidFill>
                                <a:latin typeface="Cambria Math" panose="02040503050406030204" pitchFamily="18" charset="0"/>
                                <a:ea typeface="Cambria Math" panose="02040503050406030204" pitchFamily="18" charset="0"/>
                              </a:rPr>
                              <m:t>𝜎</m:t>
                            </m:r>
                          </m:e>
                          <m:sub>
                            <m:r>
                              <a:rPr lang="en-US" sz="1800" i="1" dirty="0">
                                <a:solidFill>
                                  <a:schemeClr val="accent4">
                                    <a:lumMod val="75000"/>
                                  </a:schemeClr>
                                </a:solidFill>
                                <a:latin typeface="Cambria Math" panose="02040503050406030204" pitchFamily="18" charset="0"/>
                              </a:rPr>
                              <m:t>𝑥</m:t>
                            </m:r>
                            <m:r>
                              <a:rPr lang="en-US" sz="1800" b="0" i="1" dirty="0" smtClean="0">
                                <a:solidFill>
                                  <a:schemeClr val="accent4">
                                    <a:lumMod val="75000"/>
                                  </a:schemeClr>
                                </a:solidFill>
                                <a:latin typeface="Cambria Math" panose="02040503050406030204" pitchFamily="18" charset="0"/>
                              </a:rPr>
                              <m:t>𝑦</m:t>
                            </m:r>
                          </m:sub>
                        </m:sSub>
                        <m:r>
                          <a:rPr lang="en-US" sz="1800" i="1" dirty="0">
                            <a:solidFill>
                              <a:schemeClr val="accent4">
                                <a:lumMod val="75000"/>
                              </a:schemeClr>
                            </a:solidFill>
                            <a:latin typeface="Cambria Math" panose="02040503050406030204" pitchFamily="18" charset="0"/>
                          </a:rPr>
                          <m:t>+</m:t>
                        </m:r>
                        <m:sSub>
                          <m:sSubPr>
                            <m:ctrlPr>
                              <a:rPr lang="en-US" sz="1800" i="1" dirty="0">
                                <a:solidFill>
                                  <a:schemeClr val="accent4">
                                    <a:lumMod val="75000"/>
                                  </a:schemeClr>
                                </a:solidFill>
                                <a:latin typeface="Cambria Math" panose="02040503050406030204" pitchFamily="18" charset="0"/>
                              </a:rPr>
                            </m:ctrlPr>
                          </m:sSubPr>
                          <m:e>
                            <m:r>
                              <a:rPr lang="en-US" sz="1800" i="1" dirty="0">
                                <a:solidFill>
                                  <a:schemeClr val="accent4">
                                    <a:lumMod val="75000"/>
                                  </a:schemeClr>
                                </a:solidFill>
                                <a:latin typeface="Cambria Math" panose="02040503050406030204" pitchFamily="18" charset="0"/>
                                <a:ea typeface="Cambria Math" panose="02040503050406030204" pitchFamily="18" charset="0"/>
                              </a:rPr>
                              <m:t>𝑐</m:t>
                            </m:r>
                          </m:e>
                          <m:sub>
                            <m:r>
                              <a:rPr lang="en-US" sz="1800" b="0" i="1" dirty="0" smtClean="0">
                                <a:solidFill>
                                  <a:schemeClr val="accent4">
                                    <a:lumMod val="75000"/>
                                  </a:schemeClr>
                                </a:solidFill>
                                <a:latin typeface="Cambria Math" panose="02040503050406030204" pitchFamily="18" charset="0"/>
                                <a:ea typeface="Cambria Math" panose="02040503050406030204" pitchFamily="18" charset="0"/>
                              </a:rPr>
                              <m:t>3</m:t>
                            </m:r>
                          </m:sub>
                        </m:sSub>
                      </m:num>
                      <m:den>
                        <m:sSub>
                          <m:sSubPr>
                            <m:ctrlPr>
                              <a:rPr lang="en-US" sz="1800" i="1" dirty="0">
                                <a:solidFill>
                                  <a:schemeClr val="accent4">
                                    <a:lumMod val="75000"/>
                                  </a:schemeClr>
                                </a:solidFill>
                                <a:latin typeface="Cambria Math" panose="02040503050406030204" pitchFamily="18" charset="0"/>
                              </a:rPr>
                            </m:ctrlPr>
                          </m:sSubPr>
                          <m:e>
                            <m:r>
                              <a:rPr lang="en-US" sz="1800" i="1" dirty="0">
                                <a:solidFill>
                                  <a:schemeClr val="accent4">
                                    <a:lumMod val="75000"/>
                                  </a:schemeClr>
                                </a:solidFill>
                                <a:latin typeface="Cambria Math" panose="02040503050406030204" pitchFamily="18" charset="0"/>
                                <a:ea typeface="Cambria Math" panose="02040503050406030204" pitchFamily="18" charset="0"/>
                              </a:rPr>
                              <m:t>𝜎</m:t>
                            </m:r>
                          </m:e>
                          <m:sub>
                            <m:r>
                              <a:rPr lang="en-US" sz="1800" i="1" dirty="0">
                                <a:solidFill>
                                  <a:schemeClr val="accent4">
                                    <a:lumMod val="75000"/>
                                  </a:schemeClr>
                                </a:solidFill>
                                <a:latin typeface="Cambria Math" panose="02040503050406030204" pitchFamily="18" charset="0"/>
                              </a:rPr>
                              <m:t>𝑥</m:t>
                            </m:r>
                          </m:sub>
                        </m:sSub>
                        <m:sSub>
                          <m:sSubPr>
                            <m:ctrlPr>
                              <a:rPr lang="en-US" sz="1800" i="1" dirty="0">
                                <a:solidFill>
                                  <a:schemeClr val="accent4">
                                    <a:lumMod val="75000"/>
                                  </a:schemeClr>
                                </a:solidFill>
                                <a:latin typeface="Cambria Math" panose="02040503050406030204" pitchFamily="18" charset="0"/>
                              </a:rPr>
                            </m:ctrlPr>
                          </m:sSubPr>
                          <m:e>
                            <m:r>
                              <a:rPr lang="en-US" sz="1800" i="1" dirty="0">
                                <a:solidFill>
                                  <a:schemeClr val="accent4">
                                    <a:lumMod val="75000"/>
                                  </a:schemeClr>
                                </a:solidFill>
                                <a:latin typeface="Cambria Math" panose="02040503050406030204" pitchFamily="18" charset="0"/>
                                <a:ea typeface="Cambria Math" panose="02040503050406030204" pitchFamily="18" charset="0"/>
                              </a:rPr>
                              <m:t>𝜎</m:t>
                            </m:r>
                          </m:e>
                          <m:sub>
                            <m:r>
                              <a:rPr lang="en-US" sz="1800" i="1" dirty="0">
                                <a:solidFill>
                                  <a:schemeClr val="accent4">
                                    <a:lumMod val="75000"/>
                                  </a:schemeClr>
                                </a:solidFill>
                                <a:latin typeface="Cambria Math" panose="02040503050406030204" pitchFamily="18" charset="0"/>
                                <a:ea typeface="Cambria Math" panose="02040503050406030204" pitchFamily="18" charset="0"/>
                              </a:rPr>
                              <m:t>𝑦</m:t>
                            </m:r>
                          </m:sub>
                        </m:sSub>
                        <m:r>
                          <a:rPr lang="en-US" sz="1800" i="1" dirty="0">
                            <a:solidFill>
                              <a:schemeClr val="accent4">
                                <a:lumMod val="75000"/>
                              </a:schemeClr>
                            </a:solidFill>
                            <a:latin typeface="Cambria Math" panose="02040503050406030204" pitchFamily="18" charset="0"/>
                          </a:rPr>
                          <m:t>+</m:t>
                        </m:r>
                        <m:sSub>
                          <m:sSubPr>
                            <m:ctrlPr>
                              <a:rPr lang="en-US" sz="1800" i="1" dirty="0">
                                <a:solidFill>
                                  <a:schemeClr val="accent4">
                                    <a:lumMod val="75000"/>
                                  </a:schemeClr>
                                </a:solidFill>
                                <a:latin typeface="Cambria Math" panose="02040503050406030204" pitchFamily="18" charset="0"/>
                              </a:rPr>
                            </m:ctrlPr>
                          </m:sSubPr>
                          <m:e>
                            <m:r>
                              <a:rPr lang="en-US" sz="1800" i="1" dirty="0">
                                <a:solidFill>
                                  <a:schemeClr val="accent4">
                                    <a:lumMod val="75000"/>
                                  </a:schemeClr>
                                </a:solidFill>
                                <a:latin typeface="Cambria Math" panose="02040503050406030204" pitchFamily="18" charset="0"/>
                                <a:ea typeface="Cambria Math" panose="02040503050406030204" pitchFamily="18" charset="0"/>
                              </a:rPr>
                              <m:t>𝑐</m:t>
                            </m:r>
                          </m:e>
                          <m:sub>
                            <m:r>
                              <a:rPr lang="en-US" sz="1800" b="0" i="1" dirty="0" smtClean="0">
                                <a:solidFill>
                                  <a:schemeClr val="accent4">
                                    <a:lumMod val="75000"/>
                                  </a:schemeClr>
                                </a:solidFill>
                                <a:latin typeface="Cambria Math" panose="02040503050406030204" pitchFamily="18" charset="0"/>
                                <a:ea typeface="Cambria Math" panose="02040503050406030204" pitchFamily="18" charset="0"/>
                              </a:rPr>
                              <m:t>3</m:t>
                            </m:r>
                          </m:sub>
                        </m:sSub>
                      </m:den>
                    </m:f>
                  </m:oMath>
                </a14:m>
                <a:endParaRPr lang="en-US" sz="1800" dirty="0">
                  <a:solidFill>
                    <a:srgbClr val="00B050"/>
                  </a:solidFill>
                </a:endParaRPr>
              </a:p>
              <a:p>
                <a:pPr marL="342900" indent="-342900">
                  <a:buFont typeface="Arial" panose="020B0604020202020204" pitchFamily="34" charset="0"/>
                  <a:buChar char="•"/>
                </a:pPr>
                <a:r>
                  <a:rPr lang="en-US" sz="1800" dirty="0"/>
                  <a:t>Perceptual loss (PL)</a:t>
                </a:r>
              </a:p>
              <a:p>
                <a:pPr algn="ctr"/>
                <a14:m>
                  <m:oMath xmlns:m="http://schemas.openxmlformats.org/officeDocument/2006/math">
                    <m:r>
                      <m:rPr>
                        <m:nor/>
                      </m:rPr>
                      <a:rPr lang="en-US" sz="1800" dirty="0" smtClean="0">
                        <a:solidFill>
                          <a:srgbClr val="FF5590"/>
                        </a:solidFill>
                        <a:latin typeface="Cambria Math" panose="02040503050406030204" pitchFamily="18" charset="0"/>
                      </a:rPr>
                      <m:t>PL</m:t>
                    </m:r>
                    <m:r>
                      <m:rPr>
                        <m:nor/>
                      </m:rPr>
                      <a:rPr lang="en-US" sz="1800" dirty="0" smtClean="0">
                        <a:solidFill>
                          <a:srgbClr val="FF5590"/>
                        </a:solidFill>
                        <a:latin typeface="Cambria Math" panose="02040503050406030204" pitchFamily="18" charset="0"/>
                      </a:rPr>
                      <m:t>(</m:t>
                    </m:r>
                    <m:r>
                      <m:rPr>
                        <m:nor/>
                      </m:rPr>
                      <a:rPr lang="en-US" sz="1800" dirty="0" smtClean="0">
                        <a:solidFill>
                          <a:srgbClr val="FF5590"/>
                        </a:solidFill>
                        <a:latin typeface="Cambria Math" panose="02040503050406030204" pitchFamily="18" charset="0"/>
                      </a:rPr>
                      <m:t>x</m:t>
                    </m:r>
                    <m:r>
                      <m:rPr>
                        <m:nor/>
                      </m:rPr>
                      <a:rPr lang="en-US" sz="1800" dirty="0" smtClean="0">
                        <a:solidFill>
                          <a:srgbClr val="FF5590"/>
                        </a:solidFill>
                        <a:latin typeface="Cambria Math" panose="02040503050406030204" pitchFamily="18" charset="0"/>
                      </a:rPr>
                      <m:t>,</m:t>
                    </m:r>
                    <m:r>
                      <m:rPr>
                        <m:nor/>
                      </m:rPr>
                      <a:rPr lang="en-US" sz="1800" dirty="0" smtClean="0">
                        <a:solidFill>
                          <a:srgbClr val="FF5590"/>
                        </a:solidFill>
                        <a:latin typeface="Cambria Math" panose="02040503050406030204" pitchFamily="18" charset="0"/>
                      </a:rPr>
                      <m:t>y</m:t>
                    </m:r>
                    <m:r>
                      <m:rPr>
                        <m:nor/>
                      </m:rPr>
                      <a:rPr lang="en-US" sz="1800" dirty="0" smtClean="0">
                        <a:solidFill>
                          <a:srgbClr val="FF5590"/>
                        </a:solidFill>
                        <a:latin typeface="Cambria Math" panose="02040503050406030204" pitchFamily="18" charset="0"/>
                      </a:rPr>
                      <m:t>)=</m:t>
                    </m:r>
                    <m:sSub>
                      <m:sSubPr>
                        <m:ctrlPr>
                          <a:rPr lang="en-US" sz="1800" i="1" dirty="0" smtClean="0">
                            <a:solidFill>
                              <a:srgbClr val="FF5590"/>
                            </a:solidFill>
                            <a:latin typeface="Cambria Math" panose="02040503050406030204" pitchFamily="18" charset="0"/>
                          </a:rPr>
                        </m:ctrlPr>
                      </m:sSubPr>
                      <m:e>
                        <m:d>
                          <m:dPr>
                            <m:begChr m:val="‖"/>
                            <m:endChr m:val="‖"/>
                            <m:ctrlPr>
                              <a:rPr lang="en-US" sz="1800" i="1" dirty="0">
                                <a:solidFill>
                                  <a:srgbClr val="FF5590"/>
                                </a:solidFill>
                                <a:latin typeface="Cambria Math" panose="02040503050406030204" pitchFamily="18" charset="0"/>
                              </a:rPr>
                            </m:ctrlPr>
                          </m:dPr>
                          <m:e>
                            <m:r>
                              <a:rPr lang="en-US" sz="1800" i="1" dirty="0">
                                <a:solidFill>
                                  <a:srgbClr val="FF5590"/>
                                </a:solidFill>
                                <a:latin typeface="Cambria Math" panose="02040503050406030204" pitchFamily="18" charset="0"/>
                                <a:ea typeface="Cambria Math" panose="02040503050406030204" pitchFamily="18" charset="0"/>
                              </a:rPr>
                              <m:t>∅</m:t>
                            </m:r>
                            <m:d>
                              <m:dPr>
                                <m:ctrlPr>
                                  <a:rPr lang="en-US" sz="1800" i="1" dirty="0">
                                    <a:solidFill>
                                      <a:srgbClr val="FF5590"/>
                                    </a:solidFill>
                                    <a:latin typeface="Cambria Math" panose="02040503050406030204" pitchFamily="18" charset="0"/>
                                    <a:ea typeface="Cambria Math" panose="02040503050406030204" pitchFamily="18" charset="0"/>
                                  </a:rPr>
                                </m:ctrlPr>
                              </m:dPr>
                              <m:e>
                                <m:r>
                                  <a:rPr lang="en-US" sz="1800" i="1" dirty="0">
                                    <a:solidFill>
                                      <a:srgbClr val="FF5590"/>
                                    </a:solidFill>
                                    <a:latin typeface="Cambria Math" panose="02040503050406030204" pitchFamily="18" charset="0"/>
                                    <a:ea typeface="Cambria Math" panose="02040503050406030204" pitchFamily="18" charset="0"/>
                                  </a:rPr>
                                  <m:t>𝑥</m:t>
                                </m:r>
                              </m:e>
                            </m:d>
                            <m:r>
                              <a:rPr lang="en-US" sz="1800" i="1" dirty="0">
                                <a:solidFill>
                                  <a:srgbClr val="FF5590"/>
                                </a:solidFill>
                                <a:latin typeface="Cambria Math" panose="02040503050406030204" pitchFamily="18" charset="0"/>
                                <a:ea typeface="Cambria Math" panose="02040503050406030204" pitchFamily="18" charset="0"/>
                              </a:rPr>
                              <m:t>−∅</m:t>
                            </m:r>
                            <m:d>
                              <m:dPr>
                                <m:ctrlPr>
                                  <a:rPr lang="en-US" sz="1800" i="1" dirty="0">
                                    <a:solidFill>
                                      <a:srgbClr val="FF5590"/>
                                    </a:solidFill>
                                    <a:latin typeface="Cambria Math" panose="02040503050406030204" pitchFamily="18" charset="0"/>
                                    <a:ea typeface="Cambria Math" panose="02040503050406030204" pitchFamily="18" charset="0"/>
                                  </a:rPr>
                                </m:ctrlPr>
                              </m:dPr>
                              <m:e>
                                <m:r>
                                  <a:rPr lang="en-US" sz="1800" i="1" dirty="0">
                                    <a:solidFill>
                                      <a:srgbClr val="FF5590"/>
                                    </a:solidFill>
                                    <a:latin typeface="Cambria Math" panose="02040503050406030204" pitchFamily="18" charset="0"/>
                                    <a:ea typeface="Cambria Math" panose="02040503050406030204" pitchFamily="18" charset="0"/>
                                  </a:rPr>
                                  <m:t>𝑦</m:t>
                                </m:r>
                              </m:e>
                            </m:d>
                          </m:e>
                        </m:d>
                      </m:e>
                      <m:sub>
                        <m:r>
                          <a:rPr lang="en-US" sz="1800" b="0" i="1" dirty="0" smtClean="0">
                            <a:solidFill>
                              <a:srgbClr val="FF5590"/>
                            </a:solidFill>
                            <a:latin typeface="Cambria Math" panose="02040503050406030204" pitchFamily="18" charset="0"/>
                          </a:rPr>
                          <m:t>2</m:t>
                        </m:r>
                      </m:sub>
                    </m:sSub>
                  </m:oMath>
                </a14:m>
                <a:r>
                  <a:rPr lang="en-US" sz="1800" dirty="0">
                    <a:solidFill>
                      <a:srgbClr val="FF5590"/>
                    </a:solidFill>
                    <a:latin typeface="Cambria Math" panose="02040503050406030204" pitchFamily="18" charset="0"/>
                  </a:rPr>
                  <a:t>; </a:t>
                </a:r>
                <a14:m>
                  <m:oMath xmlns:m="http://schemas.openxmlformats.org/officeDocument/2006/math">
                    <m:r>
                      <a:rPr lang="en-US" sz="1800" i="1" dirty="0">
                        <a:solidFill>
                          <a:srgbClr val="FF5590"/>
                        </a:solidFill>
                        <a:latin typeface="Cambria Math" panose="02040503050406030204" pitchFamily="18" charset="0"/>
                        <a:ea typeface="Cambria Math" panose="02040503050406030204" pitchFamily="18" charset="0"/>
                      </a:rPr>
                      <m:t>∅</m:t>
                    </m:r>
                  </m:oMath>
                </a14:m>
                <a:r>
                  <a:rPr lang="en-US" sz="1800" dirty="0">
                    <a:solidFill>
                      <a:srgbClr val="FF5590"/>
                    </a:solidFill>
                    <a:latin typeface="Cambria Math" panose="02040503050406030204" pitchFamily="18" charset="0"/>
                  </a:rPr>
                  <a:t>: pre-trained VGG feature maps</a:t>
                </a:r>
              </a:p>
              <a:p>
                <a:pPr marL="342900" indent="-342900">
                  <a:buFont typeface="Arial" panose="020B0604020202020204" pitchFamily="34" charset="0"/>
                  <a:buChar char="•"/>
                </a:pPr>
                <a:r>
                  <a:rPr lang="en-US" sz="1800" dirty="0"/>
                  <a:t>Multi-level SSIM</a:t>
                </a:r>
              </a:p>
            </p:txBody>
          </p:sp>
        </mc:Choice>
        <mc:Fallback xmlns="">
          <p:sp>
            <p:nvSpPr>
              <p:cNvPr id="2" name="Content Placeholder 1">
                <a:extLst>
                  <a:ext uri="{FF2B5EF4-FFF2-40B4-BE49-F238E27FC236}">
                    <a16:creationId xmlns:a16="http://schemas.microsoft.com/office/drawing/2014/main" id="{F23D5260-C521-4152-8B0F-1FC13394A607}"/>
                  </a:ext>
                </a:extLst>
              </p:cNvPr>
              <p:cNvSpPr>
                <a:spLocks noGrp="1" noRot="1" noChangeAspect="1" noMove="1" noResize="1" noEditPoints="1" noAdjustHandles="1" noChangeArrowheads="1" noChangeShapeType="1" noTextEdit="1"/>
              </p:cNvSpPr>
              <p:nvPr>
                <p:ph idx="1"/>
              </p:nvPr>
            </p:nvSpPr>
            <p:spPr>
              <a:blipFill>
                <a:blip r:embed="rId3"/>
                <a:stretch>
                  <a:fillRect l="-1619" t="-11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3C8F83EE-FEE8-4512-A789-D32B030CB0B2}"/>
              </a:ext>
            </a:extLst>
          </p:cNvPr>
          <p:cNvSpPr>
            <a:spLocks noGrp="1"/>
          </p:cNvSpPr>
          <p:nvPr>
            <p:ph type="sldNum" sz="quarter" idx="4"/>
          </p:nvPr>
        </p:nvSpPr>
        <p:spPr/>
        <p:txBody>
          <a:bodyPr/>
          <a:lstStyle/>
          <a:p>
            <a:fld id="{5306AC46-015F-6E44-B83A-36E79AEF5356}" type="slidenum">
              <a:rPr lang="en-GB" smtClean="0"/>
              <a:pPr/>
              <a:t>13</a:t>
            </a:fld>
            <a:endParaRPr lang="en-GB" dirty="0"/>
          </a:p>
        </p:txBody>
      </p:sp>
      <p:sp>
        <p:nvSpPr>
          <p:cNvPr id="5" name="Footer Placeholder 4">
            <a:extLst>
              <a:ext uri="{FF2B5EF4-FFF2-40B4-BE49-F238E27FC236}">
                <a16:creationId xmlns:a16="http://schemas.microsoft.com/office/drawing/2014/main" xmlns="" id="{BAE35ACE-9545-4FBD-A59E-F7933DB0A13F}"/>
              </a:ext>
            </a:extLst>
          </p:cNvPr>
          <p:cNvSpPr>
            <a:spLocks noGrp="1"/>
          </p:cNvSpPr>
          <p:nvPr>
            <p:ph type="ftr" sz="quarter" idx="3"/>
          </p:nvPr>
        </p:nvSpPr>
        <p:spPr/>
        <p:txBody>
          <a:bodyPr/>
          <a:lstStyle/>
          <a:p>
            <a:r>
              <a:rPr lang="en-US" dirty="0"/>
              <a:t>Reconstruction of Dynamic Perfusion and Angiography by CNN, </a:t>
            </a:r>
            <a:r>
              <a:rPr lang="en-US" dirty="0" err="1"/>
              <a:t>S.Yousefi</a:t>
            </a:r>
            <a:r>
              <a:rPr lang="en-US" dirty="0"/>
              <a:t> et al.</a:t>
            </a:r>
          </a:p>
        </p:txBody>
      </p:sp>
      <p:sp>
        <p:nvSpPr>
          <p:cNvPr id="6" name="Date Placeholder 5">
            <a:extLst>
              <a:ext uri="{FF2B5EF4-FFF2-40B4-BE49-F238E27FC236}">
                <a16:creationId xmlns:a16="http://schemas.microsoft.com/office/drawing/2014/main" xmlns="" id="{D5AD4AF9-BA8E-449D-9BA2-2760F416664C}"/>
              </a:ext>
            </a:extLst>
          </p:cNvPr>
          <p:cNvSpPr>
            <a:spLocks noGrp="1"/>
          </p:cNvSpPr>
          <p:nvPr>
            <p:ph type="dt" sz="half" idx="2"/>
          </p:nvPr>
        </p:nvSpPr>
        <p:spPr/>
        <p:txBody>
          <a:bodyPr/>
          <a:lstStyle/>
          <a:p>
            <a:fld id="{41C028FC-C194-4CDE-AD09-33E6BDE0F1B0}" type="datetime5">
              <a:rPr lang="en-US" smtClean="0"/>
              <a:t>16-Apr-22</a:t>
            </a:fld>
            <a:endParaRPr lang="en-GB" dirty="0"/>
          </a:p>
        </p:txBody>
      </p:sp>
      <p:sp>
        <p:nvSpPr>
          <p:cNvPr id="10" name="Title 2">
            <a:extLst>
              <a:ext uri="{FF2B5EF4-FFF2-40B4-BE49-F238E27FC236}">
                <a16:creationId xmlns:a16="http://schemas.microsoft.com/office/drawing/2014/main" xmlns="" id="{33C4B6E3-5529-4934-ABC5-5421D1B25299}"/>
              </a:ext>
            </a:extLst>
          </p:cNvPr>
          <p:cNvSpPr>
            <a:spLocks noGrp="1"/>
          </p:cNvSpPr>
          <p:nvPr>
            <p:ph type="title"/>
          </p:nvPr>
        </p:nvSpPr>
        <p:spPr>
          <a:xfrm>
            <a:off x="566743" y="4"/>
            <a:ext cx="6625961" cy="854075"/>
          </a:xfrm>
        </p:spPr>
        <p:txBody>
          <a:bodyPr>
            <a:normAutofit/>
          </a:bodyPr>
          <a:lstStyle/>
          <a:p>
            <a:r>
              <a:rPr lang="en-US" sz="2400" b="1" dirty="0">
                <a:latin typeface="+mn-lt"/>
              </a:rPr>
              <a:t>Loss functions</a:t>
            </a:r>
          </a:p>
        </p:txBody>
      </p:sp>
    </p:spTree>
    <p:extLst>
      <p:ext uri="{BB962C8B-B14F-4D97-AF65-F5344CB8AC3E}">
        <p14:creationId xmlns:p14="http://schemas.microsoft.com/office/powerpoint/2010/main" val="2409136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D35764BD-1741-4F11-8A88-F4331F55A5AE}"/>
              </a:ext>
            </a:extLst>
          </p:cNvPr>
          <p:cNvSpPr>
            <a:spLocks noGrp="1"/>
          </p:cNvSpPr>
          <p:nvPr>
            <p:ph type="ftr" sz="quarter" idx="3"/>
          </p:nvPr>
        </p:nvSpPr>
        <p:spPr/>
        <p:txBody>
          <a:bodyPr/>
          <a:lstStyle/>
          <a:p>
            <a:r>
              <a:rPr lang="en-US" dirty="0"/>
              <a:t>Reconstruction of Dynamic Perfusion and Angiography by CNN, </a:t>
            </a:r>
            <a:r>
              <a:rPr lang="en-US" dirty="0" err="1"/>
              <a:t>S.Yousefi</a:t>
            </a:r>
            <a:r>
              <a:rPr lang="en-US" dirty="0"/>
              <a:t> et al.</a:t>
            </a:r>
          </a:p>
        </p:txBody>
      </p:sp>
      <p:sp>
        <p:nvSpPr>
          <p:cNvPr id="11" name="Rectangle 10">
            <a:extLst>
              <a:ext uri="{FF2B5EF4-FFF2-40B4-BE49-F238E27FC236}">
                <a16:creationId xmlns:a16="http://schemas.microsoft.com/office/drawing/2014/main" xmlns="" id="{A647394A-9805-4565-B070-FB91B58A6471}"/>
              </a:ext>
            </a:extLst>
          </p:cNvPr>
          <p:cNvSpPr/>
          <p:nvPr/>
        </p:nvSpPr>
        <p:spPr bwMode="auto">
          <a:xfrm>
            <a:off x="0" y="1094915"/>
            <a:ext cx="9144000" cy="4048585"/>
          </a:xfrm>
          <a:prstGeom prst="rect">
            <a:avLst/>
          </a:prstGeom>
          <a:solidFill>
            <a:srgbClr val="FF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3" name="Title 2">
            <a:extLst>
              <a:ext uri="{FF2B5EF4-FFF2-40B4-BE49-F238E27FC236}">
                <a16:creationId xmlns:a16="http://schemas.microsoft.com/office/drawing/2014/main" xmlns="" id="{2CCD2A0D-F38E-420D-A4AF-D4AC2BB598C0}"/>
              </a:ext>
            </a:extLst>
          </p:cNvPr>
          <p:cNvSpPr>
            <a:spLocks noGrp="1"/>
          </p:cNvSpPr>
          <p:nvPr>
            <p:ph type="title"/>
          </p:nvPr>
        </p:nvSpPr>
        <p:spPr/>
        <p:txBody>
          <a:bodyPr/>
          <a:lstStyle/>
          <a:p>
            <a:r>
              <a:rPr lang="en-US" sz="2000" dirty="0"/>
              <a:t>Qualitative results for dynamic angiography reconstruction </a:t>
            </a:r>
          </a:p>
        </p:txBody>
      </p:sp>
      <p:sp>
        <p:nvSpPr>
          <p:cNvPr id="4" name="Slide Number Placeholder 3">
            <a:extLst>
              <a:ext uri="{FF2B5EF4-FFF2-40B4-BE49-F238E27FC236}">
                <a16:creationId xmlns:a16="http://schemas.microsoft.com/office/drawing/2014/main" xmlns="" id="{A2797EAB-2844-4D45-B86F-CA4CE9972BC5}"/>
              </a:ext>
            </a:extLst>
          </p:cNvPr>
          <p:cNvSpPr>
            <a:spLocks noGrp="1"/>
          </p:cNvSpPr>
          <p:nvPr>
            <p:ph type="sldNum" sz="quarter" idx="4"/>
          </p:nvPr>
        </p:nvSpPr>
        <p:spPr/>
        <p:txBody>
          <a:bodyPr/>
          <a:lstStyle/>
          <a:p>
            <a:fld id="{5306AC46-015F-6E44-B83A-36E79AEF5356}" type="slidenum">
              <a:rPr lang="en-GB" smtClean="0"/>
              <a:pPr/>
              <a:t>14</a:t>
            </a:fld>
            <a:endParaRPr lang="en-GB" dirty="0"/>
          </a:p>
        </p:txBody>
      </p:sp>
      <p:sp>
        <p:nvSpPr>
          <p:cNvPr id="6" name="Date Placeholder 5">
            <a:extLst>
              <a:ext uri="{FF2B5EF4-FFF2-40B4-BE49-F238E27FC236}">
                <a16:creationId xmlns:a16="http://schemas.microsoft.com/office/drawing/2014/main" xmlns="" id="{AA38E988-2D1B-4A9E-8B57-010008E272F9}"/>
              </a:ext>
            </a:extLst>
          </p:cNvPr>
          <p:cNvSpPr>
            <a:spLocks noGrp="1"/>
          </p:cNvSpPr>
          <p:nvPr>
            <p:ph type="dt" sz="half" idx="2"/>
          </p:nvPr>
        </p:nvSpPr>
        <p:spPr/>
        <p:txBody>
          <a:bodyPr/>
          <a:lstStyle/>
          <a:p>
            <a:fld id="{41C028FC-C194-4CDE-AD09-33E6BDE0F1B0}" type="datetime5">
              <a:rPr lang="en-US" smtClean="0"/>
              <a:t>16-Apr-22</a:t>
            </a:fld>
            <a:endParaRPr lang="en-GB" dirty="0"/>
          </a:p>
        </p:txBody>
      </p:sp>
      <p:pic>
        <p:nvPicPr>
          <p:cNvPr id="7" name="Picture 6">
            <a:extLst>
              <a:ext uri="{FF2B5EF4-FFF2-40B4-BE49-F238E27FC236}">
                <a16:creationId xmlns:a16="http://schemas.microsoft.com/office/drawing/2014/main" xmlns="" id="{E9069D36-61F8-42C4-9F35-0767F89C11AC}"/>
              </a:ext>
            </a:extLst>
          </p:cNvPr>
          <p:cNvPicPr>
            <a:picLocks noChangeAspect="1"/>
          </p:cNvPicPr>
          <p:nvPr/>
        </p:nvPicPr>
        <p:blipFill>
          <a:blip r:embed="rId3"/>
          <a:stretch>
            <a:fillRect/>
          </a:stretch>
        </p:blipFill>
        <p:spPr>
          <a:xfrm>
            <a:off x="45572" y="1399132"/>
            <a:ext cx="9007136" cy="3727634"/>
          </a:xfrm>
          <a:prstGeom prst="rect">
            <a:avLst/>
          </a:prstGeom>
        </p:spPr>
      </p:pic>
      <p:cxnSp>
        <p:nvCxnSpPr>
          <p:cNvPr id="38" name="Straight Arrow Connector 37">
            <a:extLst>
              <a:ext uri="{FF2B5EF4-FFF2-40B4-BE49-F238E27FC236}">
                <a16:creationId xmlns:a16="http://schemas.microsoft.com/office/drawing/2014/main" xmlns="" id="{262B17B3-CBFC-4617-97DC-BF8F3E89C837}"/>
              </a:ext>
            </a:extLst>
          </p:cNvPr>
          <p:cNvCxnSpPr>
            <a:cxnSpLocks/>
          </p:cNvCxnSpPr>
          <p:nvPr/>
        </p:nvCxnSpPr>
        <p:spPr bwMode="auto">
          <a:xfrm>
            <a:off x="4911857" y="1008219"/>
            <a:ext cx="4090376" cy="15816"/>
          </a:xfrm>
          <a:prstGeom prst="straightConnector1">
            <a:avLst/>
          </a:prstGeom>
          <a:ln w="76200">
            <a:solidFill>
              <a:srgbClr val="00B050"/>
            </a:solidFill>
            <a:headEnd type="triangle"/>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0">
            <a:schemeClr val="accent6"/>
          </a:fillRef>
          <a:effectRef idx="0">
            <a:schemeClr val="accent6"/>
          </a:effectRef>
          <a:fontRef idx="minor">
            <a:schemeClr val="tx1"/>
          </a:fontRef>
        </p:style>
      </p:cxnSp>
      <p:sp>
        <p:nvSpPr>
          <p:cNvPr id="40" name="Rectangle 39">
            <a:extLst>
              <a:ext uri="{FF2B5EF4-FFF2-40B4-BE49-F238E27FC236}">
                <a16:creationId xmlns:a16="http://schemas.microsoft.com/office/drawing/2014/main" xmlns="" id="{4D475B02-998E-458C-B6D5-665CB207A303}"/>
              </a:ext>
            </a:extLst>
          </p:cNvPr>
          <p:cNvSpPr/>
          <p:nvPr/>
        </p:nvSpPr>
        <p:spPr>
          <a:xfrm>
            <a:off x="5746179" y="874720"/>
            <a:ext cx="2206053" cy="307777"/>
          </a:xfrm>
          <a:prstGeom prst="rect">
            <a:avLst/>
          </a:prstGeom>
          <a:solidFill>
            <a:srgbClr val="FFFFFF"/>
          </a:solidFill>
        </p:spPr>
        <p:txBody>
          <a:bodyPr wrap="none">
            <a:spAutoFit/>
          </a:bodyPr>
          <a:lstStyle/>
          <a:p>
            <a:r>
              <a:rPr lang="en-US" sz="1400" dirty="0">
                <a:solidFill>
                  <a:srgbClr val="00B050"/>
                </a:solidFill>
              </a:rPr>
              <a:t>Error at multiple PLDs (</a:t>
            </a:r>
            <a:r>
              <a:rPr lang="en-US" sz="1400" dirty="0" err="1">
                <a:solidFill>
                  <a:srgbClr val="00B050"/>
                </a:solidFill>
              </a:rPr>
              <a:t>ms</a:t>
            </a:r>
            <a:r>
              <a:rPr lang="en-US" sz="1400" dirty="0">
                <a:solidFill>
                  <a:srgbClr val="00B050"/>
                </a:solidFill>
              </a:rPr>
              <a:t>)</a:t>
            </a:r>
          </a:p>
        </p:txBody>
      </p:sp>
      <p:cxnSp>
        <p:nvCxnSpPr>
          <p:cNvPr id="41" name="Straight Arrow Connector 40">
            <a:extLst>
              <a:ext uri="{FF2B5EF4-FFF2-40B4-BE49-F238E27FC236}">
                <a16:creationId xmlns:a16="http://schemas.microsoft.com/office/drawing/2014/main" xmlns="" id="{EA2F39BD-B526-4566-8EED-AE48501108B7}"/>
              </a:ext>
            </a:extLst>
          </p:cNvPr>
          <p:cNvCxnSpPr>
            <a:cxnSpLocks/>
          </p:cNvCxnSpPr>
          <p:nvPr/>
        </p:nvCxnSpPr>
        <p:spPr bwMode="auto">
          <a:xfrm>
            <a:off x="673395" y="1024035"/>
            <a:ext cx="4175052" cy="0"/>
          </a:xfrm>
          <a:prstGeom prst="straightConnector1">
            <a:avLst/>
          </a:prstGeom>
          <a:ln w="76200">
            <a:solidFill>
              <a:schemeClr val="tx2">
                <a:lumMod val="60000"/>
                <a:lumOff val="40000"/>
              </a:schemeClr>
            </a:solidFill>
            <a:headEnd type="triangle"/>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0">
            <a:schemeClr val="accent6"/>
          </a:fillRef>
          <a:effectRef idx="0">
            <a:schemeClr val="accent6"/>
          </a:effectRef>
          <a:fontRef idx="minor">
            <a:schemeClr val="tx1"/>
          </a:fontRef>
        </p:style>
      </p:cxnSp>
      <p:sp>
        <p:nvSpPr>
          <p:cNvPr id="42" name="Rectangle 41">
            <a:extLst>
              <a:ext uri="{FF2B5EF4-FFF2-40B4-BE49-F238E27FC236}">
                <a16:creationId xmlns:a16="http://schemas.microsoft.com/office/drawing/2014/main" xmlns="" id="{31F1C67C-D274-41EF-8D37-ED08185BDC76}"/>
              </a:ext>
            </a:extLst>
          </p:cNvPr>
          <p:cNvSpPr/>
          <p:nvPr/>
        </p:nvSpPr>
        <p:spPr>
          <a:xfrm>
            <a:off x="1554154" y="868507"/>
            <a:ext cx="2359941" cy="307777"/>
          </a:xfrm>
          <a:prstGeom prst="rect">
            <a:avLst/>
          </a:prstGeom>
          <a:solidFill>
            <a:srgbClr val="FFFFFF"/>
          </a:solidFill>
        </p:spPr>
        <p:txBody>
          <a:bodyPr wrap="none">
            <a:spAutoFit/>
          </a:bodyPr>
          <a:lstStyle/>
          <a:p>
            <a:r>
              <a:rPr lang="en-US" sz="1400" dirty="0">
                <a:solidFill>
                  <a:schemeClr val="tx2">
                    <a:lumMod val="60000"/>
                    <a:lumOff val="40000"/>
                  </a:schemeClr>
                </a:solidFill>
              </a:rPr>
              <a:t>Results at multiple PLDs (</a:t>
            </a:r>
            <a:r>
              <a:rPr lang="en-US" sz="1400" dirty="0" err="1">
                <a:solidFill>
                  <a:schemeClr val="tx2">
                    <a:lumMod val="60000"/>
                    <a:lumOff val="40000"/>
                  </a:schemeClr>
                </a:solidFill>
              </a:rPr>
              <a:t>ms</a:t>
            </a:r>
            <a:r>
              <a:rPr lang="en-US" sz="1400" dirty="0">
                <a:solidFill>
                  <a:schemeClr val="tx2">
                    <a:lumMod val="60000"/>
                    <a:lumOff val="40000"/>
                  </a:schemeClr>
                </a:solidFill>
              </a:rPr>
              <a:t>)</a:t>
            </a:r>
          </a:p>
        </p:txBody>
      </p:sp>
      <p:sp>
        <p:nvSpPr>
          <p:cNvPr id="43" name="Rectangle 42">
            <a:extLst>
              <a:ext uri="{FF2B5EF4-FFF2-40B4-BE49-F238E27FC236}">
                <a16:creationId xmlns:a16="http://schemas.microsoft.com/office/drawing/2014/main" xmlns="" id="{29DB549C-0BC9-4977-B31F-0E1E3E0FC4D6}"/>
              </a:ext>
            </a:extLst>
          </p:cNvPr>
          <p:cNvSpPr/>
          <p:nvPr/>
        </p:nvSpPr>
        <p:spPr>
          <a:xfrm>
            <a:off x="757141" y="1120481"/>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265 </a:t>
            </a:r>
          </a:p>
        </p:txBody>
      </p:sp>
      <p:sp>
        <p:nvSpPr>
          <p:cNvPr id="44" name="Rectangle 43">
            <a:extLst>
              <a:ext uri="{FF2B5EF4-FFF2-40B4-BE49-F238E27FC236}">
                <a16:creationId xmlns:a16="http://schemas.microsoft.com/office/drawing/2014/main" xmlns="" id="{C99A597B-EC0B-436F-9DBC-FC9B9A589E5A}"/>
              </a:ext>
            </a:extLst>
          </p:cNvPr>
          <p:cNvSpPr/>
          <p:nvPr/>
        </p:nvSpPr>
        <p:spPr>
          <a:xfrm>
            <a:off x="1346418" y="1104067"/>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565 </a:t>
            </a:r>
          </a:p>
        </p:txBody>
      </p:sp>
      <p:sp>
        <p:nvSpPr>
          <p:cNvPr id="45" name="Rectangle 44">
            <a:extLst>
              <a:ext uri="{FF2B5EF4-FFF2-40B4-BE49-F238E27FC236}">
                <a16:creationId xmlns:a16="http://schemas.microsoft.com/office/drawing/2014/main" xmlns="" id="{248D9675-557B-4DD0-B63E-51AF6BAC54D7}"/>
              </a:ext>
            </a:extLst>
          </p:cNvPr>
          <p:cNvSpPr/>
          <p:nvPr/>
        </p:nvSpPr>
        <p:spPr>
          <a:xfrm>
            <a:off x="1942403" y="1094915"/>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865 </a:t>
            </a:r>
          </a:p>
        </p:txBody>
      </p:sp>
      <p:sp>
        <p:nvSpPr>
          <p:cNvPr id="46" name="Rectangle 45">
            <a:extLst>
              <a:ext uri="{FF2B5EF4-FFF2-40B4-BE49-F238E27FC236}">
                <a16:creationId xmlns:a16="http://schemas.microsoft.com/office/drawing/2014/main" xmlns="" id="{BD254A8F-F0AA-416B-B9A2-884B58DC11D5}"/>
              </a:ext>
            </a:extLst>
          </p:cNvPr>
          <p:cNvSpPr/>
          <p:nvPr/>
        </p:nvSpPr>
        <p:spPr>
          <a:xfrm>
            <a:off x="2499925"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1265 </a:t>
            </a:r>
          </a:p>
        </p:txBody>
      </p:sp>
      <p:sp>
        <p:nvSpPr>
          <p:cNvPr id="47" name="Rectangle 46">
            <a:extLst>
              <a:ext uri="{FF2B5EF4-FFF2-40B4-BE49-F238E27FC236}">
                <a16:creationId xmlns:a16="http://schemas.microsoft.com/office/drawing/2014/main" xmlns="" id="{204F5B4F-46FB-4349-B8B7-2DAD1E87E8FB}"/>
              </a:ext>
            </a:extLst>
          </p:cNvPr>
          <p:cNvSpPr/>
          <p:nvPr/>
        </p:nvSpPr>
        <p:spPr>
          <a:xfrm>
            <a:off x="3102786"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1665 </a:t>
            </a:r>
          </a:p>
        </p:txBody>
      </p:sp>
      <p:sp>
        <p:nvSpPr>
          <p:cNvPr id="48" name="Rectangle 47">
            <a:extLst>
              <a:ext uri="{FF2B5EF4-FFF2-40B4-BE49-F238E27FC236}">
                <a16:creationId xmlns:a16="http://schemas.microsoft.com/office/drawing/2014/main" xmlns="" id="{D423A79C-978B-41AA-B5C1-5301D6B69926}"/>
              </a:ext>
            </a:extLst>
          </p:cNvPr>
          <p:cNvSpPr/>
          <p:nvPr/>
        </p:nvSpPr>
        <p:spPr>
          <a:xfrm>
            <a:off x="3678297"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5065 </a:t>
            </a:r>
          </a:p>
        </p:txBody>
      </p:sp>
      <p:sp>
        <p:nvSpPr>
          <p:cNvPr id="49" name="Rectangle 48">
            <a:extLst>
              <a:ext uri="{FF2B5EF4-FFF2-40B4-BE49-F238E27FC236}">
                <a16:creationId xmlns:a16="http://schemas.microsoft.com/office/drawing/2014/main" xmlns="" id="{B846741C-94CE-47FF-894D-97131C25706B}"/>
              </a:ext>
            </a:extLst>
          </p:cNvPr>
          <p:cNvSpPr/>
          <p:nvPr/>
        </p:nvSpPr>
        <p:spPr>
          <a:xfrm>
            <a:off x="4263923" y="1104067"/>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2665 </a:t>
            </a:r>
          </a:p>
        </p:txBody>
      </p:sp>
      <p:sp>
        <p:nvSpPr>
          <p:cNvPr id="50" name="Rectangle 49">
            <a:extLst>
              <a:ext uri="{FF2B5EF4-FFF2-40B4-BE49-F238E27FC236}">
                <a16:creationId xmlns:a16="http://schemas.microsoft.com/office/drawing/2014/main" xmlns="" id="{E614E12E-8E2B-4C1B-A9DE-35FE755B4DF1}"/>
              </a:ext>
            </a:extLst>
          </p:cNvPr>
          <p:cNvSpPr/>
          <p:nvPr/>
        </p:nvSpPr>
        <p:spPr>
          <a:xfrm>
            <a:off x="4956686" y="1104067"/>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265 </a:t>
            </a:r>
          </a:p>
        </p:txBody>
      </p:sp>
      <p:sp>
        <p:nvSpPr>
          <p:cNvPr id="51" name="Rectangle 50">
            <a:extLst>
              <a:ext uri="{FF2B5EF4-FFF2-40B4-BE49-F238E27FC236}">
                <a16:creationId xmlns:a16="http://schemas.microsoft.com/office/drawing/2014/main" xmlns="" id="{BFB190E2-5873-4D5D-B01B-C4CD428DEC8D}"/>
              </a:ext>
            </a:extLst>
          </p:cNvPr>
          <p:cNvSpPr/>
          <p:nvPr/>
        </p:nvSpPr>
        <p:spPr>
          <a:xfrm>
            <a:off x="5573922" y="1104067"/>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565 </a:t>
            </a:r>
          </a:p>
        </p:txBody>
      </p:sp>
      <p:sp>
        <p:nvSpPr>
          <p:cNvPr id="52" name="Rectangle 51">
            <a:extLst>
              <a:ext uri="{FF2B5EF4-FFF2-40B4-BE49-F238E27FC236}">
                <a16:creationId xmlns:a16="http://schemas.microsoft.com/office/drawing/2014/main" xmlns="" id="{646F9F85-0442-4AAE-AB4A-E4DA4D38BA57}"/>
              </a:ext>
            </a:extLst>
          </p:cNvPr>
          <p:cNvSpPr/>
          <p:nvPr/>
        </p:nvSpPr>
        <p:spPr>
          <a:xfrm>
            <a:off x="6148644" y="1094915"/>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865 </a:t>
            </a:r>
          </a:p>
        </p:txBody>
      </p:sp>
      <p:sp>
        <p:nvSpPr>
          <p:cNvPr id="53" name="Rectangle 52">
            <a:extLst>
              <a:ext uri="{FF2B5EF4-FFF2-40B4-BE49-F238E27FC236}">
                <a16:creationId xmlns:a16="http://schemas.microsoft.com/office/drawing/2014/main" xmlns="" id="{F59273FB-81A6-48FC-A6C1-F559C26FCFC4}"/>
              </a:ext>
            </a:extLst>
          </p:cNvPr>
          <p:cNvSpPr/>
          <p:nvPr/>
        </p:nvSpPr>
        <p:spPr>
          <a:xfrm>
            <a:off x="6670725"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1265 </a:t>
            </a:r>
          </a:p>
        </p:txBody>
      </p:sp>
      <p:sp>
        <p:nvSpPr>
          <p:cNvPr id="54" name="Rectangle 53">
            <a:extLst>
              <a:ext uri="{FF2B5EF4-FFF2-40B4-BE49-F238E27FC236}">
                <a16:creationId xmlns:a16="http://schemas.microsoft.com/office/drawing/2014/main" xmlns="" id="{897BDCD0-A434-4D0D-A56E-E337C0B31640}"/>
              </a:ext>
            </a:extLst>
          </p:cNvPr>
          <p:cNvSpPr/>
          <p:nvPr/>
        </p:nvSpPr>
        <p:spPr>
          <a:xfrm>
            <a:off x="7273584"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1665 </a:t>
            </a:r>
          </a:p>
        </p:txBody>
      </p:sp>
      <p:sp>
        <p:nvSpPr>
          <p:cNvPr id="55" name="Rectangle 54">
            <a:extLst>
              <a:ext uri="{FF2B5EF4-FFF2-40B4-BE49-F238E27FC236}">
                <a16:creationId xmlns:a16="http://schemas.microsoft.com/office/drawing/2014/main" xmlns="" id="{63590904-821A-473D-9B5A-429C03C279D6}"/>
              </a:ext>
            </a:extLst>
          </p:cNvPr>
          <p:cNvSpPr/>
          <p:nvPr/>
        </p:nvSpPr>
        <p:spPr>
          <a:xfrm>
            <a:off x="7834919"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5065 </a:t>
            </a:r>
          </a:p>
        </p:txBody>
      </p:sp>
      <p:sp>
        <p:nvSpPr>
          <p:cNvPr id="56" name="Rectangle 55">
            <a:extLst>
              <a:ext uri="{FF2B5EF4-FFF2-40B4-BE49-F238E27FC236}">
                <a16:creationId xmlns:a16="http://schemas.microsoft.com/office/drawing/2014/main" xmlns="" id="{89D026FA-6DC3-4457-9E61-7D79EF578879}"/>
              </a:ext>
            </a:extLst>
          </p:cNvPr>
          <p:cNvSpPr/>
          <p:nvPr/>
        </p:nvSpPr>
        <p:spPr>
          <a:xfrm>
            <a:off x="8427634" y="1104067"/>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2665 </a:t>
            </a:r>
          </a:p>
        </p:txBody>
      </p:sp>
    </p:spTree>
    <p:extLst>
      <p:ext uri="{BB962C8B-B14F-4D97-AF65-F5344CB8AC3E}">
        <p14:creationId xmlns:p14="http://schemas.microsoft.com/office/powerpoint/2010/main" val="260945846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xmlns="" id="{3A8773BA-C42C-436E-96ED-F42E193343EF}"/>
              </a:ext>
            </a:extLst>
          </p:cNvPr>
          <p:cNvCxnSpPr>
            <a:cxnSpLocks/>
          </p:cNvCxnSpPr>
          <p:nvPr/>
        </p:nvCxnSpPr>
        <p:spPr bwMode="auto">
          <a:xfrm>
            <a:off x="4911857" y="1008219"/>
            <a:ext cx="4090376" cy="15816"/>
          </a:xfrm>
          <a:prstGeom prst="straightConnector1">
            <a:avLst/>
          </a:prstGeom>
          <a:ln w="76200">
            <a:solidFill>
              <a:srgbClr val="00B050"/>
            </a:solidFill>
            <a:headEnd type="triangle"/>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0">
            <a:schemeClr val="accent6"/>
          </a:fillRef>
          <a:effectRef idx="0">
            <a:schemeClr val="accent6"/>
          </a:effectRef>
          <a:fontRef idx="minor">
            <a:schemeClr val="tx1"/>
          </a:fontRef>
        </p:style>
      </p:cxnSp>
      <p:sp>
        <p:nvSpPr>
          <p:cNvPr id="41" name="Rectangle 40">
            <a:extLst>
              <a:ext uri="{FF2B5EF4-FFF2-40B4-BE49-F238E27FC236}">
                <a16:creationId xmlns:a16="http://schemas.microsoft.com/office/drawing/2014/main" xmlns="" id="{C6DCDE7C-0A0E-4422-8122-4C7E14126561}"/>
              </a:ext>
            </a:extLst>
          </p:cNvPr>
          <p:cNvSpPr/>
          <p:nvPr/>
        </p:nvSpPr>
        <p:spPr>
          <a:xfrm>
            <a:off x="5746179" y="874720"/>
            <a:ext cx="2206053" cy="307777"/>
          </a:xfrm>
          <a:prstGeom prst="rect">
            <a:avLst/>
          </a:prstGeom>
          <a:solidFill>
            <a:srgbClr val="FFFFFF"/>
          </a:solidFill>
        </p:spPr>
        <p:txBody>
          <a:bodyPr wrap="none">
            <a:spAutoFit/>
          </a:bodyPr>
          <a:lstStyle/>
          <a:p>
            <a:r>
              <a:rPr lang="en-US" sz="1400" dirty="0">
                <a:solidFill>
                  <a:srgbClr val="00B050"/>
                </a:solidFill>
              </a:rPr>
              <a:t>Error at multiple PLDs (</a:t>
            </a:r>
            <a:r>
              <a:rPr lang="en-US" sz="1400" dirty="0" err="1">
                <a:solidFill>
                  <a:srgbClr val="00B050"/>
                </a:solidFill>
              </a:rPr>
              <a:t>ms</a:t>
            </a:r>
            <a:r>
              <a:rPr lang="en-US" sz="1400" dirty="0">
                <a:solidFill>
                  <a:srgbClr val="00B050"/>
                </a:solidFill>
              </a:rPr>
              <a:t>)</a:t>
            </a:r>
          </a:p>
        </p:txBody>
      </p:sp>
      <p:cxnSp>
        <p:nvCxnSpPr>
          <p:cNvPr id="38" name="Straight Arrow Connector 37">
            <a:extLst>
              <a:ext uri="{FF2B5EF4-FFF2-40B4-BE49-F238E27FC236}">
                <a16:creationId xmlns:a16="http://schemas.microsoft.com/office/drawing/2014/main" xmlns="" id="{EB86B32A-B0F7-4AF5-BB0D-5C54464E24D9}"/>
              </a:ext>
            </a:extLst>
          </p:cNvPr>
          <p:cNvCxnSpPr>
            <a:cxnSpLocks/>
          </p:cNvCxnSpPr>
          <p:nvPr/>
        </p:nvCxnSpPr>
        <p:spPr bwMode="auto">
          <a:xfrm>
            <a:off x="673395" y="1024035"/>
            <a:ext cx="4175052" cy="0"/>
          </a:xfrm>
          <a:prstGeom prst="straightConnector1">
            <a:avLst/>
          </a:prstGeom>
          <a:ln w="76200">
            <a:solidFill>
              <a:schemeClr val="tx2">
                <a:lumMod val="60000"/>
                <a:lumOff val="40000"/>
              </a:schemeClr>
            </a:solidFill>
            <a:headEnd type="triangle"/>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6"/>
          </a:lnRef>
          <a:fillRef idx="0">
            <a:schemeClr val="accent6"/>
          </a:fillRef>
          <a:effectRef idx="0">
            <a:schemeClr val="accent6"/>
          </a:effectRef>
          <a:fontRef idx="minor">
            <a:schemeClr val="tx1"/>
          </a:fontRef>
        </p:style>
      </p:cxnSp>
      <p:sp>
        <p:nvSpPr>
          <p:cNvPr id="39" name="Rectangle 38">
            <a:extLst>
              <a:ext uri="{FF2B5EF4-FFF2-40B4-BE49-F238E27FC236}">
                <a16:creationId xmlns:a16="http://schemas.microsoft.com/office/drawing/2014/main" xmlns="" id="{97FDD90D-A4F0-42E6-BCE1-46AF4EF1478F}"/>
              </a:ext>
            </a:extLst>
          </p:cNvPr>
          <p:cNvSpPr/>
          <p:nvPr/>
        </p:nvSpPr>
        <p:spPr>
          <a:xfrm>
            <a:off x="1554154" y="868507"/>
            <a:ext cx="2359941" cy="307777"/>
          </a:xfrm>
          <a:prstGeom prst="rect">
            <a:avLst/>
          </a:prstGeom>
          <a:solidFill>
            <a:srgbClr val="FFFFFF"/>
          </a:solidFill>
        </p:spPr>
        <p:txBody>
          <a:bodyPr wrap="none">
            <a:spAutoFit/>
          </a:bodyPr>
          <a:lstStyle/>
          <a:p>
            <a:r>
              <a:rPr lang="en-US" sz="1400" dirty="0">
                <a:solidFill>
                  <a:schemeClr val="tx2">
                    <a:lumMod val="60000"/>
                    <a:lumOff val="40000"/>
                  </a:schemeClr>
                </a:solidFill>
              </a:rPr>
              <a:t>Results at multiple PLDs (</a:t>
            </a:r>
            <a:r>
              <a:rPr lang="en-US" sz="1400" dirty="0" err="1">
                <a:solidFill>
                  <a:schemeClr val="tx2">
                    <a:lumMod val="60000"/>
                    <a:lumOff val="40000"/>
                  </a:schemeClr>
                </a:solidFill>
              </a:rPr>
              <a:t>ms</a:t>
            </a:r>
            <a:r>
              <a:rPr lang="en-US" sz="1400" dirty="0">
                <a:solidFill>
                  <a:schemeClr val="tx2">
                    <a:lumMod val="60000"/>
                    <a:lumOff val="40000"/>
                  </a:schemeClr>
                </a:solidFill>
              </a:rPr>
              <a:t>)</a:t>
            </a:r>
          </a:p>
        </p:txBody>
      </p:sp>
      <p:sp>
        <p:nvSpPr>
          <p:cNvPr id="4" name="Slide Number Placeholder 3">
            <a:extLst>
              <a:ext uri="{FF2B5EF4-FFF2-40B4-BE49-F238E27FC236}">
                <a16:creationId xmlns:a16="http://schemas.microsoft.com/office/drawing/2014/main" xmlns="" id="{A2797EAB-2844-4D45-B86F-CA4CE9972BC5}"/>
              </a:ext>
            </a:extLst>
          </p:cNvPr>
          <p:cNvSpPr>
            <a:spLocks noGrp="1"/>
          </p:cNvSpPr>
          <p:nvPr>
            <p:ph type="sldNum" sz="quarter" idx="4"/>
          </p:nvPr>
        </p:nvSpPr>
        <p:spPr/>
        <p:txBody>
          <a:bodyPr/>
          <a:lstStyle/>
          <a:p>
            <a:fld id="{5306AC46-015F-6E44-B83A-36E79AEF5356}" type="slidenum">
              <a:rPr lang="en-GB" smtClean="0"/>
              <a:pPr/>
              <a:t>15</a:t>
            </a:fld>
            <a:endParaRPr lang="en-GB" dirty="0"/>
          </a:p>
        </p:txBody>
      </p:sp>
      <p:sp>
        <p:nvSpPr>
          <p:cNvPr id="5" name="Footer Placeholder 4">
            <a:extLst>
              <a:ext uri="{FF2B5EF4-FFF2-40B4-BE49-F238E27FC236}">
                <a16:creationId xmlns:a16="http://schemas.microsoft.com/office/drawing/2014/main" xmlns="" id="{D35764BD-1741-4F11-8A88-F4331F55A5AE}"/>
              </a:ext>
            </a:extLst>
          </p:cNvPr>
          <p:cNvSpPr>
            <a:spLocks noGrp="1"/>
          </p:cNvSpPr>
          <p:nvPr>
            <p:ph type="ftr" sz="quarter" idx="3"/>
          </p:nvPr>
        </p:nvSpPr>
        <p:spPr/>
        <p:txBody>
          <a:bodyPr/>
          <a:lstStyle/>
          <a:p>
            <a:r>
              <a:rPr lang="en-US" dirty="0"/>
              <a:t>Reconstruction of Dynamic Perfusion and Angiography by CNN, </a:t>
            </a:r>
            <a:r>
              <a:rPr lang="en-US" dirty="0" err="1"/>
              <a:t>S.Yousefi</a:t>
            </a:r>
            <a:r>
              <a:rPr lang="en-US" dirty="0"/>
              <a:t> et al.</a:t>
            </a:r>
          </a:p>
        </p:txBody>
      </p:sp>
      <p:sp>
        <p:nvSpPr>
          <p:cNvPr id="6" name="Date Placeholder 5">
            <a:extLst>
              <a:ext uri="{FF2B5EF4-FFF2-40B4-BE49-F238E27FC236}">
                <a16:creationId xmlns:a16="http://schemas.microsoft.com/office/drawing/2014/main" xmlns="" id="{AA38E988-2D1B-4A9E-8B57-010008E272F9}"/>
              </a:ext>
            </a:extLst>
          </p:cNvPr>
          <p:cNvSpPr>
            <a:spLocks noGrp="1"/>
          </p:cNvSpPr>
          <p:nvPr>
            <p:ph type="dt" sz="half" idx="2"/>
          </p:nvPr>
        </p:nvSpPr>
        <p:spPr/>
        <p:txBody>
          <a:bodyPr/>
          <a:lstStyle/>
          <a:p>
            <a:fld id="{41C028FC-C194-4CDE-AD09-33E6BDE0F1B0}" type="datetime5">
              <a:rPr lang="en-US" smtClean="0"/>
              <a:t>16-Apr-22</a:t>
            </a:fld>
            <a:endParaRPr lang="en-GB" dirty="0"/>
          </a:p>
        </p:txBody>
      </p:sp>
      <p:pic>
        <p:nvPicPr>
          <p:cNvPr id="8" name="Picture 7">
            <a:extLst>
              <a:ext uri="{FF2B5EF4-FFF2-40B4-BE49-F238E27FC236}">
                <a16:creationId xmlns:a16="http://schemas.microsoft.com/office/drawing/2014/main" xmlns="" id="{15D75176-621D-4E81-9E57-FEB1516C930B}"/>
              </a:ext>
            </a:extLst>
          </p:cNvPr>
          <p:cNvPicPr>
            <a:picLocks noChangeAspect="1"/>
          </p:cNvPicPr>
          <p:nvPr/>
        </p:nvPicPr>
        <p:blipFill rotWithShape="1">
          <a:blip r:embed="rId3"/>
          <a:srcRect l="748"/>
          <a:stretch/>
        </p:blipFill>
        <p:spPr>
          <a:xfrm>
            <a:off x="41786" y="1312618"/>
            <a:ext cx="9075567" cy="3854221"/>
          </a:xfrm>
          <a:prstGeom prst="rect">
            <a:avLst/>
          </a:prstGeom>
        </p:spPr>
      </p:pic>
      <p:sp>
        <p:nvSpPr>
          <p:cNvPr id="3" name="Title 2">
            <a:extLst>
              <a:ext uri="{FF2B5EF4-FFF2-40B4-BE49-F238E27FC236}">
                <a16:creationId xmlns:a16="http://schemas.microsoft.com/office/drawing/2014/main" xmlns="" id="{2CCD2A0D-F38E-420D-A4AF-D4AC2BB598C0}"/>
              </a:ext>
            </a:extLst>
          </p:cNvPr>
          <p:cNvSpPr>
            <a:spLocks noGrp="1"/>
          </p:cNvSpPr>
          <p:nvPr>
            <p:ph type="title"/>
          </p:nvPr>
        </p:nvSpPr>
        <p:spPr>
          <a:xfrm>
            <a:off x="566743" y="4"/>
            <a:ext cx="6625961" cy="854075"/>
          </a:xfrm>
        </p:spPr>
        <p:txBody>
          <a:bodyPr/>
          <a:lstStyle/>
          <a:p>
            <a:r>
              <a:rPr lang="en-US" sz="2000" dirty="0"/>
              <a:t>Qualitative results for dynamic perfusion reconstruction </a:t>
            </a:r>
          </a:p>
        </p:txBody>
      </p:sp>
      <p:sp>
        <p:nvSpPr>
          <p:cNvPr id="24" name="Rectangle 23">
            <a:extLst>
              <a:ext uri="{FF2B5EF4-FFF2-40B4-BE49-F238E27FC236}">
                <a16:creationId xmlns:a16="http://schemas.microsoft.com/office/drawing/2014/main" xmlns="" id="{1E32D27B-EC0A-455E-9B82-211851AF8498}"/>
              </a:ext>
            </a:extLst>
          </p:cNvPr>
          <p:cNvSpPr/>
          <p:nvPr/>
        </p:nvSpPr>
        <p:spPr>
          <a:xfrm>
            <a:off x="757141" y="1120481"/>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265 </a:t>
            </a:r>
          </a:p>
        </p:txBody>
      </p:sp>
      <p:sp>
        <p:nvSpPr>
          <p:cNvPr id="25" name="Rectangle 24">
            <a:extLst>
              <a:ext uri="{FF2B5EF4-FFF2-40B4-BE49-F238E27FC236}">
                <a16:creationId xmlns:a16="http://schemas.microsoft.com/office/drawing/2014/main" xmlns="" id="{9031BA60-B29C-4298-9735-340FBE16BD32}"/>
              </a:ext>
            </a:extLst>
          </p:cNvPr>
          <p:cNvSpPr/>
          <p:nvPr/>
        </p:nvSpPr>
        <p:spPr>
          <a:xfrm>
            <a:off x="1346418" y="1104067"/>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565 </a:t>
            </a:r>
          </a:p>
        </p:txBody>
      </p:sp>
      <p:sp>
        <p:nvSpPr>
          <p:cNvPr id="26" name="Rectangle 25">
            <a:extLst>
              <a:ext uri="{FF2B5EF4-FFF2-40B4-BE49-F238E27FC236}">
                <a16:creationId xmlns:a16="http://schemas.microsoft.com/office/drawing/2014/main" xmlns="" id="{970F27EC-E8AE-4CAA-A4A7-86EEDA776B61}"/>
              </a:ext>
            </a:extLst>
          </p:cNvPr>
          <p:cNvSpPr/>
          <p:nvPr/>
        </p:nvSpPr>
        <p:spPr>
          <a:xfrm>
            <a:off x="1942403" y="1094915"/>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865 </a:t>
            </a:r>
          </a:p>
        </p:txBody>
      </p:sp>
      <p:sp>
        <p:nvSpPr>
          <p:cNvPr id="27" name="Rectangle 26">
            <a:extLst>
              <a:ext uri="{FF2B5EF4-FFF2-40B4-BE49-F238E27FC236}">
                <a16:creationId xmlns:a16="http://schemas.microsoft.com/office/drawing/2014/main" xmlns="" id="{1543188B-AD33-48ED-8B03-78B80D797451}"/>
              </a:ext>
            </a:extLst>
          </p:cNvPr>
          <p:cNvSpPr/>
          <p:nvPr/>
        </p:nvSpPr>
        <p:spPr>
          <a:xfrm>
            <a:off x="2499925"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1265 </a:t>
            </a:r>
          </a:p>
        </p:txBody>
      </p:sp>
      <p:sp>
        <p:nvSpPr>
          <p:cNvPr id="28" name="Rectangle 27">
            <a:extLst>
              <a:ext uri="{FF2B5EF4-FFF2-40B4-BE49-F238E27FC236}">
                <a16:creationId xmlns:a16="http://schemas.microsoft.com/office/drawing/2014/main" xmlns="" id="{C2F0B659-AD75-4FD3-A545-BC0713D00010}"/>
              </a:ext>
            </a:extLst>
          </p:cNvPr>
          <p:cNvSpPr/>
          <p:nvPr/>
        </p:nvSpPr>
        <p:spPr>
          <a:xfrm>
            <a:off x="3102786"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1665 </a:t>
            </a:r>
          </a:p>
        </p:txBody>
      </p:sp>
      <p:sp>
        <p:nvSpPr>
          <p:cNvPr id="29" name="Rectangle 28">
            <a:extLst>
              <a:ext uri="{FF2B5EF4-FFF2-40B4-BE49-F238E27FC236}">
                <a16:creationId xmlns:a16="http://schemas.microsoft.com/office/drawing/2014/main" xmlns="" id="{85AA337A-39AC-45E2-BAD3-DA378867FC7F}"/>
              </a:ext>
            </a:extLst>
          </p:cNvPr>
          <p:cNvSpPr/>
          <p:nvPr/>
        </p:nvSpPr>
        <p:spPr>
          <a:xfrm>
            <a:off x="3678297"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5065 </a:t>
            </a:r>
          </a:p>
        </p:txBody>
      </p:sp>
      <p:sp>
        <p:nvSpPr>
          <p:cNvPr id="30" name="Rectangle 29">
            <a:extLst>
              <a:ext uri="{FF2B5EF4-FFF2-40B4-BE49-F238E27FC236}">
                <a16:creationId xmlns:a16="http://schemas.microsoft.com/office/drawing/2014/main" xmlns="" id="{D1039F98-B29C-4378-BDE2-03A1A02FC303}"/>
              </a:ext>
            </a:extLst>
          </p:cNvPr>
          <p:cNvSpPr/>
          <p:nvPr/>
        </p:nvSpPr>
        <p:spPr>
          <a:xfrm>
            <a:off x="4263923" y="1104067"/>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2665 </a:t>
            </a:r>
          </a:p>
        </p:txBody>
      </p:sp>
      <p:sp>
        <p:nvSpPr>
          <p:cNvPr id="31" name="Rectangle 30">
            <a:extLst>
              <a:ext uri="{FF2B5EF4-FFF2-40B4-BE49-F238E27FC236}">
                <a16:creationId xmlns:a16="http://schemas.microsoft.com/office/drawing/2014/main" xmlns="" id="{81F81C67-44BE-4A8B-A95C-F2112F00C234}"/>
              </a:ext>
            </a:extLst>
          </p:cNvPr>
          <p:cNvSpPr/>
          <p:nvPr/>
        </p:nvSpPr>
        <p:spPr>
          <a:xfrm>
            <a:off x="4956686" y="1104067"/>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265 </a:t>
            </a:r>
          </a:p>
        </p:txBody>
      </p:sp>
      <p:sp>
        <p:nvSpPr>
          <p:cNvPr id="32" name="Rectangle 31">
            <a:extLst>
              <a:ext uri="{FF2B5EF4-FFF2-40B4-BE49-F238E27FC236}">
                <a16:creationId xmlns:a16="http://schemas.microsoft.com/office/drawing/2014/main" xmlns="" id="{113B5F27-D98E-48A4-A157-EC3C3667C354}"/>
              </a:ext>
            </a:extLst>
          </p:cNvPr>
          <p:cNvSpPr/>
          <p:nvPr/>
        </p:nvSpPr>
        <p:spPr>
          <a:xfrm>
            <a:off x="5573922" y="1104067"/>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565 </a:t>
            </a:r>
          </a:p>
        </p:txBody>
      </p:sp>
      <p:sp>
        <p:nvSpPr>
          <p:cNvPr id="33" name="Rectangle 32">
            <a:extLst>
              <a:ext uri="{FF2B5EF4-FFF2-40B4-BE49-F238E27FC236}">
                <a16:creationId xmlns:a16="http://schemas.microsoft.com/office/drawing/2014/main" xmlns="" id="{1524F16E-4DC2-405B-901A-A188DECBE783}"/>
              </a:ext>
            </a:extLst>
          </p:cNvPr>
          <p:cNvSpPr/>
          <p:nvPr/>
        </p:nvSpPr>
        <p:spPr>
          <a:xfrm>
            <a:off x="6148644" y="1094915"/>
            <a:ext cx="543739"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865 </a:t>
            </a:r>
          </a:p>
        </p:txBody>
      </p:sp>
      <p:sp>
        <p:nvSpPr>
          <p:cNvPr id="34" name="Rectangle 33">
            <a:extLst>
              <a:ext uri="{FF2B5EF4-FFF2-40B4-BE49-F238E27FC236}">
                <a16:creationId xmlns:a16="http://schemas.microsoft.com/office/drawing/2014/main" xmlns="" id="{056B07BC-FF43-4AA4-97F9-F02C8A7A7998}"/>
              </a:ext>
            </a:extLst>
          </p:cNvPr>
          <p:cNvSpPr/>
          <p:nvPr/>
        </p:nvSpPr>
        <p:spPr>
          <a:xfrm>
            <a:off x="6670725"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1265 </a:t>
            </a:r>
          </a:p>
        </p:txBody>
      </p:sp>
      <p:sp>
        <p:nvSpPr>
          <p:cNvPr id="35" name="Rectangle 34">
            <a:extLst>
              <a:ext uri="{FF2B5EF4-FFF2-40B4-BE49-F238E27FC236}">
                <a16:creationId xmlns:a16="http://schemas.microsoft.com/office/drawing/2014/main" xmlns="" id="{59502BBA-54AE-48F1-9F34-CA2E807F7B3D}"/>
              </a:ext>
            </a:extLst>
          </p:cNvPr>
          <p:cNvSpPr/>
          <p:nvPr/>
        </p:nvSpPr>
        <p:spPr>
          <a:xfrm>
            <a:off x="7273584"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1665 </a:t>
            </a:r>
          </a:p>
        </p:txBody>
      </p:sp>
      <p:sp>
        <p:nvSpPr>
          <p:cNvPr id="36" name="Rectangle 35">
            <a:extLst>
              <a:ext uri="{FF2B5EF4-FFF2-40B4-BE49-F238E27FC236}">
                <a16:creationId xmlns:a16="http://schemas.microsoft.com/office/drawing/2014/main" xmlns="" id="{A2879881-25F0-4446-B575-7C693601841A}"/>
              </a:ext>
            </a:extLst>
          </p:cNvPr>
          <p:cNvSpPr/>
          <p:nvPr/>
        </p:nvSpPr>
        <p:spPr>
          <a:xfrm>
            <a:off x="7834919" y="1094915"/>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5065 </a:t>
            </a:r>
          </a:p>
        </p:txBody>
      </p:sp>
      <p:sp>
        <p:nvSpPr>
          <p:cNvPr id="37" name="Rectangle 36">
            <a:extLst>
              <a:ext uri="{FF2B5EF4-FFF2-40B4-BE49-F238E27FC236}">
                <a16:creationId xmlns:a16="http://schemas.microsoft.com/office/drawing/2014/main" xmlns="" id="{8C5EA371-5C37-4DA0-B39D-1AB47583CE76}"/>
              </a:ext>
            </a:extLst>
          </p:cNvPr>
          <p:cNvSpPr/>
          <p:nvPr/>
        </p:nvSpPr>
        <p:spPr>
          <a:xfrm>
            <a:off x="8427634" y="1104067"/>
            <a:ext cx="647934" cy="338554"/>
          </a:xfrm>
          <a:prstGeom prst="rect">
            <a:avLst/>
          </a:prstGeom>
        </p:spPr>
        <p:txBody>
          <a:bodyPr wrap="square">
            <a:spAutoFit/>
          </a:bodyPr>
          <a:lstStyle/>
          <a:p>
            <a:r>
              <a:rPr lang="en-US" sz="1600" dirty="0">
                <a:solidFill>
                  <a:schemeClr val="accent6"/>
                </a:solidFill>
                <a:latin typeface="Times New Roman" panose="02020603050405020304" pitchFamily="18" charset="0"/>
                <a:cs typeface="Times New Roman" panose="02020603050405020304" pitchFamily="18" charset="0"/>
              </a:rPr>
              <a:t>2665 </a:t>
            </a:r>
          </a:p>
        </p:txBody>
      </p:sp>
    </p:spTree>
    <p:extLst>
      <p:ext uri="{BB962C8B-B14F-4D97-AF65-F5344CB8AC3E}">
        <p14:creationId xmlns:p14="http://schemas.microsoft.com/office/powerpoint/2010/main" val="256047925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FC027C35-0B08-4BAE-968C-7742859D8ED8}"/>
              </a:ext>
            </a:extLst>
          </p:cNvPr>
          <p:cNvSpPr>
            <a:spLocks noGrp="1"/>
          </p:cNvSpPr>
          <p:nvPr>
            <p:ph type="ftr" sz="quarter" idx="3"/>
          </p:nvPr>
        </p:nvSpPr>
        <p:spPr>
          <a:xfrm>
            <a:off x="1346202" y="4914900"/>
            <a:ext cx="5514976" cy="228600"/>
          </a:xfrm>
        </p:spPr>
        <p:txBody>
          <a:bodyPr/>
          <a:lstStyle/>
          <a:p>
            <a:r>
              <a:rPr lang="en-US" dirty="0"/>
              <a:t>Reconstruction of Dynamic Perfusion and Angiography by CNN, </a:t>
            </a:r>
            <a:r>
              <a:rPr lang="en-US" dirty="0" err="1"/>
              <a:t>S.Yousefi</a:t>
            </a:r>
            <a:r>
              <a:rPr lang="en-US" dirty="0"/>
              <a:t> et al.</a:t>
            </a:r>
          </a:p>
        </p:txBody>
      </p:sp>
      <p:sp>
        <p:nvSpPr>
          <p:cNvPr id="21" name="Rectangle 20">
            <a:extLst>
              <a:ext uri="{FF2B5EF4-FFF2-40B4-BE49-F238E27FC236}">
                <a16:creationId xmlns:a16="http://schemas.microsoft.com/office/drawing/2014/main" xmlns="" id="{C6768AC9-4A68-41D4-B4A8-64264ECDD333}"/>
              </a:ext>
            </a:extLst>
          </p:cNvPr>
          <p:cNvSpPr/>
          <p:nvPr/>
        </p:nvSpPr>
        <p:spPr bwMode="auto">
          <a:xfrm>
            <a:off x="1" y="0"/>
            <a:ext cx="9144000" cy="5143501"/>
          </a:xfrm>
          <a:prstGeom prst="rect">
            <a:avLst/>
          </a:prstGeom>
          <a:solidFill>
            <a:srgbClr val="FF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pic>
        <p:nvPicPr>
          <p:cNvPr id="45" name="Picture 44">
            <a:extLst>
              <a:ext uri="{FF2B5EF4-FFF2-40B4-BE49-F238E27FC236}">
                <a16:creationId xmlns:a16="http://schemas.microsoft.com/office/drawing/2014/main" xmlns="" id="{C4DD0F46-39D4-4BDD-BC07-F8A04A84D26B}"/>
              </a:ext>
            </a:extLst>
          </p:cNvPr>
          <p:cNvPicPr>
            <a:picLocks noChangeAspect="1"/>
          </p:cNvPicPr>
          <p:nvPr/>
        </p:nvPicPr>
        <p:blipFill>
          <a:blip r:embed="rId3"/>
          <a:stretch>
            <a:fillRect/>
          </a:stretch>
        </p:blipFill>
        <p:spPr>
          <a:xfrm>
            <a:off x="1347479" y="565216"/>
            <a:ext cx="6350344" cy="4521300"/>
          </a:xfrm>
          <a:prstGeom prst="rect">
            <a:avLst/>
          </a:prstGeom>
        </p:spPr>
      </p:pic>
      <p:sp>
        <p:nvSpPr>
          <p:cNvPr id="4" name="Slide Number Placeholder 3">
            <a:extLst>
              <a:ext uri="{FF2B5EF4-FFF2-40B4-BE49-F238E27FC236}">
                <a16:creationId xmlns:a16="http://schemas.microsoft.com/office/drawing/2014/main" xmlns="" id="{3B039619-8E68-4C62-9FCC-D4AC078A1FA4}"/>
              </a:ext>
            </a:extLst>
          </p:cNvPr>
          <p:cNvSpPr>
            <a:spLocks noGrp="1"/>
          </p:cNvSpPr>
          <p:nvPr>
            <p:ph type="sldNum" sz="quarter" idx="4"/>
          </p:nvPr>
        </p:nvSpPr>
        <p:spPr>
          <a:xfrm>
            <a:off x="566740" y="4914900"/>
            <a:ext cx="512762" cy="228600"/>
          </a:xfrm>
        </p:spPr>
        <p:txBody>
          <a:bodyPr/>
          <a:lstStyle/>
          <a:p>
            <a:fld id="{5306AC46-015F-6E44-B83A-36E79AEF5356}" type="slidenum">
              <a:rPr lang="en-GB" smtClean="0"/>
              <a:pPr/>
              <a:t>16</a:t>
            </a:fld>
            <a:endParaRPr lang="en-GB" dirty="0"/>
          </a:p>
        </p:txBody>
      </p:sp>
      <p:sp>
        <p:nvSpPr>
          <p:cNvPr id="3" name="Title 2">
            <a:extLst>
              <a:ext uri="{FF2B5EF4-FFF2-40B4-BE49-F238E27FC236}">
                <a16:creationId xmlns:a16="http://schemas.microsoft.com/office/drawing/2014/main" xmlns="" id="{F310B099-4C97-42B9-8588-7E9C27838BB5}"/>
              </a:ext>
            </a:extLst>
          </p:cNvPr>
          <p:cNvSpPr>
            <a:spLocks noGrp="1"/>
          </p:cNvSpPr>
          <p:nvPr>
            <p:ph type="title"/>
          </p:nvPr>
        </p:nvSpPr>
        <p:spPr/>
        <p:txBody>
          <a:bodyPr/>
          <a:lstStyle/>
          <a:p>
            <a:r>
              <a:rPr lang="en-US" dirty="0">
                <a:solidFill>
                  <a:schemeClr val="accent6"/>
                </a:solidFill>
              </a:rPr>
              <a:t>Quantitative results</a:t>
            </a:r>
            <a:br>
              <a:rPr lang="en-US" dirty="0">
                <a:solidFill>
                  <a:schemeClr val="accent6"/>
                </a:solidFill>
              </a:rPr>
            </a:br>
            <a:endParaRPr lang="en-US" dirty="0">
              <a:solidFill>
                <a:schemeClr val="accent6"/>
              </a:solidFill>
            </a:endParaRPr>
          </a:p>
        </p:txBody>
      </p:sp>
      <p:sp>
        <p:nvSpPr>
          <p:cNvPr id="6" name="Date Placeholder 5">
            <a:extLst>
              <a:ext uri="{FF2B5EF4-FFF2-40B4-BE49-F238E27FC236}">
                <a16:creationId xmlns:a16="http://schemas.microsoft.com/office/drawing/2014/main" xmlns="" id="{F90DA3CF-ED0F-49A4-A3E4-E140E354512A}"/>
              </a:ext>
            </a:extLst>
          </p:cNvPr>
          <p:cNvSpPr>
            <a:spLocks noGrp="1"/>
          </p:cNvSpPr>
          <p:nvPr>
            <p:ph type="dt" sz="half" idx="2"/>
          </p:nvPr>
        </p:nvSpPr>
        <p:spPr/>
        <p:txBody>
          <a:bodyPr/>
          <a:lstStyle/>
          <a:p>
            <a:fld id="{41C028FC-C194-4CDE-AD09-33E6BDE0F1B0}" type="datetime5">
              <a:rPr lang="en-US" smtClean="0"/>
              <a:t>16-Apr-22</a:t>
            </a:fld>
            <a:endParaRPr lang="en-GB" dirty="0"/>
          </a:p>
        </p:txBody>
      </p:sp>
      <p:sp>
        <p:nvSpPr>
          <p:cNvPr id="13" name="Rectangle 12">
            <a:extLst>
              <a:ext uri="{FF2B5EF4-FFF2-40B4-BE49-F238E27FC236}">
                <a16:creationId xmlns:a16="http://schemas.microsoft.com/office/drawing/2014/main" xmlns="" id="{42BBF467-39B2-4633-8B15-AD706F2EB79B}"/>
              </a:ext>
            </a:extLst>
          </p:cNvPr>
          <p:cNvSpPr/>
          <p:nvPr/>
        </p:nvSpPr>
        <p:spPr>
          <a:xfrm>
            <a:off x="628677" y="906627"/>
            <a:ext cx="747320" cy="338554"/>
          </a:xfrm>
          <a:prstGeom prst="rect">
            <a:avLst/>
          </a:prstGeom>
        </p:spPr>
        <p:txBody>
          <a:bodyPr wrap="none">
            <a:spAutoFit/>
          </a:bodyPr>
          <a:lstStyle/>
          <a:p>
            <a:r>
              <a:rPr lang="en-US" sz="1600" dirty="0">
                <a:solidFill>
                  <a:schemeClr val="accent6"/>
                </a:solidFill>
                <a:latin typeface="DejaVuSans"/>
              </a:rPr>
              <a:t>SSIM%</a:t>
            </a:r>
            <a:endParaRPr lang="en-US" sz="1600" dirty="0">
              <a:solidFill>
                <a:schemeClr val="accent6"/>
              </a:solidFill>
            </a:endParaRPr>
          </a:p>
        </p:txBody>
      </p:sp>
      <p:sp>
        <p:nvSpPr>
          <p:cNvPr id="14" name="Rectangle 13">
            <a:extLst>
              <a:ext uri="{FF2B5EF4-FFF2-40B4-BE49-F238E27FC236}">
                <a16:creationId xmlns:a16="http://schemas.microsoft.com/office/drawing/2014/main" xmlns="" id="{B38A224A-C193-45B3-A836-245661928109}"/>
              </a:ext>
            </a:extLst>
          </p:cNvPr>
          <p:cNvSpPr/>
          <p:nvPr/>
        </p:nvSpPr>
        <p:spPr>
          <a:xfrm>
            <a:off x="694036" y="3816380"/>
            <a:ext cx="630301" cy="338554"/>
          </a:xfrm>
          <a:prstGeom prst="rect">
            <a:avLst/>
          </a:prstGeom>
        </p:spPr>
        <p:txBody>
          <a:bodyPr wrap="none">
            <a:spAutoFit/>
          </a:bodyPr>
          <a:lstStyle/>
          <a:p>
            <a:r>
              <a:rPr lang="en-US" sz="1600" dirty="0">
                <a:solidFill>
                  <a:schemeClr val="accent6"/>
                </a:solidFill>
                <a:latin typeface="DejaVuSans"/>
              </a:rPr>
              <a:t>PSNR</a:t>
            </a:r>
            <a:endParaRPr lang="en-US" sz="1600" dirty="0">
              <a:solidFill>
                <a:schemeClr val="accent6"/>
              </a:solidFill>
            </a:endParaRPr>
          </a:p>
        </p:txBody>
      </p:sp>
      <p:sp>
        <p:nvSpPr>
          <p:cNvPr id="15" name="Rectangle 14">
            <a:extLst>
              <a:ext uri="{FF2B5EF4-FFF2-40B4-BE49-F238E27FC236}">
                <a16:creationId xmlns:a16="http://schemas.microsoft.com/office/drawing/2014/main" xmlns="" id="{76FD2163-3719-469F-A507-235E2FA225BE}"/>
              </a:ext>
            </a:extLst>
          </p:cNvPr>
          <p:cNvSpPr/>
          <p:nvPr/>
        </p:nvSpPr>
        <p:spPr>
          <a:xfrm>
            <a:off x="739341" y="2361503"/>
            <a:ext cx="554960" cy="338554"/>
          </a:xfrm>
          <a:prstGeom prst="rect">
            <a:avLst/>
          </a:prstGeom>
        </p:spPr>
        <p:txBody>
          <a:bodyPr wrap="none">
            <a:spAutoFit/>
          </a:bodyPr>
          <a:lstStyle/>
          <a:p>
            <a:r>
              <a:rPr lang="en-US" sz="1600" dirty="0">
                <a:solidFill>
                  <a:schemeClr val="accent6"/>
                </a:solidFill>
                <a:latin typeface="DejaVuSans"/>
              </a:rPr>
              <a:t>MSE</a:t>
            </a:r>
            <a:endParaRPr lang="en-US" sz="1600" dirty="0">
              <a:solidFill>
                <a:schemeClr val="accent6"/>
              </a:solidFill>
            </a:endParaRPr>
          </a:p>
        </p:txBody>
      </p:sp>
      <p:sp>
        <p:nvSpPr>
          <p:cNvPr id="16" name="Arrow: Down 15">
            <a:extLst>
              <a:ext uri="{FF2B5EF4-FFF2-40B4-BE49-F238E27FC236}">
                <a16:creationId xmlns:a16="http://schemas.microsoft.com/office/drawing/2014/main" xmlns="" id="{2EE107AC-BC2A-4794-BF0C-890FDBCD9055}"/>
              </a:ext>
            </a:extLst>
          </p:cNvPr>
          <p:cNvSpPr/>
          <p:nvPr/>
        </p:nvSpPr>
        <p:spPr bwMode="auto">
          <a:xfrm rot="8900715">
            <a:off x="3946190" y="898323"/>
            <a:ext cx="345440" cy="308279"/>
          </a:xfrm>
          <a:prstGeom prst="downArrow">
            <a:avLst/>
          </a:prstGeom>
          <a:solidFill>
            <a:schemeClr val="accent4">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17" name="Arrow: Down 16">
            <a:extLst>
              <a:ext uri="{FF2B5EF4-FFF2-40B4-BE49-F238E27FC236}">
                <a16:creationId xmlns:a16="http://schemas.microsoft.com/office/drawing/2014/main" xmlns="" id="{F086EBE7-8621-405B-A9DD-8463A242D435}"/>
              </a:ext>
            </a:extLst>
          </p:cNvPr>
          <p:cNvSpPr/>
          <p:nvPr/>
        </p:nvSpPr>
        <p:spPr bwMode="auto">
          <a:xfrm rot="8719843">
            <a:off x="5670632" y="793732"/>
            <a:ext cx="345440" cy="324046"/>
          </a:xfrm>
          <a:prstGeom prst="downArrow">
            <a:avLst/>
          </a:prstGeom>
          <a:solidFill>
            <a:schemeClr val="accent4">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0" name="Rectangle 9">
            <a:extLst>
              <a:ext uri="{FF2B5EF4-FFF2-40B4-BE49-F238E27FC236}">
                <a16:creationId xmlns:a16="http://schemas.microsoft.com/office/drawing/2014/main" xmlns="" id="{DDC75120-CC52-4F31-8F08-C4CBFF45B5B9}"/>
              </a:ext>
            </a:extLst>
          </p:cNvPr>
          <p:cNvSpPr/>
          <p:nvPr/>
        </p:nvSpPr>
        <p:spPr>
          <a:xfrm>
            <a:off x="7490289" y="3672610"/>
            <a:ext cx="1540527" cy="830997"/>
          </a:xfrm>
          <a:prstGeom prst="rect">
            <a:avLst/>
          </a:prstGeom>
        </p:spPr>
        <p:txBody>
          <a:bodyPr wrap="square">
            <a:spAutoFit/>
          </a:bodyPr>
          <a:lstStyle/>
          <a:p>
            <a:r>
              <a:rPr lang="en-US" sz="1200" dirty="0">
                <a:solidFill>
                  <a:schemeClr val="accent6"/>
                </a:solidFill>
              </a:rPr>
              <a:t>Statistically significant test was done by Wilcoxon signed-rank test </a:t>
            </a:r>
            <a:endParaRPr lang="en-US" sz="1200" dirty="0"/>
          </a:p>
        </p:txBody>
      </p:sp>
      <p:sp>
        <p:nvSpPr>
          <p:cNvPr id="18" name="Rectangle 17">
            <a:extLst>
              <a:ext uri="{FF2B5EF4-FFF2-40B4-BE49-F238E27FC236}">
                <a16:creationId xmlns:a16="http://schemas.microsoft.com/office/drawing/2014/main" xmlns="" id="{AAAC782C-7D10-4D8E-8F9A-F69123D2066F}"/>
              </a:ext>
            </a:extLst>
          </p:cNvPr>
          <p:cNvSpPr/>
          <p:nvPr/>
        </p:nvSpPr>
        <p:spPr>
          <a:xfrm>
            <a:off x="2457286" y="1531712"/>
            <a:ext cx="931665" cy="246221"/>
          </a:xfrm>
          <a:prstGeom prst="rect">
            <a:avLst/>
          </a:prstGeom>
        </p:spPr>
        <p:txBody>
          <a:bodyPr wrap="none">
            <a:spAutoFit/>
          </a:bodyPr>
          <a:lstStyle/>
          <a:p>
            <a:r>
              <a:rPr lang="en-US" sz="1000" dirty="0">
                <a:solidFill>
                  <a:schemeClr val="accent6"/>
                </a:solidFill>
              </a:rPr>
              <a:t>*p-value&lt;0.01</a:t>
            </a:r>
          </a:p>
        </p:txBody>
      </p:sp>
      <p:sp>
        <p:nvSpPr>
          <p:cNvPr id="19" name="Rectangle 18">
            <a:extLst>
              <a:ext uri="{FF2B5EF4-FFF2-40B4-BE49-F238E27FC236}">
                <a16:creationId xmlns:a16="http://schemas.microsoft.com/office/drawing/2014/main" xmlns="" id="{83425FDF-14D4-4C2A-84B2-5B3B03E3A393}"/>
              </a:ext>
            </a:extLst>
          </p:cNvPr>
          <p:cNvSpPr/>
          <p:nvPr/>
        </p:nvSpPr>
        <p:spPr>
          <a:xfrm>
            <a:off x="2832203" y="1688947"/>
            <a:ext cx="931665" cy="246221"/>
          </a:xfrm>
          <a:prstGeom prst="rect">
            <a:avLst/>
          </a:prstGeom>
        </p:spPr>
        <p:txBody>
          <a:bodyPr wrap="none">
            <a:spAutoFit/>
          </a:bodyPr>
          <a:lstStyle/>
          <a:p>
            <a:r>
              <a:rPr lang="en-US" sz="1000" dirty="0">
                <a:solidFill>
                  <a:schemeClr val="accent6"/>
                </a:solidFill>
              </a:rPr>
              <a:t>*p-value&lt;0.01</a:t>
            </a:r>
          </a:p>
        </p:txBody>
      </p:sp>
      <p:sp>
        <p:nvSpPr>
          <p:cNvPr id="20" name="Rectangle 19">
            <a:extLst>
              <a:ext uri="{FF2B5EF4-FFF2-40B4-BE49-F238E27FC236}">
                <a16:creationId xmlns:a16="http://schemas.microsoft.com/office/drawing/2014/main" xmlns="" id="{253F34D4-2C70-4DE2-B6CE-E10C0370F3EA}"/>
              </a:ext>
            </a:extLst>
          </p:cNvPr>
          <p:cNvSpPr/>
          <p:nvPr/>
        </p:nvSpPr>
        <p:spPr>
          <a:xfrm>
            <a:off x="3149044" y="1834634"/>
            <a:ext cx="931665" cy="246221"/>
          </a:xfrm>
          <a:prstGeom prst="rect">
            <a:avLst/>
          </a:prstGeom>
        </p:spPr>
        <p:txBody>
          <a:bodyPr wrap="none">
            <a:spAutoFit/>
          </a:bodyPr>
          <a:lstStyle/>
          <a:p>
            <a:r>
              <a:rPr lang="en-US" sz="1000" dirty="0">
                <a:solidFill>
                  <a:schemeClr val="accent6"/>
                </a:solidFill>
              </a:rPr>
              <a:t>*p-value&lt;0.01</a:t>
            </a:r>
          </a:p>
        </p:txBody>
      </p:sp>
      <p:sp>
        <p:nvSpPr>
          <p:cNvPr id="22" name="Rectangle 21">
            <a:extLst>
              <a:ext uri="{FF2B5EF4-FFF2-40B4-BE49-F238E27FC236}">
                <a16:creationId xmlns:a16="http://schemas.microsoft.com/office/drawing/2014/main" xmlns="" id="{3B3ED407-A292-4FF0-BC41-0934F5AC7A92}"/>
              </a:ext>
            </a:extLst>
          </p:cNvPr>
          <p:cNvSpPr/>
          <p:nvPr/>
        </p:nvSpPr>
        <p:spPr>
          <a:xfrm>
            <a:off x="2487168" y="407124"/>
            <a:ext cx="876778" cy="307777"/>
          </a:xfrm>
          <a:prstGeom prst="rect">
            <a:avLst/>
          </a:prstGeom>
        </p:spPr>
        <p:txBody>
          <a:bodyPr wrap="none">
            <a:spAutoFit/>
          </a:bodyPr>
          <a:lstStyle/>
          <a:p>
            <a:r>
              <a:rPr lang="en-US" sz="1400" dirty="0">
                <a:solidFill>
                  <a:schemeClr val="accent6"/>
                </a:solidFill>
                <a:latin typeface="DejaVuSans"/>
              </a:rPr>
              <a:t>Perfusion</a:t>
            </a:r>
            <a:endParaRPr lang="en-US" sz="1400" dirty="0">
              <a:solidFill>
                <a:schemeClr val="accent6"/>
              </a:solidFill>
            </a:endParaRPr>
          </a:p>
        </p:txBody>
      </p:sp>
      <p:sp>
        <p:nvSpPr>
          <p:cNvPr id="24" name="Rectangle 23">
            <a:extLst>
              <a:ext uri="{FF2B5EF4-FFF2-40B4-BE49-F238E27FC236}">
                <a16:creationId xmlns:a16="http://schemas.microsoft.com/office/drawing/2014/main" xmlns="" id="{ECA180A2-D67B-4437-B950-6110EF9782D1}"/>
              </a:ext>
            </a:extLst>
          </p:cNvPr>
          <p:cNvSpPr/>
          <p:nvPr/>
        </p:nvSpPr>
        <p:spPr>
          <a:xfrm>
            <a:off x="5360794" y="383636"/>
            <a:ext cx="1102610" cy="307777"/>
          </a:xfrm>
          <a:prstGeom prst="rect">
            <a:avLst/>
          </a:prstGeom>
        </p:spPr>
        <p:txBody>
          <a:bodyPr wrap="none">
            <a:spAutoFit/>
          </a:bodyPr>
          <a:lstStyle/>
          <a:p>
            <a:r>
              <a:rPr lang="en-US" sz="1400" dirty="0">
                <a:solidFill>
                  <a:schemeClr val="accent6"/>
                </a:solidFill>
                <a:latin typeface="DejaVuSans"/>
              </a:rPr>
              <a:t>Angiography</a:t>
            </a:r>
            <a:endParaRPr lang="en-US" sz="1400" dirty="0">
              <a:solidFill>
                <a:schemeClr val="accent6"/>
              </a:solidFill>
            </a:endParaRPr>
          </a:p>
        </p:txBody>
      </p:sp>
      <p:pic>
        <p:nvPicPr>
          <p:cNvPr id="25" name="Picture 24">
            <a:extLst>
              <a:ext uri="{FF2B5EF4-FFF2-40B4-BE49-F238E27FC236}">
                <a16:creationId xmlns:a16="http://schemas.microsoft.com/office/drawing/2014/main" xmlns="" id="{FAD7EB0A-122B-4022-BCC5-4A139DE11D14}"/>
              </a:ext>
            </a:extLst>
          </p:cNvPr>
          <p:cNvPicPr>
            <a:picLocks noChangeAspect="1"/>
          </p:cNvPicPr>
          <p:nvPr/>
        </p:nvPicPr>
        <p:blipFill>
          <a:blip r:embed="rId4"/>
          <a:stretch>
            <a:fillRect/>
          </a:stretch>
        </p:blipFill>
        <p:spPr>
          <a:xfrm>
            <a:off x="7560656" y="529640"/>
            <a:ext cx="1042733" cy="1048280"/>
          </a:xfrm>
          <a:prstGeom prst="rect">
            <a:avLst/>
          </a:prstGeom>
        </p:spPr>
      </p:pic>
      <p:sp>
        <p:nvSpPr>
          <p:cNvPr id="26" name="Rectangle 25">
            <a:extLst>
              <a:ext uri="{FF2B5EF4-FFF2-40B4-BE49-F238E27FC236}">
                <a16:creationId xmlns:a16="http://schemas.microsoft.com/office/drawing/2014/main" xmlns="" id="{DE7EC399-A3B8-4255-BE34-5E9DDB8A12A5}"/>
              </a:ext>
            </a:extLst>
          </p:cNvPr>
          <p:cNvSpPr/>
          <p:nvPr/>
        </p:nvSpPr>
        <p:spPr>
          <a:xfrm>
            <a:off x="5654135" y="1525783"/>
            <a:ext cx="965329" cy="253916"/>
          </a:xfrm>
          <a:prstGeom prst="rect">
            <a:avLst/>
          </a:prstGeom>
        </p:spPr>
        <p:txBody>
          <a:bodyPr wrap="none">
            <a:spAutoFit/>
          </a:bodyPr>
          <a:lstStyle/>
          <a:p>
            <a:r>
              <a:rPr lang="en-US" sz="1000" dirty="0">
                <a:solidFill>
                  <a:schemeClr val="accent6"/>
                </a:solidFill>
              </a:rPr>
              <a:t>*p-value&lt;0.01</a:t>
            </a:r>
          </a:p>
        </p:txBody>
      </p:sp>
      <p:sp>
        <p:nvSpPr>
          <p:cNvPr id="27" name="Rectangle 26">
            <a:extLst>
              <a:ext uri="{FF2B5EF4-FFF2-40B4-BE49-F238E27FC236}">
                <a16:creationId xmlns:a16="http://schemas.microsoft.com/office/drawing/2014/main" xmlns="" id="{637CE589-19F4-43A8-A324-D9BE4E775742}"/>
              </a:ext>
            </a:extLst>
          </p:cNvPr>
          <p:cNvSpPr/>
          <p:nvPr/>
        </p:nvSpPr>
        <p:spPr>
          <a:xfrm>
            <a:off x="6314511" y="1833257"/>
            <a:ext cx="931665" cy="246221"/>
          </a:xfrm>
          <a:prstGeom prst="rect">
            <a:avLst/>
          </a:prstGeom>
        </p:spPr>
        <p:txBody>
          <a:bodyPr wrap="none">
            <a:spAutoFit/>
          </a:bodyPr>
          <a:lstStyle/>
          <a:p>
            <a:r>
              <a:rPr lang="en-US" sz="1000" dirty="0">
                <a:solidFill>
                  <a:schemeClr val="accent6"/>
                </a:solidFill>
              </a:rPr>
              <a:t>*p-value&lt;0.01</a:t>
            </a:r>
          </a:p>
        </p:txBody>
      </p:sp>
      <p:sp>
        <p:nvSpPr>
          <p:cNvPr id="28" name="Rectangle 27">
            <a:extLst>
              <a:ext uri="{FF2B5EF4-FFF2-40B4-BE49-F238E27FC236}">
                <a16:creationId xmlns:a16="http://schemas.microsoft.com/office/drawing/2014/main" xmlns="" id="{C5D4FC47-10F9-4BE9-8AC4-360843761D75}"/>
              </a:ext>
            </a:extLst>
          </p:cNvPr>
          <p:cNvSpPr/>
          <p:nvPr/>
        </p:nvSpPr>
        <p:spPr>
          <a:xfrm>
            <a:off x="6015566" y="1688081"/>
            <a:ext cx="803425" cy="246221"/>
          </a:xfrm>
          <a:prstGeom prst="rect">
            <a:avLst/>
          </a:prstGeom>
        </p:spPr>
        <p:txBody>
          <a:bodyPr wrap="none">
            <a:spAutoFit/>
          </a:bodyPr>
          <a:lstStyle/>
          <a:p>
            <a:r>
              <a:rPr lang="en-US" sz="1000" dirty="0">
                <a:solidFill>
                  <a:schemeClr val="accent6"/>
                </a:solidFill>
              </a:rPr>
              <a:t>p-value=1.7</a:t>
            </a:r>
            <a:endParaRPr lang="en-US" sz="1000" dirty="0"/>
          </a:p>
        </p:txBody>
      </p:sp>
      <p:sp>
        <p:nvSpPr>
          <p:cNvPr id="29" name="Rectangle 28">
            <a:extLst>
              <a:ext uri="{FF2B5EF4-FFF2-40B4-BE49-F238E27FC236}">
                <a16:creationId xmlns:a16="http://schemas.microsoft.com/office/drawing/2014/main" xmlns="" id="{3D5177B4-C02B-4930-81F6-EF04DA499034}"/>
              </a:ext>
            </a:extLst>
          </p:cNvPr>
          <p:cNvSpPr/>
          <p:nvPr/>
        </p:nvSpPr>
        <p:spPr>
          <a:xfrm>
            <a:off x="2662420" y="2944306"/>
            <a:ext cx="965329" cy="253916"/>
          </a:xfrm>
          <a:prstGeom prst="rect">
            <a:avLst/>
          </a:prstGeom>
        </p:spPr>
        <p:txBody>
          <a:bodyPr wrap="none">
            <a:spAutoFit/>
          </a:bodyPr>
          <a:lstStyle/>
          <a:p>
            <a:r>
              <a:rPr lang="en-US" sz="1000" dirty="0">
                <a:solidFill>
                  <a:schemeClr val="accent6"/>
                </a:solidFill>
              </a:rPr>
              <a:t>*p-value&lt;0.01</a:t>
            </a:r>
          </a:p>
        </p:txBody>
      </p:sp>
      <p:sp>
        <p:nvSpPr>
          <p:cNvPr id="30" name="Rectangle 29">
            <a:extLst>
              <a:ext uri="{FF2B5EF4-FFF2-40B4-BE49-F238E27FC236}">
                <a16:creationId xmlns:a16="http://schemas.microsoft.com/office/drawing/2014/main" xmlns="" id="{041BC33B-6CD2-4E3B-8860-ECAEC62113AA}"/>
              </a:ext>
            </a:extLst>
          </p:cNvPr>
          <p:cNvSpPr/>
          <p:nvPr/>
        </p:nvSpPr>
        <p:spPr>
          <a:xfrm>
            <a:off x="2813776" y="3085629"/>
            <a:ext cx="965329" cy="253916"/>
          </a:xfrm>
          <a:prstGeom prst="rect">
            <a:avLst/>
          </a:prstGeom>
        </p:spPr>
        <p:txBody>
          <a:bodyPr wrap="none">
            <a:spAutoFit/>
          </a:bodyPr>
          <a:lstStyle/>
          <a:p>
            <a:r>
              <a:rPr lang="en-US" sz="1000" dirty="0">
                <a:solidFill>
                  <a:schemeClr val="accent6"/>
                </a:solidFill>
              </a:rPr>
              <a:t>*p-value&lt;0.01</a:t>
            </a:r>
          </a:p>
        </p:txBody>
      </p:sp>
      <p:sp>
        <p:nvSpPr>
          <p:cNvPr id="31" name="Rectangle 30">
            <a:extLst>
              <a:ext uri="{FF2B5EF4-FFF2-40B4-BE49-F238E27FC236}">
                <a16:creationId xmlns:a16="http://schemas.microsoft.com/office/drawing/2014/main" xmlns="" id="{A429F32A-B928-4F79-A7F6-5AE8A7A949A3}"/>
              </a:ext>
            </a:extLst>
          </p:cNvPr>
          <p:cNvSpPr/>
          <p:nvPr/>
        </p:nvSpPr>
        <p:spPr>
          <a:xfrm>
            <a:off x="3141333" y="3233098"/>
            <a:ext cx="965329" cy="253916"/>
          </a:xfrm>
          <a:prstGeom prst="rect">
            <a:avLst/>
          </a:prstGeom>
        </p:spPr>
        <p:txBody>
          <a:bodyPr wrap="none">
            <a:spAutoFit/>
          </a:bodyPr>
          <a:lstStyle/>
          <a:p>
            <a:r>
              <a:rPr lang="en-US" sz="1000" dirty="0">
                <a:solidFill>
                  <a:schemeClr val="accent6"/>
                </a:solidFill>
              </a:rPr>
              <a:t>*p-value&lt;0.01</a:t>
            </a:r>
          </a:p>
        </p:txBody>
      </p:sp>
      <p:sp>
        <p:nvSpPr>
          <p:cNvPr id="32" name="Rectangle 31">
            <a:extLst>
              <a:ext uri="{FF2B5EF4-FFF2-40B4-BE49-F238E27FC236}">
                <a16:creationId xmlns:a16="http://schemas.microsoft.com/office/drawing/2014/main" xmlns="" id="{FC3FEDFD-F584-46DF-8AE8-7C04F0F799A9}"/>
              </a:ext>
            </a:extLst>
          </p:cNvPr>
          <p:cNvSpPr/>
          <p:nvPr/>
        </p:nvSpPr>
        <p:spPr>
          <a:xfrm>
            <a:off x="5839739" y="2947253"/>
            <a:ext cx="965329" cy="253916"/>
          </a:xfrm>
          <a:prstGeom prst="rect">
            <a:avLst/>
          </a:prstGeom>
        </p:spPr>
        <p:txBody>
          <a:bodyPr wrap="none">
            <a:spAutoFit/>
          </a:bodyPr>
          <a:lstStyle/>
          <a:p>
            <a:r>
              <a:rPr lang="en-US" sz="1000" dirty="0">
                <a:solidFill>
                  <a:schemeClr val="accent6"/>
                </a:solidFill>
              </a:rPr>
              <a:t>*p-value&lt;0.01</a:t>
            </a:r>
          </a:p>
        </p:txBody>
      </p:sp>
      <p:sp>
        <p:nvSpPr>
          <p:cNvPr id="33" name="Rectangle 32">
            <a:extLst>
              <a:ext uri="{FF2B5EF4-FFF2-40B4-BE49-F238E27FC236}">
                <a16:creationId xmlns:a16="http://schemas.microsoft.com/office/drawing/2014/main" xmlns="" id="{9DA9B59C-537D-45BF-A7DB-9107C6682133}"/>
              </a:ext>
            </a:extLst>
          </p:cNvPr>
          <p:cNvSpPr/>
          <p:nvPr/>
        </p:nvSpPr>
        <p:spPr>
          <a:xfrm>
            <a:off x="5991095" y="3088620"/>
            <a:ext cx="965329" cy="253916"/>
          </a:xfrm>
          <a:prstGeom prst="rect">
            <a:avLst/>
          </a:prstGeom>
        </p:spPr>
        <p:txBody>
          <a:bodyPr wrap="none">
            <a:spAutoFit/>
          </a:bodyPr>
          <a:lstStyle/>
          <a:p>
            <a:r>
              <a:rPr lang="en-US" sz="1000" dirty="0">
                <a:solidFill>
                  <a:schemeClr val="accent6"/>
                </a:solidFill>
              </a:rPr>
              <a:t>*p-value&lt;0.01</a:t>
            </a:r>
          </a:p>
        </p:txBody>
      </p:sp>
      <p:sp>
        <p:nvSpPr>
          <p:cNvPr id="34" name="Rectangle 33">
            <a:extLst>
              <a:ext uri="{FF2B5EF4-FFF2-40B4-BE49-F238E27FC236}">
                <a16:creationId xmlns:a16="http://schemas.microsoft.com/office/drawing/2014/main" xmlns="" id="{EED3EF30-D667-4A18-BBE1-015E2AF41C98}"/>
              </a:ext>
            </a:extLst>
          </p:cNvPr>
          <p:cNvSpPr/>
          <p:nvPr/>
        </p:nvSpPr>
        <p:spPr>
          <a:xfrm>
            <a:off x="6346076" y="3243366"/>
            <a:ext cx="965329" cy="253916"/>
          </a:xfrm>
          <a:prstGeom prst="rect">
            <a:avLst/>
          </a:prstGeom>
        </p:spPr>
        <p:txBody>
          <a:bodyPr wrap="none">
            <a:spAutoFit/>
          </a:bodyPr>
          <a:lstStyle/>
          <a:p>
            <a:r>
              <a:rPr lang="en-US" sz="1000" dirty="0">
                <a:solidFill>
                  <a:schemeClr val="accent6"/>
                </a:solidFill>
              </a:rPr>
              <a:t>*p-value&lt;0.01</a:t>
            </a:r>
          </a:p>
        </p:txBody>
      </p:sp>
      <p:sp>
        <p:nvSpPr>
          <p:cNvPr id="35" name="Rectangle 34">
            <a:extLst>
              <a:ext uri="{FF2B5EF4-FFF2-40B4-BE49-F238E27FC236}">
                <a16:creationId xmlns:a16="http://schemas.microsoft.com/office/drawing/2014/main" xmlns="" id="{694CDF15-208D-4292-9E95-4DE4A11063B5}"/>
              </a:ext>
            </a:extLst>
          </p:cNvPr>
          <p:cNvSpPr/>
          <p:nvPr/>
        </p:nvSpPr>
        <p:spPr>
          <a:xfrm>
            <a:off x="2539099" y="4377456"/>
            <a:ext cx="931665" cy="246221"/>
          </a:xfrm>
          <a:prstGeom prst="rect">
            <a:avLst/>
          </a:prstGeom>
        </p:spPr>
        <p:txBody>
          <a:bodyPr wrap="none">
            <a:spAutoFit/>
          </a:bodyPr>
          <a:lstStyle/>
          <a:p>
            <a:r>
              <a:rPr lang="en-US" sz="1000" dirty="0">
                <a:solidFill>
                  <a:schemeClr val="accent6"/>
                </a:solidFill>
              </a:rPr>
              <a:t>*p-value&lt;0.01</a:t>
            </a:r>
          </a:p>
        </p:txBody>
      </p:sp>
      <p:sp>
        <p:nvSpPr>
          <p:cNvPr id="36" name="Rectangle 35">
            <a:extLst>
              <a:ext uri="{FF2B5EF4-FFF2-40B4-BE49-F238E27FC236}">
                <a16:creationId xmlns:a16="http://schemas.microsoft.com/office/drawing/2014/main" xmlns="" id="{CA8F66A7-D2BB-4CBD-B09F-8F212E3A6F19}"/>
              </a:ext>
            </a:extLst>
          </p:cNvPr>
          <p:cNvSpPr/>
          <p:nvPr/>
        </p:nvSpPr>
        <p:spPr>
          <a:xfrm>
            <a:off x="2794807" y="4550153"/>
            <a:ext cx="931665" cy="246221"/>
          </a:xfrm>
          <a:prstGeom prst="rect">
            <a:avLst/>
          </a:prstGeom>
        </p:spPr>
        <p:txBody>
          <a:bodyPr wrap="none">
            <a:spAutoFit/>
          </a:bodyPr>
          <a:lstStyle/>
          <a:p>
            <a:r>
              <a:rPr lang="en-US" sz="1000" dirty="0">
                <a:solidFill>
                  <a:schemeClr val="accent6"/>
                </a:solidFill>
              </a:rPr>
              <a:t>*p-value&lt;0.01</a:t>
            </a:r>
          </a:p>
        </p:txBody>
      </p:sp>
      <p:sp>
        <p:nvSpPr>
          <p:cNvPr id="37" name="Rectangle 36">
            <a:extLst>
              <a:ext uri="{FF2B5EF4-FFF2-40B4-BE49-F238E27FC236}">
                <a16:creationId xmlns:a16="http://schemas.microsoft.com/office/drawing/2014/main" xmlns="" id="{5EC60FAD-8DED-44B9-A361-8AF630B33C01}"/>
              </a:ext>
            </a:extLst>
          </p:cNvPr>
          <p:cNvSpPr/>
          <p:nvPr/>
        </p:nvSpPr>
        <p:spPr>
          <a:xfrm>
            <a:off x="3123653" y="4718643"/>
            <a:ext cx="931665" cy="246221"/>
          </a:xfrm>
          <a:prstGeom prst="rect">
            <a:avLst/>
          </a:prstGeom>
        </p:spPr>
        <p:txBody>
          <a:bodyPr wrap="none">
            <a:spAutoFit/>
          </a:bodyPr>
          <a:lstStyle/>
          <a:p>
            <a:r>
              <a:rPr lang="en-US" sz="1000" dirty="0">
                <a:solidFill>
                  <a:schemeClr val="accent6"/>
                </a:solidFill>
              </a:rPr>
              <a:t>*p-value&lt;0.01</a:t>
            </a:r>
          </a:p>
        </p:txBody>
      </p:sp>
      <p:sp>
        <p:nvSpPr>
          <p:cNvPr id="38" name="Rectangle 37">
            <a:extLst>
              <a:ext uri="{FF2B5EF4-FFF2-40B4-BE49-F238E27FC236}">
                <a16:creationId xmlns:a16="http://schemas.microsoft.com/office/drawing/2014/main" xmlns="" id="{9EF2BF36-3B95-470D-ABAD-2685C6CFFDEE}"/>
              </a:ext>
            </a:extLst>
          </p:cNvPr>
          <p:cNvSpPr/>
          <p:nvPr/>
        </p:nvSpPr>
        <p:spPr>
          <a:xfrm>
            <a:off x="5696998" y="4381051"/>
            <a:ext cx="931665" cy="246221"/>
          </a:xfrm>
          <a:prstGeom prst="rect">
            <a:avLst/>
          </a:prstGeom>
        </p:spPr>
        <p:txBody>
          <a:bodyPr wrap="none">
            <a:spAutoFit/>
          </a:bodyPr>
          <a:lstStyle/>
          <a:p>
            <a:r>
              <a:rPr lang="en-US" sz="1000" dirty="0">
                <a:solidFill>
                  <a:schemeClr val="accent6"/>
                </a:solidFill>
              </a:rPr>
              <a:t>*p-value&lt;0.01</a:t>
            </a:r>
          </a:p>
        </p:txBody>
      </p:sp>
      <p:sp>
        <p:nvSpPr>
          <p:cNvPr id="39" name="Rectangle 38">
            <a:extLst>
              <a:ext uri="{FF2B5EF4-FFF2-40B4-BE49-F238E27FC236}">
                <a16:creationId xmlns:a16="http://schemas.microsoft.com/office/drawing/2014/main" xmlns="" id="{08F6AD66-0A57-4026-A1AE-9A9315F29EEB}"/>
              </a:ext>
            </a:extLst>
          </p:cNvPr>
          <p:cNvSpPr/>
          <p:nvPr/>
        </p:nvSpPr>
        <p:spPr>
          <a:xfrm>
            <a:off x="5954385" y="4553944"/>
            <a:ext cx="931665" cy="246221"/>
          </a:xfrm>
          <a:prstGeom prst="rect">
            <a:avLst/>
          </a:prstGeom>
        </p:spPr>
        <p:txBody>
          <a:bodyPr wrap="none">
            <a:spAutoFit/>
          </a:bodyPr>
          <a:lstStyle/>
          <a:p>
            <a:r>
              <a:rPr lang="en-US" sz="1000" dirty="0">
                <a:solidFill>
                  <a:schemeClr val="accent6"/>
                </a:solidFill>
              </a:rPr>
              <a:t>*p-value&lt;0.01</a:t>
            </a:r>
          </a:p>
        </p:txBody>
      </p:sp>
      <p:sp>
        <p:nvSpPr>
          <p:cNvPr id="40" name="Rectangle 39">
            <a:extLst>
              <a:ext uri="{FF2B5EF4-FFF2-40B4-BE49-F238E27FC236}">
                <a16:creationId xmlns:a16="http://schemas.microsoft.com/office/drawing/2014/main" xmlns="" id="{29E3CEF4-C698-4AA7-AE4E-3C63CDC11838}"/>
              </a:ext>
            </a:extLst>
          </p:cNvPr>
          <p:cNvSpPr/>
          <p:nvPr/>
        </p:nvSpPr>
        <p:spPr>
          <a:xfrm>
            <a:off x="6321160" y="4712188"/>
            <a:ext cx="931665" cy="246221"/>
          </a:xfrm>
          <a:prstGeom prst="rect">
            <a:avLst/>
          </a:prstGeom>
        </p:spPr>
        <p:txBody>
          <a:bodyPr wrap="none">
            <a:spAutoFit/>
          </a:bodyPr>
          <a:lstStyle/>
          <a:p>
            <a:r>
              <a:rPr lang="en-US" sz="1000" dirty="0">
                <a:solidFill>
                  <a:schemeClr val="accent6"/>
                </a:solidFill>
              </a:rPr>
              <a:t>*p-value&lt;0.01</a:t>
            </a:r>
          </a:p>
        </p:txBody>
      </p:sp>
      <p:sp>
        <p:nvSpPr>
          <p:cNvPr id="41" name="Rectangle 40">
            <a:extLst>
              <a:ext uri="{FF2B5EF4-FFF2-40B4-BE49-F238E27FC236}">
                <a16:creationId xmlns:a16="http://schemas.microsoft.com/office/drawing/2014/main" xmlns="" id="{F30427E4-A475-4DC2-A483-E23AD9B27A70}"/>
              </a:ext>
            </a:extLst>
          </p:cNvPr>
          <p:cNvSpPr/>
          <p:nvPr/>
        </p:nvSpPr>
        <p:spPr>
          <a:xfrm>
            <a:off x="58436" y="4828066"/>
            <a:ext cx="2004037" cy="246221"/>
          </a:xfrm>
          <a:prstGeom prst="rect">
            <a:avLst/>
          </a:prstGeom>
        </p:spPr>
        <p:txBody>
          <a:bodyPr wrap="square">
            <a:spAutoFit/>
          </a:bodyPr>
          <a:lstStyle/>
          <a:p>
            <a:r>
              <a:rPr lang="en-US" sz="1000" dirty="0">
                <a:solidFill>
                  <a:schemeClr val="accent6"/>
                </a:solidFill>
              </a:rPr>
              <a:t>* Statistically significant difference</a:t>
            </a:r>
          </a:p>
        </p:txBody>
      </p:sp>
    </p:spTree>
    <p:extLst>
      <p:ext uri="{BB962C8B-B14F-4D97-AF65-F5344CB8AC3E}">
        <p14:creationId xmlns:p14="http://schemas.microsoft.com/office/powerpoint/2010/main" val="1287875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D60EE1-FD14-4E4F-A7B6-1E3718F92823}"/>
              </a:ext>
            </a:extLst>
          </p:cNvPr>
          <p:cNvSpPr>
            <a:spLocks noGrp="1"/>
          </p:cNvSpPr>
          <p:nvPr>
            <p:ph idx="1"/>
          </p:nvPr>
        </p:nvSpPr>
        <p:spPr>
          <a:xfrm>
            <a:off x="566740" y="1016001"/>
            <a:ext cx="7796210" cy="3735388"/>
          </a:xfrm>
        </p:spPr>
        <p:txBody>
          <a:bodyPr/>
          <a:lstStyle/>
          <a:p>
            <a:pPr marL="342900" indent="-342900">
              <a:buFont typeface="Arial" panose="020B0604020202020204" pitchFamily="34" charset="0"/>
              <a:buChar char="•"/>
            </a:pPr>
            <a:r>
              <a:rPr lang="en-US" sz="1800" dirty="0"/>
              <a:t>The proposed network obtained promising results for the challenging problem of 4D angiography and perfusion reconstruction</a:t>
            </a:r>
          </a:p>
          <a:p>
            <a:pPr marL="342900" indent="-342900">
              <a:buFont typeface="Arial" panose="020B0604020202020204" pitchFamily="34" charset="0"/>
              <a:buChar char="•"/>
            </a:pPr>
            <a:r>
              <a:rPr lang="en-US" sz="1800" dirty="0"/>
              <a:t>This makes perfusion and angiography reconstruction 2X faster</a:t>
            </a:r>
          </a:p>
          <a:p>
            <a:pPr marL="342900" indent="-342900">
              <a:buFont typeface="Arial" panose="020B0604020202020204" pitchFamily="34" charset="0"/>
              <a:buChar char="•"/>
            </a:pPr>
            <a:r>
              <a:rPr lang="en-US" sz="1800" dirty="0"/>
              <a:t>Reconstruction of 4D perfusion and angiography scans takes 205 ± 232 (</a:t>
            </a:r>
            <a:r>
              <a:rPr lang="en-US" sz="1800" dirty="0" err="1"/>
              <a:t>ms</a:t>
            </a:r>
            <a:r>
              <a:rPr lang="en-US" sz="1800" dirty="0"/>
              <a:t>) from the interleaved 50%-sampled crushed &amp; non-crushed data of size </a:t>
            </a:r>
            <a:r>
              <a:rPr lang="en-US" sz="1800" dirty="0" smtClean="0"/>
              <a:t>107</a:t>
            </a:r>
            <a:r>
              <a:rPr lang="en-US" sz="1800" baseline="30000" dirty="0" smtClean="0"/>
              <a:t>3</a:t>
            </a:r>
          </a:p>
          <a:p>
            <a:pPr marL="342900" indent="-342900">
              <a:buFont typeface="Arial" panose="020B0604020202020204" pitchFamily="34" charset="0"/>
              <a:buChar char="•"/>
            </a:pPr>
            <a:endParaRPr lang="en-US" sz="1800" baseline="30000" dirty="0"/>
          </a:p>
          <a:p>
            <a:pPr marL="342900" indent="-342900">
              <a:buFont typeface="Arial" panose="020B0604020202020204" pitchFamily="34" charset="0"/>
              <a:buChar char="•"/>
            </a:pPr>
            <a:r>
              <a:rPr lang="en-US" sz="1800" dirty="0" smtClean="0"/>
              <a:t>Would you like to know more?</a:t>
            </a:r>
            <a:endParaRPr lang="en-US" dirty="0"/>
          </a:p>
        </p:txBody>
      </p:sp>
      <p:sp>
        <p:nvSpPr>
          <p:cNvPr id="3" name="Title 2">
            <a:extLst>
              <a:ext uri="{FF2B5EF4-FFF2-40B4-BE49-F238E27FC236}">
                <a16:creationId xmlns:a16="http://schemas.microsoft.com/office/drawing/2014/main" xmlns="" id="{B78D9685-8FE9-4BCD-9A54-E5A3B21065DD}"/>
              </a:ext>
            </a:extLst>
          </p:cNvPr>
          <p:cNvSpPr>
            <a:spLocks noGrp="1"/>
          </p:cNvSpPr>
          <p:nvPr>
            <p:ph type="title"/>
          </p:nvPr>
        </p:nvSpPr>
        <p:spPr/>
        <p:txBody>
          <a:bodyPr/>
          <a:lstStyle/>
          <a:p>
            <a:r>
              <a:rPr lang="en-US" dirty="0"/>
              <a:t>Conclusion  </a:t>
            </a:r>
          </a:p>
        </p:txBody>
      </p:sp>
      <p:sp>
        <p:nvSpPr>
          <p:cNvPr id="4" name="Slide Number Placeholder 3">
            <a:extLst>
              <a:ext uri="{FF2B5EF4-FFF2-40B4-BE49-F238E27FC236}">
                <a16:creationId xmlns:a16="http://schemas.microsoft.com/office/drawing/2014/main" xmlns="" id="{ABE559B7-CD40-47F5-BBB2-A2130EA65DBD}"/>
              </a:ext>
            </a:extLst>
          </p:cNvPr>
          <p:cNvSpPr>
            <a:spLocks noGrp="1"/>
          </p:cNvSpPr>
          <p:nvPr>
            <p:ph type="sldNum" sz="quarter" idx="4"/>
          </p:nvPr>
        </p:nvSpPr>
        <p:spPr/>
        <p:txBody>
          <a:bodyPr/>
          <a:lstStyle/>
          <a:p>
            <a:fld id="{5306AC46-015F-6E44-B83A-36E79AEF5356}" type="slidenum">
              <a:rPr lang="en-GB" smtClean="0"/>
              <a:pPr/>
              <a:t>17</a:t>
            </a:fld>
            <a:endParaRPr lang="en-GB" dirty="0"/>
          </a:p>
        </p:txBody>
      </p:sp>
      <p:sp>
        <p:nvSpPr>
          <p:cNvPr id="5" name="Footer Placeholder 4">
            <a:extLst>
              <a:ext uri="{FF2B5EF4-FFF2-40B4-BE49-F238E27FC236}">
                <a16:creationId xmlns:a16="http://schemas.microsoft.com/office/drawing/2014/main" xmlns="" id="{F122C200-69EF-4556-8C08-EE681F915E1E}"/>
              </a:ext>
            </a:extLst>
          </p:cNvPr>
          <p:cNvSpPr>
            <a:spLocks noGrp="1"/>
          </p:cNvSpPr>
          <p:nvPr>
            <p:ph type="ftr" sz="quarter" idx="3"/>
          </p:nvPr>
        </p:nvSpPr>
        <p:spPr/>
        <p:txBody>
          <a:bodyPr/>
          <a:lstStyle/>
          <a:p>
            <a:r>
              <a:rPr lang="en-US"/>
              <a:t>Reconstruction of Dynamic Perfusion and Angiography by CNN, S.Yousefi et al.</a:t>
            </a:r>
            <a:endParaRPr lang="en-US" dirty="0"/>
          </a:p>
        </p:txBody>
      </p:sp>
      <p:sp>
        <p:nvSpPr>
          <p:cNvPr id="6" name="Date Placeholder 5">
            <a:extLst>
              <a:ext uri="{FF2B5EF4-FFF2-40B4-BE49-F238E27FC236}">
                <a16:creationId xmlns:a16="http://schemas.microsoft.com/office/drawing/2014/main" xmlns="" id="{A274E7CC-4844-4AD5-BB3C-9FFFC6CA9A69}"/>
              </a:ext>
            </a:extLst>
          </p:cNvPr>
          <p:cNvSpPr>
            <a:spLocks noGrp="1"/>
          </p:cNvSpPr>
          <p:nvPr>
            <p:ph type="dt" sz="half" idx="2"/>
          </p:nvPr>
        </p:nvSpPr>
        <p:spPr/>
        <p:txBody>
          <a:bodyPr/>
          <a:lstStyle/>
          <a:p>
            <a:fld id="{41C028FC-C194-4CDE-AD09-33E6BDE0F1B0}" type="datetime5">
              <a:rPr lang="en-US" smtClean="0"/>
              <a:t>16-Apr-22</a:t>
            </a:fld>
            <a:endParaRPr lang="en-GB" dirty="0"/>
          </a:p>
        </p:txBody>
      </p:sp>
      <p:sp>
        <p:nvSpPr>
          <p:cNvPr id="9" name="Rectangle 8"/>
          <p:cNvSpPr/>
          <p:nvPr/>
        </p:nvSpPr>
        <p:spPr bwMode="auto">
          <a:xfrm>
            <a:off x="1079502" y="3239589"/>
            <a:ext cx="6891728" cy="1511800"/>
          </a:xfrm>
          <a:prstGeom prst="rect">
            <a:avLst/>
          </a:prstGeom>
          <a:solidFill>
            <a:schemeClr val="tx1">
              <a:lumMod val="9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91440" tIns="45720" rIns="91440" bIns="45720" numCol="1" rtlCol="0" anchor="t" anchorCtr="0" compatLnSpc="1">
            <a:prstTxWarp prst="textNoShape">
              <a:avLst/>
            </a:prstTxWarp>
          </a:bodyPr>
          <a:lstStyle/>
          <a:p>
            <a:pPr algn="ctr"/>
            <a:endParaRPr lang="en-US" sz="1800" b="1" dirty="0" smtClean="0">
              <a:solidFill>
                <a:schemeClr val="accent6"/>
              </a:solidFill>
            </a:endParaRPr>
          </a:p>
          <a:p>
            <a:pPr algn="ctr"/>
            <a:r>
              <a:rPr lang="en-US" sz="1800" b="1" dirty="0" smtClean="0">
                <a:solidFill>
                  <a:schemeClr val="accent6"/>
                </a:solidFill>
              </a:rPr>
              <a:t>“</a:t>
            </a:r>
            <a:r>
              <a:rPr lang="en-US" sz="1800" b="1" dirty="0">
                <a:solidFill>
                  <a:schemeClr val="accent6"/>
                </a:solidFill>
              </a:rPr>
              <a:t>Fast Dynamic Perfusion and Angiography Reconstruction using </a:t>
            </a:r>
            <a:r>
              <a:rPr lang="en-US" sz="1800" b="1" dirty="0" smtClean="0">
                <a:solidFill>
                  <a:schemeClr val="accent6"/>
                </a:solidFill>
              </a:rPr>
              <a:t/>
            </a:r>
            <a:br>
              <a:rPr lang="en-US" sz="1800" b="1" dirty="0" smtClean="0">
                <a:solidFill>
                  <a:schemeClr val="accent6"/>
                </a:solidFill>
              </a:rPr>
            </a:br>
            <a:r>
              <a:rPr lang="en-US" sz="1800" b="1" dirty="0" smtClean="0">
                <a:solidFill>
                  <a:schemeClr val="accent6"/>
                </a:solidFill>
              </a:rPr>
              <a:t>an end-to-end </a:t>
            </a:r>
            <a:r>
              <a:rPr lang="en-US" sz="1800" b="1" dirty="0">
                <a:solidFill>
                  <a:schemeClr val="accent6"/>
                </a:solidFill>
              </a:rPr>
              <a:t>3D Convolutional Neural Network”</a:t>
            </a:r>
          </a:p>
          <a:p>
            <a:pPr algn="ctr"/>
            <a:r>
              <a:rPr lang="en-US" sz="1600" b="1" dirty="0" err="1">
                <a:solidFill>
                  <a:schemeClr val="accent6"/>
                </a:solidFill>
              </a:rPr>
              <a:t>S.Yousefi</a:t>
            </a:r>
            <a:r>
              <a:rPr lang="en-US" sz="1600" b="1" dirty="0">
                <a:solidFill>
                  <a:schemeClr val="accent6"/>
                </a:solidFill>
              </a:rPr>
              <a:t> et al., Machine Learning for Medical Image Reconstruction </a:t>
            </a:r>
            <a:r>
              <a:rPr lang="en-US" sz="1600" b="1" dirty="0" smtClean="0">
                <a:solidFill>
                  <a:schemeClr val="accent6"/>
                </a:solidFill>
              </a:rPr>
              <a:t>2019</a:t>
            </a:r>
            <a:endParaRPr lang="en-US" sz="1600" b="1" dirty="0">
              <a:solidFill>
                <a:schemeClr val="accent6"/>
              </a:solidFill>
            </a:endParaRPr>
          </a:p>
        </p:txBody>
      </p:sp>
    </p:spTree>
    <p:extLst>
      <p:ext uri="{BB962C8B-B14F-4D97-AF65-F5344CB8AC3E}">
        <p14:creationId xmlns:p14="http://schemas.microsoft.com/office/powerpoint/2010/main" val="48479041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D5D5901-4402-44F3-93AB-4FBEFB1CBEE1}"/>
              </a:ext>
            </a:extLst>
          </p:cNvPr>
          <p:cNvSpPr>
            <a:spLocks noGrp="1"/>
          </p:cNvSpPr>
          <p:nvPr>
            <p:ph idx="1"/>
          </p:nvPr>
        </p:nvSpPr>
        <p:spPr/>
        <p:txBody>
          <a:bodyPr/>
          <a:lstStyle/>
          <a:p>
            <a:pPr marL="342900" lvl="1" indent="-342900">
              <a:buFont typeface="Arial" panose="020B0604020202020204" pitchFamily="34" charset="0"/>
              <a:buChar char="•"/>
            </a:pPr>
            <a:r>
              <a:rPr lang="en-US" dirty="0" smtClean="0"/>
              <a:t>Enriching </a:t>
            </a:r>
            <a:r>
              <a:rPr lang="en-US" dirty="0"/>
              <a:t>the training data by in vivo data</a:t>
            </a:r>
          </a:p>
          <a:p>
            <a:pPr marL="342900" lvl="1" indent="-342900">
              <a:buFont typeface="Arial" panose="020B0604020202020204" pitchFamily="34" charset="0"/>
              <a:buChar char="•"/>
            </a:pPr>
            <a:r>
              <a:rPr lang="en-US" dirty="0" smtClean="0"/>
              <a:t>Transfer </a:t>
            </a:r>
            <a:r>
              <a:rPr lang="en-US" dirty="0"/>
              <a:t>learning</a:t>
            </a:r>
          </a:p>
          <a:p>
            <a:pPr marL="702873" lvl="2" indent="-342900">
              <a:buFont typeface="Arial" panose="020B0604020202020204" pitchFamily="34" charset="0"/>
              <a:buChar char="•"/>
            </a:pPr>
            <a:endParaRPr lang="en-US" sz="1600" dirty="0"/>
          </a:p>
          <a:p>
            <a:endParaRPr lang="en-US" dirty="0"/>
          </a:p>
        </p:txBody>
      </p:sp>
      <p:sp>
        <p:nvSpPr>
          <p:cNvPr id="3" name="Title 2">
            <a:extLst>
              <a:ext uri="{FF2B5EF4-FFF2-40B4-BE49-F238E27FC236}">
                <a16:creationId xmlns:a16="http://schemas.microsoft.com/office/drawing/2014/main" xmlns="" id="{AFF51B42-5B61-40DA-957F-4FD0F8CEED1B}"/>
              </a:ext>
            </a:extLst>
          </p:cNvPr>
          <p:cNvSpPr>
            <a:spLocks noGrp="1"/>
          </p:cNvSpPr>
          <p:nvPr>
            <p:ph type="title"/>
          </p:nvPr>
        </p:nvSpPr>
        <p:spPr/>
        <p:txBody>
          <a:bodyPr/>
          <a:lstStyle/>
          <a:p>
            <a:r>
              <a:rPr lang="en-US" dirty="0"/>
              <a:t>Future work</a:t>
            </a:r>
            <a:r>
              <a:rPr lang="en-US" dirty="0" smtClean="0"/>
              <a:t>: </a:t>
            </a:r>
            <a:br>
              <a:rPr lang="en-US" dirty="0" smtClean="0"/>
            </a:br>
            <a:r>
              <a:rPr lang="en-US" dirty="0" smtClean="0"/>
              <a:t>Could </a:t>
            </a:r>
            <a:r>
              <a:rPr lang="en-US" dirty="0"/>
              <a:t>we deploy the model for in vivo data</a:t>
            </a:r>
            <a:r>
              <a:rPr lang="en-US" dirty="0" smtClean="0"/>
              <a:t>?</a:t>
            </a:r>
            <a:endParaRPr lang="en-US" dirty="0"/>
          </a:p>
        </p:txBody>
      </p:sp>
      <p:sp>
        <p:nvSpPr>
          <p:cNvPr id="4" name="Slide Number Placeholder 3">
            <a:extLst>
              <a:ext uri="{FF2B5EF4-FFF2-40B4-BE49-F238E27FC236}">
                <a16:creationId xmlns:a16="http://schemas.microsoft.com/office/drawing/2014/main" xmlns="" id="{F2C38553-B426-4023-90F5-3944ECBBCC50}"/>
              </a:ext>
            </a:extLst>
          </p:cNvPr>
          <p:cNvSpPr>
            <a:spLocks noGrp="1"/>
          </p:cNvSpPr>
          <p:nvPr>
            <p:ph type="sldNum" sz="quarter" idx="4"/>
          </p:nvPr>
        </p:nvSpPr>
        <p:spPr/>
        <p:txBody>
          <a:bodyPr/>
          <a:lstStyle/>
          <a:p>
            <a:fld id="{5306AC46-015F-6E44-B83A-36E79AEF5356}" type="slidenum">
              <a:rPr lang="en-GB" smtClean="0"/>
              <a:pPr/>
              <a:t>18</a:t>
            </a:fld>
            <a:endParaRPr lang="en-GB" dirty="0"/>
          </a:p>
        </p:txBody>
      </p:sp>
      <p:sp>
        <p:nvSpPr>
          <p:cNvPr id="5" name="Footer Placeholder 4">
            <a:extLst>
              <a:ext uri="{FF2B5EF4-FFF2-40B4-BE49-F238E27FC236}">
                <a16:creationId xmlns:a16="http://schemas.microsoft.com/office/drawing/2014/main" xmlns="" id="{20D9D740-56D2-4CB7-9898-676BD2DF841D}"/>
              </a:ext>
            </a:extLst>
          </p:cNvPr>
          <p:cNvSpPr>
            <a:spLocks noGrp="1"/>
          </p:cNvSpPr>
          <p:nvPr>
            <p:ph type="ftr" sz="quarter" idx="3"/>
          </p:nvPr>
        </p:nvSpPr>
        <p:spPr/>
        <p:txBody>
          <a:bodyPr/>
          <a:lstStyle/>
          <a:p>
            <a:r>
              <a:rPr lang="en-US"/>
              <a:t>Reconstruction of Dynamic Perfusion and Angiography by CNN, S.Yousefi et al.</a:t>
            </a:r>
            <a:endParaRPr lang="en-US" dirty="0"/>
          </a:p>
        </p:txBody>
      </p:sp>
      <p:sp>
        <p:nvSpPr>
          <p:cNvPr id="6" name="Date Placeholder 5">
            <a:extLst>
              <a:ext uri="{FF2B5EF4-FFF2-40B4-BE49-F238E27FC236}">
                <a16:creationId xmlns:a16="http://schemas.microsoft.com/office/drawing/2014/main" xmlns="" id="{2AA0DDB1-314C-492D-A82F-A60DE793EC5A}"/>
              </a:ext>
            </a:extLst>
          </p:cNvPr>
          <p:cNvSpPr>
            <a:spLocks noGrp="1"/>
          </p:cNvSpPr>
          <p:nvPr>
            <p:ph type="dt" sz="half" idx="2"/>
          </p:nvPr>
        </p:nvSpPr>
        <p:spPr/>
        <p:txBody>
          <a:bodyPr/>
          <a:lstStyle/>
          <a:p>
            <a:fld id="{41C028FC-C194-4CDE-AD09-33E6BDE0F1B0}" type="datetime5">
              <a:rPr lang="en-US" smtClean="0"/>
              <a:t>16-Apr-22</a:t>
            </a:fld>
            <a:endParaRPr lang="en-GB" dirty="0"/>
          </a:p>
        </p:txBody>
      </p:sp>
      <p:grpSp>
        <p:nvGrpSpPr>
          <p:cNvPr id="9" name="Group 8"/>
          <p:cNvGrpSpPr/>
          <p:nvPr/>
        </p:nvGrpSpPr>
        <p:grpSpPr>
          <a:xfrm>
            <a:off x="5514975" y="884632"/>
            <a:ext cx="3224214" cy="4030268"/>
            <a:chOff x="5514975" y="884632"/>
            <a:chExt cx="3224214" cy="4030268"/>
          </a:xfrm>
        </p:grpSpPr>
        <p:pic>
          <p:nvPicPr>
            <p:cNvPr id="7" name="Picture 4" descr="Image result for add water to whiskey">
              <a:extLst>
                <a:ext uri="{FF2B5EF4-FFF2-40B4-BE49-F238E27FC236}">
                  <a16:creationId xmlns:a16="http://schemas.microsoft.com/office/drawing/2014/main" xmlns="" id="{EAD12B58-B480-4725-A494-E5AC47891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4975" y="884632"/>
              <a:ext cx="3224214" cy="40302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13CF7BE9-385F-47F4-99FE-948B18DA512B}"/>
                </a:ext>
              </a:extLst>
            </p:cNvPr>
            <p:cNvSpPr/>
            <p:nvPr/>
          </p:nvSpPr>
          <p:spPr>
            <a:xfrm>
              <a:off x="7142891" y="2514363"/>
              <a:ext cx="1287532" cy="369332"/>
            </a:xfrm>
            <a:prstGeom prst="rect">
              <a:avLst/>
            </a:prstGeom>
          </p:spPr>
          <p:txBody>
            <a:bodyPr wrap="none">
              <a:spAutoFit/>
            </a:bodyPr>
            <a:lstStyle/>
            <a:p>
              <a:r>
                <a:rPr lang="en-US" sz="1800" dirty="0">
                  <a:solidFill>
                    <a:srgbClr val="FFFF00"/>
                  </a:solidFill>
                </a:rPr>
                <a:t>In vivo data</a:t>
              </a:r>
            </a:p>
          </p:txBody>
        </p:sp>
        <p:cxnSp>
          <p:nvCxnSpPr>
            <p:cNvPr id="10" name="Straight Arrow Connector 9">
              <a:extLst>
                <a:ext uri="{FF2B5EF4-FFF2-40B4-BE49-F238E27FC236}">
                  <a16:creationId xmlns:a16="http://schemas.microsoft.com/office/drawing/2014/main" xmlns="" id="{79DBE33C-3D8C-4F52-8C25-BE0C3401B87C}"/>
                </a:ext>
              </a:extLst>
            </p:cNvPr>
            <p:cNvCxnSpPr>
              <a:cxnSpLocks/>
            </p:cNvCxnSpPr>
            <p:nvPr/>
          </p:nvCxnSpPr>
          <p:spPr bwMode="auto">
            <a:xfrm flipH="1">
              <a:off x="7355660" y="2793114"/>
              <a:ext cx="331774" cy="500344"/>
            </a:xfrm>
            <a:prstGeom prst="straightConnector1">
              <a:avLst/>
            </a:prstGeom>
            <a:solidFill>
              <a:schemeClr val="accent1"/>
            </a:solidFill>
            <a:ln w="9525" cap="flat" cmpd="sng" algn="ctr">
              <a:solidFill>
                <a:srgbClr val="FFFF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Arrow Connector 11">
              <a:extLst>
                <a:ext uri="{FF2B5EF4-FFF2-40B4-BE49-F238E27FC236}">
                  <a16:creationId xmlns:a16="http://schemas.microsoft.com/office/drawing/2014/main" xmlns="" id="{998C88AD-9811-4F72-813E-16654F6B4E4A}"/>
                </a:ext>
              </a:extLst>
            </p:cNvPr>
            <p:cNvCxnSpPr>
              <a:cxnSpLocks/>
            </p:cNvCxnSpPr>
            <p:nvPr/>
          </p:nvCxnSpPr>
          <p:spPr bwMode="auto">
            <a:xfrm>
              <a:off x="6708297" y="4127499"/>
              <a:ext cx="434594" cy="409739"/>
            </a:xfrm>
            <a:prstGeom prst="straightConnector1">
              <a:avLst/>
            </a:prstGeom>
            <a:solidFill>
              <a:schemeClr val="accent1"/>
            </a:solidFill>
            <a:ln w="9525" cap="flat" cmpd="sng" algn="ctr">
              <a:solidFill>
                <a:srgbClr val="FFFF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Rectangle 12">
              <a:extLst>
                <a:ext uri="{FF2B5EF4-FFF2-40B4-BE49-F238E27FC236}">
                  <a16:creationId xmlns:a16="http://schemas.microsoft.com/office/drawing/2014/main" xmlns="" id="{357D8A7A-D26C-4AC6-89E7-DAA74913A7DB}"/>
                </a:ext>
              </a:extLst>
            </p:cNvPr>
            <p:cNvSpPr/>
            <p:nvPr/>
          </p:nvSpPr>
          <p:spPr>
            <a:xfrm>
              <a:off x="5711448" y="3858015"/>
              <a:ext cx="1563248" cy="369332"/>
            </a:xfrm>
            <a:prstGeom prst="rect">
              <a:avLst/>
            </a:prstGeom>
          </p:spPr>
          <p:txBody>
            <a:bodyPr wrap="none">
              <a:spAutoFit/>
            </a:bodyPr>
            <a:lstStyle/>
            <a:p>
              <a:r>
                <a:rPr lang="en-US" sz="1800" dirty="0">
                  <a:solidFill>
                    <a:srgbClr val="FFFF00"/>
                  </a:solidFill>
                </a:rPr>
                <a:t>Simulated data</a:t>
              </a:r>
            </a:p>
          </p:txBody>
        </p:sp>
      </p:grpSp>
      <p:grpSp>
        <p:nvGrpSpPr>
          <p:cNvPr id="21" name="Group 20"/>
          <p:cNvGrpSpPr/>
          <p:nvPr/>
        </p:nvGrpSpPr>
        <p:grpSpPr>
          <a:xfrm>
            <a:off x="3832662" y="1742744"/>
            <a:ext cx="5020828" cy="3170567"/>
            <a:chOff x="3832662" y="1742744"/>
            <a:chExt cx="5020828" cy="3170567"/>
          </a:xfrm>
        </p:grpSpPr>
        <p:pic>
          <p:nvPicPr>
            <p:cNvPr id="1028"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6339" t="2759" r="13393"/>
            <a:stretch/>
          </p:blipFill>
          <p:spPr bwMode="auto">
            <a:xfrm>
              <a:off x="4218215" y="1742744"/>
              <a:ext cx="4635275" cy="317056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xmlns="" id="{13CF7BE9-385F-47F4-99FE-948B18DA512B}"/>
                </a:ext>
              </a:extLst>
            </p:cNvPr>
            <p:cNvSpPr/>
            <p:nvPr/>
          </p:nvSpPr>
          <p:spPr>
            <a:xfrm>
              <a:off x="7540854" y="2564514"/>
              <a:ext cx="1287532" cy="369332"/>
            </a:xfrm>
            <a:prstGeom prst="rect">
              <a:avLst/>
            </a:prstGeom>
          </p:spPr>
          <p:txBody>
            <a:bodyPr wrap="none">
              <a:spAutoFit/>
            </a:bodyPr>
            <a:lstStyle/>
            <a:p>
              <a:r>
                <a:rPr lang="en-US" sz="1800" dirty="0">
                  <a:solidFill>
                    <a:schemeClr val="bg2">
                      <a:lumMod val="60000"/>
                      <a:lumOff val="40000"/>
                    </a:schemeClr>
                  </a:solidFill>
                </a:rPr>
                <a:t>In vivo data</a:t>
              </a:r>
            </a:p>
          </p:txBody>
        </p:sp>
        <p:cxnSp>
          <p:nvCxnSpPr>
            <p:cNvPr id="16" name="Straight Arrow Connector 15">
              <a:extLst>
                <a:ext uri="{FF2B5EF4-FFF2-40B4-BE49-F238E27FC236}">
                  <a16:creationId xmlns:a16="http://schemas.microsoft.com/office/drawing/2014/main" xmlns="" id="{79DBE33C-3D8C-4F52-8C25-BE0C3401B87C}"/>
                </a:ext>
              </a:extLst>
            </p:cNvPr>
            <p:cNvCxnSpPr>
              <a:cxnSpLocks/>
            </p:cNvCxnSpPr>
            <p:nvPr/>
          </p:nvCxnSpPr>
          <p:spPr bwMode="auto">
            <a:xfrm flipH="1">
              <a:off x="7865828" y="2858799"/>
              <a:ext cx="396429" cy="790095"/>
            </a:xfrm>
            <a:prstGeom prst="straightConnector1">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xmlns="" id="{998C88AD-9811-4F72-813E-16654F6B4E4A}"/>
                </a:ext>
              </a:extLst>
            </p:cNvPr>
            <p:cNvCxnSpPr>
              <a:cxnSpLocks/>
            </p:cNvCxnSpPr>
            <p:nvPr/>
          </p:nvCxnSpPr>
          <p:spPr bwMode="auto">
            <a:xfrm>
              <a:off x="4771986" y="2303186"/>
              <a:ext cx="448992" cy="641255"/>
            </a:xfrm>
            <a:prstGeom prst="straightConnector1">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ctangle 17">
              <a:extLst>
                <a:ext uri="{FF2B5EF4-FFF2-40B4-BE49-F238E27FC236}">
                  <a16:creationId xmlns:a16="http://schemas.microsoft.com/office/drawing/2014/main" xmlns="" id="{357D8A7A-D26C-4AC6-89E7-DAA74913A7DB}"/>
                </a:ext>
              </a:extLst>
            </p:cNvPr>
            <p:cNvSpPr/>
            <p:nvPr/>
          </p:nvSpPr>
          <p:spPr>
            <a:xfrm>
              <a:off x="3832662" y="1974261"/>
              <a:ext cx="1563248" cy="369332"/>
            </a:xfrm>
            <a:prstGeom prst="rect">
              <a:avLst/>
            </a:prstGeom>
          </p:spPr>
          <p:txBody>
            <a:bodyPr wrap="none">
              <a:spAutoFit/>
            </a:bodyPr>
            <a:lstStyle/>
            <a:p>
              <a:r>
                <a:rPr lang="en-US" sz="1800" dirty="0">
                  <a:solidFill>
                    <a:schemeClr val="bg2">
                      <a:lumMod val="60000"/>
                      <a:lumOff val="40000"/>
                    </a:schemeClr>
                  </a:solidFill>
                </a:rPr>
                <a:t>Simulated data</a:t>
              </a:r>
            </a:p>
          </p:txBody>
        </p:sp>
        <p:sp>
          <p:nvSpPr>
            <p:cNvPr id="24" name="Rectangle 23">
              <a:extLst>
                <a:ext uri="{FF2B5EF4-FFF2-40B4-BE49-F238E27FC236}">
                  <a16:creationId xmlns:a16="http://schemas.microsoft.com/office/drawing/2014/main" xmlns="" id="{13CF7BE9-385F-47F4-99FE-948B18DA512B}"/>
                </a:ext>
              </a:extLst>
            </p:cNvPr>
            <p:cNvSpPr/>
            <p:nvPr/>
          </p:nvSpPr>
          <p:spPr>
            <a:xfrm>
              <a:off x="6491140" y="3360761"/>
              <a:ext cx="532518" cy="830997"/>
            </a:xfrm>
            <a:prstGeom prst="rect">
              <a:avLst/>
            </a:prstGeom>
          </p:spPr>
          <p:txBody>
            <a:bodyPr wrap="none">
              <a:spAutoFit/>
            </a:bodyPr>
            <a:lstStyle/>
            <a:p>
              <a:r>
                <a:rPr lang="en-US" sz="4800" b="1" dirty="0" smtClean="0">
                  <a:solidFill>
                    <a:schemeClr val="bg2">
                      <a:lumMod val="60000"/>
                      <a:lumOff val="40000"/>
                    </a:schemeClr>
                  </a:solidFill>
                </a:rPr>
                <a:t>=</a:t>
              </a:r>
              <a:endParaRPr lang="en-US" sz="4000" b="1" dirty="0">
                <a:solidFill>
                  <a:schemeClr val="bg2">
                    <a:lumMod val="60000"/>
                    <a:lumOff val="40000"/>
                  </a:schemeClr>
                </a:solidFill>
              </a:endParaRPr>
            </a:p>
          </p:txBody>
        </p:sp>
      </p:grpSp>
    </p:spTree>
    <p:extLst>
      <p:ext uri="{BB962C8B-B14F-4D97-AF65-F5344CB8AC3E}">
        <p14:creationId xmlns:p14="http://schemas.microsoft.com/office/powerpoint/2010/main" val="2737107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69C826C3-AF8F-435E-B2A8-62A6DC48387B}"/>
              </a:ext>
            </a:extLst>
          </p:cNvPr>
          <p:cNvSpPr>
            <a:spLocks noGrp="1"/>
          </p:cNvSpPr>
          <p:nvPr>
            <p:ph idx="1"/>
          </p:nvPr>
        </p:nvSpPr>
        <p:spPr/>
        <p:txBody>
          <a:bodyPr/>
          <a:lstStyle/>
          <a:p>
            <a:r>
              <a:rPr lang="en-US" dirty="0"/>
              <a:t>Thank you!</a:t>
            </a:r>
          </a:p>
        </p:txBody>
      </p:sp>
      <p:sp>
        <p:nvSpPr>
          <p:cNvPr id="4" name="Slide Number Placeholder 3">
            <a:extLst>
              <a:ext uri="{FF2B5EF4-FFF2-40B4-BE49-F238E27FC236}">
                <a16:creationId xmlns:a16="http://schemas.microsoft.com/office/drawing/2014/main" xmlns="" id="{2C223D6A-419D-475A-B0F8-183E407EC389}"/>
              </a:ext>
            </a:extLst>
          </p:cNvPr>
          <p:cNvSpPr>
            <a:spLocks noGrp="1"/>
          </p:cNvSpPr>
          <p:nvPr>
            <p:ph type="sldNum" sz="quarter" idx="4"/>
          </p:nvPr>
        </p:nvSpPr>
        <p:spPr/>
        <p:txBody>
          <a:bodyPr/>
          <a:lstStyle/>
          <a:p>
            <a:fld id="{5306AC46-015F-6E44-B83A-36E79AEF5356}" type="slidenum">
              <a:rPr lang="en-GB" smtClean="0"/>
              <a:pPr/>
              <a:t>19</a:t>
            </a:fld>
            <a:endParaRPr lang="en-GB" dirty="0"/>
          </a:p>
        </p:txBody>
      </p:sp>
      <p:sp>
        <p:nvSpPr>
          <p:cNvPr id="6" name="Date Placeholder 5">
            <a:extLst>
              <a:ext uri="{FF2B5EF4-FFF2-40B4-BE49-F238E27FC236}">
                <a16:creationId xmlns:a16="http://schemas.microsoft.com/office/drawing/2014/main" xmlns="" id="{9B62DC13-470A-4DC3-B3F2-A92597E39A4F}"/>
              </a:ext>
            </a:extLst>
          </p:cNvPr>
          <p:cNvSpPr>
            <a:spLocks noGrp="1"/>
          </p:cNvSpPr>
          <p:nvPr>
            <p:ph type="dt" sz="half" idx="2"/>
          </p:nvPr>
        </p:nvSpPr>
        <p:spPr/>
        <p:txBody>
          <a:bodyPr/>
          <a:lstStyle/>
          <a:p>
            <a:fld id="{41C028FC-C194-4CDE-AD09-33E6BDE0F1B0}" type="datetime5">
              <a:rPr lang="en-US" smtClean="0"/>
              <a:t>16-Apr-22</a:t>
            </a:fld>
            <a:endParaRPr lang="en-GB" dirty="0"/>
          </a:p>
        </p:txBody>
      </p:sp>
      <p:pic>
        <p:nvPicPr>
          <p:cNvPr id="23" name="Picture 2">
            <a:extLst>
              <a:ext uri="{FF2B5EF4-FFF2-40B4-BE49-F238E27FC236}">
                <a16:creationId xmlns:a16="http://schemas.microsoft.com/office/drawing/2014/main" xmlns="" id="{F9DC6569-6D61-4321-8DA8-7EF20C48B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703" y="4179945"/>
            <a:ext cx="2928025" cy="553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descr="I:\MR Fysica- 7T\7-Tesla\logo's\windows\gorter_logo_rgb_300dpi.jpg">
            <a:extLst>
              <a:ext uri="{FF2B5EF4-FFF2-40B4-BE49-F238E27FC236}">
                <a16:creationId xmlns:a16="http://schemas.microsoft.com/office/drawing/2014/main" xmlns="" id="{C71FF282-47F6-4261-AFEB-1F01D3EF5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9298" y="146319"/>
            <a:ext cx="3084702" cy="5949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6379083D-6D89-4B7F-838E-2C9797DFB2D9}"/>
              </a:ext>
            </a:extLst>
          </p:cNvPr>
          <p:cNvSpPr/>
          <p:nvPr/>
        </p:nvSpPr>
        <p:spPr>
          <a:xfrm>
            <a:off x="6573794" y="810042"/>
            <a:ext cx="2198038" cy="338554"/>
          </a:xfrm>
          <a:prstGeom prst="rect">
            <a:avLst/>
          </a:prstGeom>
        </p:spPr>
        <p:txBody>
          <a:bodyPr wrap="none">
            <a:spAutoFit/>
          </a:bodyPr>
          <a:lstStyle/>
          <a:p>
            <a:r>
              <a:rPr lang="en-US" sz="1600" b="1" dirty="0">
                <a:solidFill>
                  <a:schemeClr val="tx2"/>
                </a:solidFill>
              </a:rPr>
              <a:t>s.yousefi.radi@lumc.nl</a:t>
            </a:r>
          </a:p>
        </p:txBody>
      </p:sp>
    </p:spTree>
    <p:extLst>
      <p:ext uri="{BB962C8B-B14F-4D97-AF65-F5344CB8AC3E}">
        <p14:creationId xmlns:p14="http://schemas.microsoft.com/office/powerpoint/2010/main" val="113942297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xmlns="" id="{8B15D49E-8A88-43AB-8932-7ABC645A9AC2}"/>
              </a:ext>
            </a:extLst>
          </p:cNvPr>
          <p:cNvSpPr>
            <a:spLocks noGrp="1"/>
          </p:cNvSpPr>
          <p:nvPr>
            <p:ph idx="1"/>
          </p:nvPr>
        </p:nvSpPr>
        <p:spPr/>
        <p:txBody>
          <a:bodyPr/>
          <a:lstStyle/>
          <a:p>
            <a:pPr marL="171450" indent="-171450">
              <a:buFont typeface="Arial" panose="020B0604020202020204" pitchFamily="34" charset="0"/>
              <a:buChar char="•"/>
            </a:pPr>
            <a:r>
              <a:rPr lang="en-US" sz="1600" b="1" dirty="0"/>
              <a:t>Neurovascular disease </a:t>
            </a:r>
            <a:r>
              <a:rPr lang="en-US" sz="1600" dirty="0"/>
              <a:t>is not just evidenced by loss of anatomical integrity</a:t>
            </a:r>
          </a:p>
          <a:p>
            <a:pPr marL="531423" lvl="2" indent="-171450">
              <a:buFont typeface="Arial" panose="020B0604020202020204" pitchFamily="34" charset="0"/>
              <a:buChar char="•"/>
            </a:pPr>
            <a:r>
              <a:rPr lang="en-US" sz="1100" dirty="0">
                <a:solidFill>
                  <a:schemeClr val="accent1"/>
                </a:solidFill>
              </a:rPr>
              <a:t>Ischemic lesions</a:t>
            </a:r>
          </a:p>
          <a:p>
            <a:pPr marL="531423" lvl="2" indent="-171450">
              <a:buFont typeface="Arial" panose="020B0604020202020204" pitchFamily="34" charset="0"/>
              <a:buChar char="•"/>
            </a:pPr>
            <a:r>
              <a:rPr lang="en-US" sz="1100" dirty="0">
                <a:solidFill>
                  <a:schemeClr val="accent1"/>
                </a:solidFill>
              </a:rPr>
              <a:t>Stenosis/occluded vessels</a:t>
            </a:r>
          </a:p>
          <a:p>
            <a:pPr marL="531423" lvl="2" indent="-171450">
              <a:buFont typeface="Arial" panose="020B0604020202020204" pitchFamily="34" charset="0"/>
              <a:buChar char="•"/>
            </a:pPr>
            <a:r>
              <a:rPr lang="en-US" sz="1100" dirty="0">
                <a:solidFill>
                  <a:schemeClr val="accent1"/>
                </a:solidFill>
              </a:rPr>
              <a:t>Arteriovenous Vascular Malformations</a:t>
            </a:r>
          </a:p>
          <a:p>
            <a:pPr marL="531423" lvl="2" indent="-171450">
              <a:buFont typeface="Arial" panose="020B0604020202020204" pitchFamily="34" charset="0"/>
              <a:buChar char="•"/>
            </a:pPr>
            <a:r>
              <a:rPr lang="en-US" sz="1100" dirty="0">
                <a:solidFill>
                  <a:schemeClr val="accent1"/>
                </a:solidFill>
              </a:rPr>
              <a:t>Aneurysms</a:t>
            </a:r>
          </a:p>
          <a:p>
            <a:pPr marL="531423" lvl="2" indent="-171450">
              <a:buFont typeface="Arial" panose="020B0604020202020204" pitchFamily="34" charset="0"/>
              <a:buChar char="•"/>
            </a:pPr>
            <a:r>
              <a:rPr lang="en-US" sz="1100" dirty="0">
                <a:solidFill>
                  <a:schemeClr val="accent1"/>
                </a:solidFill>
              </a:rPr>
              <a:t>Atherosclerotic plaques</a:t>
            </a:r>
          </a:p>
          <a:p>
            <a:pPr marL="531423" lvl="2" indent="-171450">
              <a:buFont typeface="Arial" panose="020B0604020202020204" pitchFamily="34" charset="0"/>
              <a:buChar char="•"/>
            </a:pPr>
            <a:r>
              <a:rPr lang="en-US" sz="1100" dirty="0" err="1">
                <a:solidFill>
                  <a:schemeClr val="accent1"/>
                </a:solidFill>
              </a:rPr>
              <a:t>Tumours</a:t>
            </a:r>
            <a:endParaRPr lang="en-US" sz="1100" dirty="0">
              <a:solidFill>
                <a:schemeClr val="accent1"/>
              </a:solidFill>
            </a:endParaRPr>
          </a:p>
          <a:p>
            <a:pPr marL="171450" indent="-171450">
              <a:buFont typeface="Arial" panose="020B0604020202020204" pitchFamily="34" charset="0"/>
              <a:buChar char="•"/>
            </a:pPr>
            <a:r>
              <a:rPr lang="en-US" sz="1600" dirty="0"/>
              <a:t>It involves the </a:t>
            </a:r>
            <a:r>
              <a:rPr lang="en-US" sz="1600" b="1" dirty="0"/>
              <a:t>vessels and alterations in physiology</a:t>
            </a:r>
          </a:p>
          <a:p>
            <a:pPr marL="531423" lvl="2" indent="-171450">
              <a:buFont typeface="Arial" panose="020B0604020202020204" pitchFamily="34" charset="0"/>
              <a:buChar char="•"/>
            </a:pPr>
            <a:r>
              <a:rPr lang="en-US" sz="1100" dirty="0">
                <a:solidFill>
                  <a:schemeClr val="accent1"/>
                </a:solidFill>
              </a:rPr>
              <a:t>Blood velocity</a:t>
            </a:r>
          </a:p>
          <a:p>
            <a:pPr marL="531423" lvl="2" indent="-171450">
              <a:buFont typeface="Arial" panose="020B0604020202020204" pitchFamily="34" charset="0"/>
              <a:buChar char="•"/>
            </a:pPr>
            <a:r>
              <a:rPr lang="en-US" sz="1100" dirty="0">
                <a:solidFill>
                  <a:schemeClr val="accent1"/>
                </a:solidFill>
              </a:rPr>
              <a:t>Cerebral blood flow</a:t>
            </a:r>
          </a:p>
          <a:p>
            <a:pPr marL="531423" lvl="2" indent="-171450">
              <a:buFont typeface="Arial" panose="020B0604020202020204" pitchFamily="34" charset="0"/>
              <a:buChar char="•"/>
            </a:pPr>
            <a:r>
              <a:rPr lang="en-US" sz="1100" dirty="0">
                <a:solidFill>
                  <a:schemeClr val="accent1"/>
                </a:solidFill>
              </a:rPr>
              <a:t>Arterial blood volume</a:t>
            </a:r>
          </a:p>
          <a:p>
            <a:pPr marL="531423" lvl="2" indent="-171450">
              <a:buFont typeface="Arial" panose="020B0604020202020204" pitchFamily="34" charset="0"/>
              <a:buChar char="•"/>
            </a:pPr>
            <a:r>
              <a:rPr lang="en-US" sz="1100" dirty="0">
                <a:solidFill>
                  <a:schemeClr val="accent1"/>
                </a:solidFill>
              </a:rPr>
              <a:t>Arterial arrival time</a:t>
            </a:r>
          </a:p>
          <a:p>
            <a:pPr marL="171450" lvl="1" indent="-171450">
              <a:buFont typeface="Arial" panose="020B0604020202020204" pitchFamily="34" charset="0"/>
              <a:buChar char="•"/>
            </a:pPr>
            <a:r>
              <a:rPr lang="en-US" sz="1600" dirty="0">
                <a:cs typeface="+mn-cs"/>
              </a:rPr>
              <a:t>Before anatomical consequences are visible</a:t>
            </a:r>
          </a:p>
        </p:txBody>
      </p:sp>
      <p:sp>
        <p:nvSpPr>
          <p:cNvPr id="11" name="Title 10">
            <a:extLst>
              <a:ext uri="{FF2B5EF4-FFF2-40B4-BE49-F238E27FC236}">
                <a16:creationId xmlns:a16="http://schemas.microsoft.com/office/drawing/2014/main" xmlns="" id="{EDF795C9-9B2A-451D-A1E5-575A5663837D}"/>
              </a:ext>
            </a:extLst>
          </p:cNvPr>
          <p:cNvSpPr>
            <a:spLocks noGrp="1"/>
          </p:cNvSpPr>
          <p:nvPr>
            <p:ph type="title"/>
          </p:nvPr>
        </p:nvSpPr>
        <p:spPr/>
        <p:txBody>
          <a:bodyPr/>
          <a:lstStyle/>
          <a:p>
            <a:r>
              <a:rPr lang="en-GB" dirty="0"/>
              <a:t>Motivation: why haemodynamic MRI is important?</a:t>
            </a:r>
            <a:endParaRPr lang="en-US" dirty="0"/>
          </a:p>
        </p:txBody>
      </p:sp>
      <p:sp>
        <p:nvSpPr>
          <p:cNvPr id="9" name="Slide Number Placeholder 3">
            <a:extLst>
              <a:ext uri="{FF2B5EF4-FFF2-40B4-BE49-F238E27FC236}">
                <a16:creationId xmlns:a16="http://schemas.microsoft.com/office/drawing/2014/main" xmlns="" id="{A390C7E2-EF4A-4882-9F13-E3EA0084A056}"/>
              </a:ext>
            </a:extLst>
          </p:cNvPr>
          <p:cNvSpPr>
            <a:spLocks noGrp="1"/>
          </p:cNvSpPr>
          <p:nvPr>
            <p:ph type="sldNum" sz="quarter" idx="4"/>
          </p:nvPr>
        </p:nvSpPr>
        <p:spPr>
          <a:xfrm>
            <a:off x="566740" y="4914900"/>
            <a:ext cx="512762" cy="228600"/>
          </a:xfrm>
        </p:spPr>
        <p:txBody>
          <a:bodyPr/>
          <a:lstStyle/>
          <a:p>
            <a:fld id="{5306AC46-015F-6E44-B83A-36E79AEF5356}" type="slidenum">
              <a:rPr lang="en-GB" smtClean="0"/>
              <a:pPr/>
              <a:t>2</a:t>
            </a:fld>
            <a:endParaRPr lang="en-GB" dirty="0"/>
          </a:p>
        </p:txBody>
      </p:sp>
      <p:sp>
        <p:nvSpPr>
          <p:cNvPr id="10" name="Footer Placeholder 4">
            <a:extLst>
              <a:ext uri="{FF2B5EF4-FFF2-40B4-BE49-F238E27FC236}">
                <a16:creationId xmlns:a16="http://schemas.microsoft.com/office/drawing/2014/main" xmlns="" id="{A8EBB0E9-B3DB-4857-842A-6440CBB629BC}"/>
              </a:ext>
            </a:extLst>
          </p:cNvPr>
          <p:cNvSpPr>
            <a:spLocks noGrp="1"/>
          </p:cNvSpPr>
          <p:nvPr>
            <p:ph type="ftr" sz="quarter" idx="3"/>
          </p:nvPr>
        </p:nvSpPr>
        <p:spPr>
          <a:xfrm>
            <a:off x="1346202" y="4914900"/>
            <a:ext cx="5514976" cy="228600"/>
          </a:xfrm>
        </p:spPr>
        <p:txBody>
          <a:bodyPr/>
          <a:lstStyle/>
          <a:p>
            <a:r>
              <a:rPr lang="en-US" dirty="0"/>
              <a:t>Reconstruction of Dynamic Perfusion and Angiography by CNN, </a:t>
            </a:r>
            <a:r>
              <a:rPr lang="en-US" dirty="0" err="1"/>
              <a:t>S.Yousefi</a:t>
            </a:r>
            <a:r>
              <a:rPr lang="en-US" dirty="0"/>
              <a:t> et al.</a:t>
            </a:r>
          </a:p>
        </p:txBody>
      </p:sp>
      <p:sp>
        <p:nvSpPr>
          <p:cNvPr id="13" name="Date Placeholder 5">
            <a:extLst>
              <a:ext uri="{FF2B5EF4-FFF2-40B4-BE49-F238E27FC236}">
                <a16:creationId xmlns:a16="http://schemas.microsoft.com/office/drawing/2014/main" xmlns="" id="{75CB0CA7-872B-4FD3-9CAB-B99519765FEC}"/>
              </a:ext>
            </a:extLst>
          </p:cNvPr>
          <p:cNvSpPr>
            <a:spLocks noGrp="1"/>
          </p:cNvSpPr>
          <p:nvPr>
            <p:ph type="dt" sz="half" idx="2"/>
          </p:nvPr>
        </p:nvSpPr>
        <p:spPr>
          <a:xfrm>
            <a:off x="8002593" y="4914900"/>
            <a:ext cx="855661" cy="228600"/>
          </a:xfrm>
        </p:spPr>
        <p:txBody>
          <a:bodyPr/>
          <a:lstStyle/>
          <a:p>
            <a:fld id="{41C028FC-C194-4CDE-AD09-33E6BDE0F1B0}" type="datetime5">
              <a:rPr lang="en-US" smtClean="0"/>
              <a:t>16-Apr-22</a:t>
            </a:fld>
            <a:endParaRPr lang="en-GB" dirty="0"/>
          </a:p>
        </p:txBody>
      </p:sp>
      <p:sp>
        <p:nvSpPr>
          <p:cNvPr id="14" name="Rectangle 13">
            <a:extLst>
              <a:ext uri="{FF2B5EF4-FFF2-40B4-BE49-F238E27FC236}">
                <a16:creationId xmlns:a16="http://schemas.microsoft.com/office/drawing/2014/main" xmlns="" id="{6A169C3A-E5A2-4709-A910-B9C5648DB860}"/>
              </a:ext>
            </a:extLst>
          </p:cNvPr>
          <p:cNvSpPr/>
          <p:nvPr/>
        </p:nvSpPr>
        <p:spPr>
          <a:xfrm>
            <a:off x="6474296" y="4519416"/>
            <a:ext cx="2669704" cy="415498"/>
          </a:xfrm>
          <a:prstGeom prst="rect">
            <a:avLst/>
          </a:prstGeom>
        </p:spPr>
        <p:txBody>
          <a:bodyPr wrap="square">
            <a:spAutoFit/>
          </a:bodyPr>
          <a:lstStyle/>
          <a:p>
            <a:r>
              <a:rPr lang="en-US" sz="700" dirty="0">
                <a:solidFill>
                  <a:schemeClr val="bg2"/>
                </a:solidFill>
              </a:rPr>
              <a:t>Slide from: </a:t>
            </a:r>
            <a:r>
              <a:rPr lang="en-US" sz="700" b="1" dirty="0">
                <a:solidFill>
                  <a:schemeClr val="bg2"/>
                </a:solidFill>
              </a:rPr>
              <a:t>L.</a:t>
            </a:r>
            <a:r>
              <a:rPr lang="en-GB" sz="700" dirty="0">
                <a:solidFill>
                  <a:schemeClr val="bg2"/>
                </a:solidFill>
              </a:rPr>
              <a:t> </a:t>
            </a:r>
            <a:r>
              <a:rPr lang="en-GB" sz="700" b="1" dirty="0" err="1">
                <a:solidFill>
                  <a:schemeClr val="bg2"/>
                </a:solidFill>
              </a:rPr>
              <a:t>Václavů</a:t>
            </a:r>
            <a:r>
              <a:rPr lang="en-GB" sz="600" dirty="0">
                <a:solidFill>
                  <a:srgbClr val="0A0A0A"/>
                </a:solidFill>
                <a:latin typeface="Roboto"/>
              </a:rPr>
              <a:t>, </a:t>
            </a:r>
            <a:r>
              <a:rPr lang="en-GB" sz="700" dirty="0">
                <a:solidFill>
                  <a:schemeClr val="bg2"/>
                </a:solidFill>
              </a:rPr>
              <a:t>Clinical relevance of ASL, Haemodynamic measurements in cerebrovascular diseases</a:t>
            </a:r>
          </a:p>
          <a:p>
            <a:endParaRPr lang="en-US" sz="700" dirty="0">
              <a:solidFill>
                <a:srgbClr val="0A0A0A"/>
              </a:solidFill>
              <a:latin typeface="Roboto"/>
            </a:endParaRPr>
          </a:p>
        </p:txBody>
      </p:sp>
    </p:spTree>
    <p:extLst>
      <p:ext uri="{BB962C8B-B14F-4D97-AF65-F5344CB8AC3E}">
        <p14:creationId xmlns:p14="http://schemas.microsoft.com/office/powerpoint/2010/main" val="29923840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4049981"/>
            <a:ext cx="2057400" cy="1047750"/>
          </a:xfrm>
          <a:prstGeom prst="rect">
            <a:avLst/>
          </a:prstGeom>
        </p:spPr>
      </p:pic>
      <p:sp>
        <p:nvSpPr>
          <p:cNvPr id="139" name="Tekstvak 226"/>
          <p:cNvSpPr txBox="1">
            <a:spLocks noChangeArrowheads="1"/>
          </p:cNvSpPr>
          <p:nvPr/>
        </p:nvSpPr>
        <p:spPr bwMode="auto">
          <a:xfrm>
            <a:off x="7516592" y="2346810"/>
            <a:ext cx="468312" cy="298228"/>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1</a:t>
            </a:r>
          </a:p>
        </p:txBody>
      </p:sp>
      <p:sp>
        <p:nvSpPr>
          <p:cNvPr id="138" name="Tekstvak 226"/>
          <p:cNvSpPr txBox="1">
            <a:spLocks noChangeArrowheads="1"/>
          </p:cNvSpPr>
          <p:nvPr/>
        </p:nvSpPr>
        <p:spPr bwMode="auto">
          <a:xfrm>
            <a:off x="4454522" y="2329403"/>
            <a:ext cx="468312" cy="298228"/>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1</a:t>
            </a:r>
          </a:p>
        </p:txBody>
      </p:sp>
      <p:sp>
        <p:nvSpPr>
          <p:cNvPr id="137" name="Tekstvak 226"/>
          <p:cNvSpPr txBox="1">
            <a:spLocks noChangeArrowheads="1"/>
          </p:cNvSpPr>
          <p:nvPr/>
        </p:nvSpPr>
        <p:spPr bwMode="auto">
          <a:xfrm>
            <a:off x="1374461" y="2292399"/>
            <a:ext cx="468312" cy="298228"/>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1</a:t>
            </a:r>
          </a:p>
        </p:txBody>
      </p:sp>
      <p:sp>
        <p:nvSpPr>
          <p:cNvPr id="15" name="Title 1"/>
          <p:cNvSpPr>
            <a:spLocks noGrp="1"/>
          </p:cNvSpPr>
          <p:nvPr>
            <p:ph type="title"/>
          </p:nvPr>
        </p:nvSpPr>
        <p:spPr>
          <a:xfrm>
            <a:off x="566738" y="0"/>
            <a:ext cx="7281862" cy="854075"/>
          </a:xfrm>
        </p:spPr>
        <p:txBody>
          <a:bodyPr/>
          <a:lstStyle/>
          <a:p>
            <a:r>
              <a:rPr lang="en-US" dirty="0" smtClean="0"/>
              <a:t>Why </a:t>
            </a:r>
            <a:r>
              <a:rPr lang="en-US" dirty="0" err="1" smtClean="0"/>
              <a:t>Hadamard</a:t>
            </a:r>
            <a:r>
              <a:rPr lang="en-US" dirty="0" smtClean="0"/>
              <a:t> </a:t>
            </a:r>
            <a:r>
              <a:rPr lang="en-US" dirty="0" err="1" smtClean="0"/>
              <a:t>te</a:t>
            </a:r>
            <a:r>
              <a:rPr lang="en-US" dirty="0" smtClean="0"/>
              <a:t>-ASL is time efficient?</a:t>
            </a:r>
            <a:endParaRPr lang="en-US" baseline="30000" dirty="0"/>
          </a:p>
        </p:txBody>
      </p:sp>
      <p:grpSp>
        <p:nvGrpSpPr>
          <p:cNvPr id="218" name="Group 7"/>
          <p:cNvGrpSpPr>
            <a:grpSpLocks/>
          </p:cNvGrpSpPr>
          <p:nvPr/>
        </p:nvGrpSpPr>
        <p:grpSpPr bwMode="auto">
          <a:xfrm>
            <a:off x="401106" y="1187288"/>
            <a:ext cx="2112963" cy="1428751"/>
            <a:chOff x="1791" y="1454"/>
            <a:chExt cx="1331" cy="900"/>
          </a:xfrm>
        </p:grpSpPr>
        <p:grpSp>
          <p:nvGrpSpPr>
            <p:cNvPr id="219" name="Group 8"/>
            <p:cNvGrpSpPr>
              <a:grpSpLocks/>
            </p:cNvGrpSpPr>
            <p:nvPr/>
          </p:nvGrpSpPr>
          <p:grpSpPr bwMode="auto">
            <a:xfrm>
              <a:off x="1792" y="1454"/>
              <a:ext cx="1330" cy="201"/>
              <a:chOff x="1792" y="1454"/>
              <a:chExt cx="1330" cy="201"/>
            </a:xfrm>
          </p:grpSpPr>
          <p:grpSp>
            <p:nvGrpSpPr>
              <p:cNvPr id="374" name="Groep 72"/>
              <p:cNvGrpSpPr>
                <a:grpSpLocks/>
              </p:cNvGrpSpPr>
              <p:nvPr/>
            </p:nvGrpSpPr>
            <p:grpSpPr bwMode="auto">
              <a:xfrm>
                <a:off x="1792" y="1454"/>
                <a:ext cx="906" cy="186"/>
                <a:chOff x="3627356" y="3145652"/>
                <a:chExt cx="1798589" cy="296107"/>
              </a:xfrm>
            </p:grpSpPr>
            <p:sp>
              <p:nvSpPr>
                <p:cNvPr id="380" name="Tekstvak 224"/>
                <p:cNvSpPr txBox="1">
                  <a:spLocks noChangeArrowheads="1"/>
                </p:cNvSpPr>
                <p:nvPr/>
              </p:nvSpPr>
              <p:spPr bwMode="auto">
                <a:xfrm>
                  <a:off x="3627356" y="3145652"/>
                  <a:ext cx="585633" cy="296107"/>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3</a:t>
                  </a:r>
                </a:p>
              </p:txBody>
            </p:sp>
            <p:sp>
              <p:nvSpPr>
                <p:cNvPr id="381" name="Tekstvak 225"/>
                <p:cNvSpPr txBox="1">
                  <a:spLocks noChangeArrowheads="1"/>
                </p:cNvSpPr>
                <p:nvPr/>
              </p:nvSpPr>
              <p:spPr bwMode="auto">
                <a:xfrm>
                  <a:off x="4232841" y="3145652"/>
                  <a:ext cx="587619" cy="296107"/>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2</a:t>
                  </a:r>
                </a:p>
              </p:txBody>
            </p:sp>
            <p:sp>
              <p:nvSpPr>
                <p:cNvPr id="382" name="Tekstvak 226"/>
                <p:cNvSpPr txBox="1">
                  <a:spLocks noChangeArrowheads="1"/>
                </p:cNvSpPr>
                <p:nvPr/>
              </p:nvSpPr>
              <p:spPr bwMode="auto">
                <a:xfrm>
                  <a:off x="4840312" y="3145652"/>
                  <a:ext cx="585633" cy="296107"/>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1</a:t>
                  </a:r>
                </a:p>
              </p:txBody>
            </p:sp>
          </p:grpSp>
          <p:sp>
            <p:nvSpPr>
              <p:cNvPr id="375" name="Tekstvak 205"/>
              <p:cNvSpPr txBox="1">
                <a:spLocks noChangeArrowheads="1"/>
              </p:cNvSpPr>
              <p:nvPr/>
            </p:nvSpPr>
            <p:spPr bwMode="auto">
              <a:xfrm>
                <a:off x="2729" y="1454"/>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j-lt"/>
                    <a:ea typeface="ＭＳ Ｐゴシック" charset="0"/>
                    <a:cs typeface="+mn-cs"/>
                  </a:rPr>
                  <a:t>img. 1</a:t>
                </a:r>
              </a:p>
            </p:txBody>
          </p:sp>
        </p:grpSp>
        <p:grpSp>
          <p:nvGrpSpPr>
            <p:cNvPr id="221" name="Group 27"/>
            <p:cNvGrpSpPr>
              <a:grpSpLocks/>
            </p:cNvGrpSpPr>
            <p:nvPr/>
          </p:nvGrpSpPr>
          <p:grpSpPr bwMode="auto">
            <a:xfrm>
              <a:off x="1791" y="1687"/>
              <a:ext cx="1331" cy="201"/>
              <a:chOff x="1791" y="1687"/>
              <a:chExt cx="1331" cy="201"/>
            </a:xfrm>
          </p:grpSpPr>
          <p:sp>
            <p:nvSpPr>
              <p:cNvPr id="362" name="Tekstvak 266"/>
              <p:cNvSpPr txBox="1">
                <a:spLocks noChangeArrowheads="1"/>
              </p:cNvSpPr>
              <p:nvPr/>
            </p:nvSpPr>
            <p:spPr bwMode="auto">
              <a:xfrm>
                <a:off x="1791" y="1687"/>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3</a:t>
                </a:r>
              </a:p>
            </p:txBody>
          </p:sp>
          <p:sp>
            <p:nvSpPr>
              <p:cNvPr id="363" name="Tekstvak 267"/>
              <p:cNvSpPr txBox="1">
                <a:spLocks noChangeArrowheads="1"/>
              </p:cNvSpPr>
              <p:nvPr/>
            </p:nvSpPr>
            <p:spPr bwMode="auto">
              <a:xfrm>
                <a:off x="2096" y="1687"/>
                <a:ext cx="296" cy="186"/>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2</a:t>
                </a:r>
              </a:p>
            </p:txBody>
          </p:sp>
          <p:sp>
            <p:nvSpPr>
              <p:cNvPr id="364" name="Tekstvak 268"/>
              <p:cNvSpPr txBox="1">
                <a:spLocks noChangeArrowheads="1"/>
              </p:cNvSpPr>
              <p:nvPr/>
            </p:nvSpPr>
            <p:spPr bwMode="auto">
              <a:xfrm>
                <a:off x="2402" y="1687"/>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1</a:t>
                </a:r>
              </a:p>
            </p:txBody>
          </p:sp>
          <p:sp>
            <p:nvSpPr>
              <p:cNvPr id="365" name="Tekstvak 207"/>
              <p:cNvSpPr txBox="1">
                <a:spLocks noChangeArrowheads="1"/>
              </p:cNvSpPr>
              <p:nvPr/>
            </p:nvSpPr>
            <p:spPr bwMode="auto">
              <a:xfrm>
                <a:off x="2729" y="1687"/>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j-lt"/>
                    <a:ea typeface="ＭＳ Ｐゴシック" charset="0"/>
                    <a:cs typeface="+mn-cs"/>
                  </a:rPr>
                  <a:t>img. 2</a:t>
                </a:r>
              </a:p>
            </p:txBody>
          </p:sp>
        </p:grpSp>
        <p:grpSp>
          <p:nvGrpSpPr>
            <p:cNvPr id="222" name="Group 36"/>
            <p:cNvGrpSpPr>
              <a:grpSpLocks/>
            </p:cNvGrpSpPr>
            <p:nvPr/>
          </p:nvGrpSpPr>
          <p:grpSpPr bwMode="auto">
            <a:xfrm>
              <a:off x="1791" y="1920"/>
              <a:ext cx="1331" cy="201"/>
              <a:chOff x="1791" y="1920"/>
              <a:chExt cx="1331" cy="201"/>
            </a:xfrm>
          </p:grpSpPr>
          <p:sp>
            <p:nvSpPr>
              <p:cNvPr id="354" name="Tekstvak 259"/>
              <p:cNvSpPr txBox="1">
                <a:spLocks noChangeArrowheads="1"/>
              </p:cNvSpPr>
              <p:nvPr/>
            </p:nvSpPr>
            <p:spPr bwMode="auto">
              <a:xfrm>
                <a:off x="1791" y="1920"/>
                <a:ext cx="295" cy="186"/>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3</a:t>
                </a:r>
              </a:p>
            </p:txBody>
          </p:sp>
          <p:sp>
            <p:nvSpPr>
              <p:cNvPr id="355" name="Tekstvak 260"/>
              <p:cNvSpPr txBox="1">
                <a:spLocks noChangeArrowheads="1"/>
              </p:cNvSpPr>
              <p:nvPr/>
            </p:nvSpPr>
            <p:spPr bwMode="auto">
              <a:xfrm>
                <a:off x="2096" y="1920"/>
                <a:ext cx="296"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2</a:t>
                </a:r>
              </a:p>
            </p:txBody>
          </p:sp>
          <p:sp>
            <p:nvSpPr>
              <p:cNvPr id="356" name="Tekstvak 261"/>
              <p:cNvSpPr txBox="1">
                <a:spLocks noChangeArrowheads="1"/>
              </p:cNvSpPr>
              <p:nvPr/>
            </p:nvSpPr>
            <p:spPr bwMode="auto">
              <a:xfrm>
                <a:off x="2402" y="1920"/>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1</a:t>
                </a:r>
              </a:p>
            </p:txBody>
          </p:sp>
          <p:sp>
            <p:nvSpPr>
              <p:cNvPr id="357" name="Tekstvak 208"/>
              <p:cNvSpPr txBox="1">
                <a:spLocks noChangeArrowheads="1"/>
              </p:cNvSpPr>
              <p:nvPr/>
            </p:nvSpPr>
            <p:spPr bwMode="auto">
              <a:xfrm>
                <a:off x="2729" y="1920"/>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j-lt"/>
                    <a:ea typeface="ＭＳ Ｐゴシック" charset="0"/>
                    <a:cs typeface="+mn-cs"/>
                  </a:rPr>
                  <a:t>img. 3</a:t>
                </a:r>
              </a:p>
            </p:txBody>
          </p:sp>
        </p:grpSp>
        <p:grpSp>
          <p:nvGrpSpPr>
            <p:cNvPr id="234" name="Group 45"/>
            <p:cNvGrpSpPr>
              <a:grpSpLocks/>
            </p:cNvGrpSpPr>
            <p:nvPr/>
          </p:nvGrpSpPr>
          <p:grpSpPr bwMode="auto">
            <a:xfrm>
              <a:off x="1791" y="2153"/>
              <a:ext cx="1331" cy="201"/>
              <a:chOff x="1791" y="2154"/>
              <a:chExt cx="1331" cy="201"/>
            </a:xfrm>
          </p:grpSpPr>
          <p:sp>
            <p:nvSpPr>
              <p:cNvPr id="346" name="Tekstvak 252"/>
              <p:cNvSpPr txBox="1">
                <a:spLocks noChangeArrowheads="1"/>
              </p:cNvSpPr>
              <p:nvPr/>
            </p:nvSpPr>
            <p:spPr bwMode="auto">
              <a:xfrm>
                <a:off x="1791" y="2154"/>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3</a:t>
                </a:r>
              </a:p>
            </p:txBody>
          </p:sp>
          <p:sp>
            <p:nvSpPr>
              <p:cNvPr id="347" name="Tekstvak 253"/>
              <p:cNvSpPr txBox="1">
                <a:spLocks noChangeArrowheads="1"/>
              </p:cNvSpPr>
              <p:nvPr/>
            </p:nvSpPr>
            <p:spPr bwMode="auto">
              <a:xfrm>
                <a:off x="2096" y="2154"/>
                <a:ext cx="296"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ea typeface="ＭＳ Ｐゴシック" charset="0"/>
                  </a:rPr>
                  <a:t>2</a:t>
                </a:r>
              </a:p>
            </p:txBody>
          </p:sp>
          <p:sp>
            <p:nvSpPr>
              <p:cNvPr id="349" name="Tekstvak 209"/>
              <p:cNvSpPr txBox="1">
                <a:spLocks noChangeArrowheads="1"/>
              </p:cNvSpPr>
              <p:nvPr/>
            </p:nvSpPr>
            <p:spPr bwMode="auto">
              <a:xfrm>
                <a:off x="2729" y="2154"/>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j-lt"/>
                    <a:ea typeface="ＭＳ Ｐゴシック" charset="0"/>
                    <a:cs typeface="+mn-cs"/>
                  </a:rPr>
                  <a:t>img. 4</a:t>
                </a:r>
              </a:p>
            </p:txBody>
          </p:sp>
        </p:grpSp>
      </p:grpSp>
      <p:grpSp>
        <p:nvGrpSpPr>
          <p:cNvPr id="383" name="Group 382"/>
          <p:cNvGrpSpPr/>
          <p:nvPr/>
        </p:nvGrpSpPr>
        <p:grpSpPr>
          <a:xfrm>
            <a:off x="2456916" y="1177994"/>
            <a:ext cx="549275" cy="1606197"/>
            <a:chOff x="4899024" y="1125473"/>
            <a:chExt cx="549275" cy="1606197"/>
          </a:xfrm>
        </p:grpSpPr>
        <p:sp>
          <p:nvSpPr>
            <p:cNvPr id="384" name="PIJL-OMLAAG 280"/>
            <p:cNvSpPr>
              <a:spLocks noChangeArrowheads="1"/>
            </p:cNvSpPr>
            <p:nvPr/>
          </p:nvSpPr>
          <p:spPr bwMode="auto">
            <a:xfrm>
              <a:off x="4899024" y="1157223"/>
              <a:ext cx="549275" cy="1574447"/>
            </a:xfrm>
            <a:prstGeom prst="downArrow">
              <a:avLst>
                <a:gd name="adj1" fmla="val 56194"/>
                <a:gd name="adj2" fmla="val 28502"/>
              </a:avLst>
            </a:prstGeom>
            <a:solidFill>
              <a:srgbClr val="FFFF99"/>
            </a:solidFill>
            <a:ln w="22225" algn="ctr">
              <a:solidFill>
                <a:sysClr val="windowText" lastClr="000000"/>
              </a:solidFill>
              <a:round/>
              <a:headEnd/>
              <a:tailEnd/>
            </a:ln>
          </p:spPr>
          <p:txBody>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endParaRPr lang="nl-NL" altLang="en-US" kern="0" dirty="0">
                <a:solidFill>
                  <a:prstClr val="black"/>
                </a:solidFill>
                <a:ea typeface="ＭＳ Ｐゴシック" charset="0"/>
              </a:endParaRPr>
            </a:p>
          </p:txBody>
        </p:sp>
        <p:grpSp>
          <p:nvGrpSpPr>
            <p:cNvPr id="385" name="Groep 135"/>
            <p:cNvGrpSpPr>
              <a:grpSpLocks/>
            </p:cNvGrpSpPr>
            <p:nvPr/>
          </p:nvGrpSpPr>
          <p:grpSpPr bwMode="auto">
            <a:xfrm flipH="1">
              <a:off x="5040312" y="1125473"/>
              <a:ext cx="274637" cy="1358544"/>
              <a:chOff x="4539279" y="2601159"/>
              <a:chExt cx="273898" cy="1358465"/>
            </a:xfrm>
          </p:grpSpPr>
          <p:sp>
            <p:nvSpPr>
              <p:cNvPr id="386" name="Tekstvak 272"/>
              <p:cNvSpPr txBox="1">
                <a:spLocks noChangeArrowheads="1"/>
              </p:cNvSpPr>
              <p:nvPr/>
            </p:nvSpPr>
            <p:spPr bwMode="auto">
              <a:xfrm>
                <a:off x="4539279" y="2601159"/>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387" name="Tekstvak 273"/>
              <p:cNvSpPr txBox="1">
                <a:spLocks noChangeArrowheads="1"/>
              </p:cNvSpPr>
              <p:nvPr/>
            </p:nvSpPr>
            <p:spPr bwMode="auto">
              <a:xfrm>
                <a:off x="4539279" y="3342655"/>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388" name="Tekstvak 274"/>
              <p:cNvSpPr txBox="1">
                <a:spLocks noChangeArrowheads="1"/>
              </p:cNvSpPr>
              <p:nvPr/>
            </p:nvSpPr>
            <p:spPr bwMode="auto">
              <a:xfrm>
                <a:off x="4539279" y="3713403"/>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389" name="Tekstvak 275"/>
              <p:cNvSpPr txBox="1">
                <a:spLocks noChangeArrowheads="1"/>
              </p:cNvSpPr>
              <p:nvPr/>
            </p:nvSpPr>
            <p:spPr bwMode="auto">
              <a:xfrm>
                <a:off x="4539279" y="2971907"/>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grpSp>
      </p:grpSp>
      <p:sp>
        <p:nvSpPr>
          <p:cNvPr id="394" name="Left Bracket 393"/>
          <p:cNvSpPr/>
          <p:nvPr/>
        </p:nvSpPr>
        <p:spPr bwMode="auto">
          <a:xfrm>
            <a:off x="76200" y="1301111"/>
            <a:ext cx="176212" cy="864657"/>
          </a:xfrm>
          <a:prstGeom prst="leftBracket">
            <a:avLst/>
          </a:prstGeom>
          <a:no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FFFFFF"/>
              </a:solidFill>
              <a:latin typeface="Times" charset="0"/>
              <a:ea typeface="ＭＳ Ｐゴシック" charset="0"/>
            </a:endParaRPr>
          </a:p>
        </p:txBody>
      </p:sp>
      <p:sp>
        <p:nvSpPr>
          <p:cNvPr id="396" name="Left Bracket 395"/>
          <p:cNvSpPr/>
          <p:nvPr/>
        </p:nvSpPr>
        <p:spPr bwMode="auto">
          <a:xfrm>
            <a:off x="159544" y="1661651"/>
            <a:ext cx="176212" cy="864657"/>
          </a:xfrm>
          <a:prstGeom prst="leftBracket">
            <a:avLst/>
          </a:prstGeom>
          <a:no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FFFFFF"/>
              </a:solidFill>
              <a:latin typeface="Times" charset="0"/>
              <a:ea typeface="ＭＳ Ｐゴシック" charset="0"/>
            </a:endParaRPr>
          </a:p>
        </p:txBody>
      </p:sp>
      <p:grpSp>
        <p:nvGrpSpPr>
          <p:cNvPr id="400" name="Group 93"/>
          <p:cNvGrpSpPr>
            <a:grpSpLocks/>
          </p:cNvGrpSpPr>
          <p:nvPr/>
        </p:nvGrpSpPr>
        <p:grpSpPr bwMode="auto">
          <a:xfrm>
            <a:off x="399519" y="2700471"/>
            <a:ext cx="469900" cy="661987"/>
            <a:chOff x="1180" y="3417"/>
            <a:chExt cx="296" cy="417"/>
          </a:xfrm>
        </p:grpSpPr>
        <p:sp>
          <p:nvSpPr>
            <p:cNvPr id="401" name="Tekstvak 285"/>
            <p:cNvSpPr txBox="1">
              <a:spLocks noChangeArrowheads="1"/>
            </p:cNvSpPr>
            <p:nvPr/>
          </p:nvSpPr>
          <p:spPr bwMode="auto">
            <a:xfrm>
              <a:off x="1180" y="3417"/>
              <a:ext cx="296" cy="198"/>
            </a:xfrm>
            <a:prstGeom prst="rect">
              <a:avLst/>
            </a:prstGeom>
            <a:solidFill>
              <a:srgbClr val="D59191"/>
            </a:solidFill>
            <a:ln w="9525">
              <a:solidFill>
                <a:sysClr val="windowText" lastClr="000000"/>
              </a:solidFill>
              <a:miter lim="800000"/>
              <a:headEnd/>
              <a:tailEnd/>
            </a:ln>
          </p:spPr>
          <p:txBody>
            <a:bodyPr wrap="none" lIns="36000" tIns="0" rIns="36000" bIns="0"/>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800" kern="0" dirty="0">
                  <a:solidFill>
                    <a:prstClr val="black"/>
                  </a:solidFill>
                  <a:latin typeface="+mn-lt"/>
                  <a:ea typeface="ＭＳ Ｐゴシック" charset="0"/>
                </a:rPr>
                <a:t>+ 2</a:t>
              </a:r>
            </a:p>
          </p:txBody>
        </p:sp>
        <p:sp>
          <p:nvSpPr>
            <p:cNvPr id="402" name="Tekstvak 286"/>
            <p:cNvSpPr txBox="1">
              <a:spLocks noChangeArrowheads="1"/>
            </p:cNvSpPr>
            <p:nvPr/>
          </p:nvSpPr>
          <p:spPr bwMode="auto">
            <a:xfrm>
              <a:off x="1180" y="3636"/>
              <a:ext cx="296" cy="198"/>
            </a:xfrm>
            <a:prstGeom prst="rect">
              <a:avLst/>
            </a:prstGeom>
            <a:solidFill>
              <a:srgbClr val="A93F3F"/>
            </a:solidFill>
            <a:ln w="9525">
              <a:solidFill>
                <a:sysClr val="windowText" lastClr="000000"/>
              </a:solidFill>
              <a:miter lim="800000"/>
              <a:headEnd/>
              <a:tailEnd/>
            </a:ln>
          </p:spPr>
          <p:txBody>
            <a:bodyPr wrap="none" lIns="36000" tIns="0" rIns="36000" bIns="0"/>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800" kern="0" dirty="0">
                  <a:solidFill>
                    <a:prstClr val="black"/>
                  </a:solidFill>
                  <a:latin typeface="+mn-lt"/>
                  <a:ea typeface="ＭＳ Ｐゴシック" charset="0"/>
                </a:rPr>
                <a:t>- 2</a:t>
              </a:r>
            </a:p>
          </p:txBody>
        </p:sp>
      </p:grpSp>
      <p:grpSp>
        <p:nvGrpSpPr>
          <p:cNvPr id="407" name="Group 406"/>
          <p:cNvGrpSpPr/>
          <p:nvPr/>
        </p:nvGrpSpPr>
        <p:grpSpPr>
          <a:xfrm>
            <a:off x="2456915" y="1177994"/>
            <a:ext cx="549275" cy="1606198"/>
            <a:chOff x="4899024" y="1125472"/>
            <a:chExt cx="549275" cy="1606198"/>
          </a:xfrm>
        </p:grpSpPr>
        <p:sp>
          <p:nvSpPr>
            <p:cNvPr id="408" name="PIJL-OMLAAG 280"/>
            <p:cNvSpPr>
              <a:spLocks noChangeArrowheads="1"/>
            </p:cNvSpPr>
            <p:nvPr/>
          </p:nvSpPr>
          <p:spPr bwMode="auto">
            <a:xfrm>
              <a:off x="4899024" y="1157224"/>
              <a:ext cx="549275" cy="1574446"/>
            </a:xfrm>
            <a:prstGeom prst="downArrow">
              <a:avLst>
                <a:gd name="adj1" fmla="val 56194"/>
                <a:gd name="adj2" fmla="val 28502"/>
              </a:avLst>
            </a:prstGeom>
            <a:solidFill>
              <a:srgbClr val="FFFF99"/>
            </a:solidFill>
            <a:ln w="22225" algn="ctr">
              <a:solidFill>
                <a:sysClr val="windowText" lastClr="000000"/>
              </a:solidFill>
              <a:round/>
              <a:headEnd/>
              <a:tailEnd/>
            </a:ln>
          </p:spPr>
          <p:txBody>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endParaRPr lang="nl-NL" altLang="en-US" kern="0" dirty="0">
                <a:solidFill>
                  <a:prstClr val="black"/>
                </a:solidFill>
                <a:ea typeface="ＭＳ Ｐゴシック" charset="0"/>
              </a:endParaRPr>
            </a:p>
          </p:txBody>
        </p:sp>
        <p:grpSp>
          <p:nvGrpSpPr>
            <p:cNvPr id="409" name="Groep 135"/>
            <p:cNvGrpSpPr>
              <a:grpSpLocks/>
            </p:cNvGrpSpPr>
            <p:nvPr/>
          </p:nvGrpSpPr>
          <p:grpSpPr bwMode="auto">
            <a:xfrm flipH="1">
              <a:off x="5040312" y="1125472"/>
              <a:ext cx="274637" cy="1358544"/>
              <a:chOff x="4539279" y="2601159"/>
              <a:chExt cx="273898" cy="1358465"/>
            </a:xfrm>
          </p:grpSpPr>
          <p:sp>
            <p:nvSpPr>
              <p:cNvPr id="410" name="Tekstvak 272"/>
              <p:cNvSpPr txBox="1">
                <a:spLocks noChangeArrowheads="1"/>
              </p:cNvSpPr>
              <p:nvPr/>
            </p:nvSpPr>
            <p:spPr bwMode="auto">
              <a:xfrm>
                <a:off x="4539279" y="2601159"/>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411" name="Tekstvak 273"/>
              <p:cNvSpPr txBox="1">
                <a:spLocks noChangeArrowheads="1"/>
              </p:cNvSpPr>
              <p:nvPr/>
            </p:nvSpPr>
            <p:spPr bwMode="auto">
              <a:xfrm>
                <a:off x="4539279" y="3342655"/>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412" name="Tekstvak 274"/>
              <p:cNvSpPr txBox="1">
                <a:spLocks noChangeArrowheads="1"/>
              </p:cNvSpPr>
              <p:nvPr/>
            </p:nvSpPr>
            <p:spPr bwMode="auto">
              <a:xfrm>
                <a:off x="4539279" y="3713403"/>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413" name="Tekstvak 275"/>
              <p:cNvSpPr txBox="1">
                <a:spLocks noChangeArrowheads="1"/>
              </p:cNvSpPr>
              <p:nvPr/>
            </p:nvSpPr>
            <p:spPr bwMode="auto">
              <a:xfrm>
                <a:off x="4539279" y="2971907"/>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grpSp>
      </p:grpSp>
      <p:sp>
        <p:nvSpPr>
          <p:cNvPr id="469" name="Tekstvak 289"/>
          <p:cNvSpPr txBox="1">
            <a:spLocks noChangeArrowheads="1"/>
          </p:cNvSpPr>
          <p:nvPr/>
        </p:nvSpPr>
        <p:spPr bwMode="auto">
          <a:xfrm>
            <a:off x="949588" y="2784191"/>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r>
              <a:rPr lang="nl-NL" altLang="en-US" kern="0" dirty="0">
                <a:solidFill>
                  <a:prstClr val="black"/>
                </a:solidFill>
                <a:latin typeface="+mn-lt"/>
                <a:ea typeface="ＭＳ Ｐゴシック" charset="0"/>
              </a:rPr>
              <a:t>0</a:t>
            </a:r>
          </a:p>
        </p:txBody>
      </p:sp>
      <p:sp>
        <p:nvSpPr>
          <p:cNvPr id="470" name="Tekstvak 290"/>
          <p:cNvSpPr txBox="1">
            <a:spLocks noChangeArrowheads="1"/>
          </p:cNvSpPr>
          <p:nvPr/>
        </p:nvSpPr>
        <p:spPr bwMode="auto">
          <a:xfrm>
            <a:off x="1438538" y="2784191"/>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r>
              <a:rPr lang="nl-NL" altLang="en-US" kern="0" dirty="0">
                <a:solidFill>
                  <a:prstClr val="black"/>
                </a:solidFill>
                <a:latin typeface="+mn-lt"/>
                <a:ea typeface="ＭＳ Ｐゴシック" charset="0"/>
              </a:rPr>
              <a:t>0</a:t>
            </a:r>
          </a:p>
        </p:txBody>
      </p:sp>
      <p:grpSp>
        <p:nvGrpSpPr>
          <p:cNvPr id="472" name="Group 7"/>
          <p:cNvGrpSpPr>
            <a:grpSpLocks/>
          </p:cNvGrpSpPr>
          <p:nvPr/>
        </p:nvGrpSpPr>
        <p:grpSpPr bwMode="auto">
          <a:xfrm>
            <a:off x="3482971" y="1219038"/>
            <a:ext cx="2112963" cy="1428751"/>
            <a:chOff x="1791" y="1454"/>
            <a:chExt cx="1331" cy="900"/>
          </a:xfrm>
        </p:grpSpPr>
        <p:grpSp>
          <p:nvGrpSpPr>
            <p:cNvPr id="473" name="Group 8"/>
            <p:cNvGrpSpPr>
              <a:grpSpLocks/>
            </p:cNvGrpSpPr>
            <p:nvPr/>
          </p:nvGrpSpPr>
          <p:grpSpPr bwMode="auto">
            <a:xfrm>
              <a:off x="1792" y="1454"/>
              <a:ext cx="1330" cy="201"/>
              <a:chOff x="1792" y="1454"/>
              <a:chExt cx="1330" cy="201"/>
            </a:xfrm>
          </p:grpSpPr>
          <p:grpSp>
            <p:nvGrpSpPr>
              <p:cNvPr id="488" name="Groep 72"/>
              <p:cNvGrpSpPr>
                <a:grpSpLocks/>
              </p:cNvGrpSpPr>
              <p:nvPr/>
            </p:nvGrpSpPr>
            <p:grpSpPr bwMode="auto">
              <a:xfrm>
                <a:off x="1792" y="1454"/>
                <a:ext cx="906" cy="186"/>
                <a:chOff x="3627356" y="3145652"/>
                <a:chExt cx="1798589" cy="296107"/>
              </a:xfrm>
            </p:grpSpPr>
            <p:sp>
              <p:nvSpPr>
                <p:cNvPr id="490" name="Tekstvak 224"/>
                <p:cNvSpPr txBox="1">
                  <a:spLocks noChangeArrowheads="1"/>
                </p:cNvSpPr>
                <p:nvPr/>
              </p:nvSpPr>
              <p:spPr bwMode="auto">
                <a:xfrm>
                  <a:off x="3627356" y="3145652"/>
                  <a:ext cx="585633" cy="296107"/>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3</a:t>
                  </a:r>
                </a:p>
              </p:txBody>
            </p:sp>
            <p:sp>
              <p:nvSpPr>
                <p:cNvPr id="491" name="Tekstvak 225"/>
                <p:cNvSpPr txBox="1">
                  <a:spLocks noChangeArrowheads="1"/>
                </p:cNvSpPr>
                <p:nvPr/>
              </p:nvSpPr>
              <p:spPr bwMode="auto">
                <a:xfrm>
                  <a:off x="4232841" y="3145652"/>
                  <a:ext cx="587619" cy="296107"/>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2</a:t>
                  </a:r>
                </a:p>
              </p:txBody>
            </p:sp>
            <p:sp>
              <p:nvSpPr>
                <p:cNvPr id="492" name="Tekstvak 226"/>
                <p:cNvSpPr txBox="1">
                  <a:spLocks noChangeArrowheads="1"/>
                </p:cNvSpPr>
                <p:nvPr/>
              </p:nvSpPr>
              <p:spPr bwMode="auto">
                <a:xfrm>
                  <a:off x="4840312" y="3145652"/>
                  <a:ext cx="585633" cy="296107"/>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1</a:t>
                  </a:r>
                </a:p>
              </p:txBody>
            </p:sp>
          </p:grpSp>
          <p:sp>
            <p:nvSpPr>
              <p:cNvPr id="489" name="Tekstvak 205"/>
              <p:cNvSpPr txBox="1">
                <a:spLocks noChangeArrowheads="1"/>
              </p:cNvSpPr>
              <p:nvPr/>
            </p:nvSpPr>
            <p:spPr bwMode="auto">
              <a:xfrm>
                <a:off x="2729" y="1454"/>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n-lt"/>
                    <a:ea typeface="ＭＳ Ｐゴシック" charset="0"/>
                    <a:cs typeface="+mn-cs"/>
                  </a:rPr>
                  <a:t>img. 1</a:t>
                </a:r>
              </a:p>
            </p:txBody>
          </p:sp>
        </p:grpSp>
        <p:grpSp>
          <p:nvGrpSpPr>
            <p:cNvPr id="474" name="Group 27"/>
            <p:cNvGrpSpPr>
              <a:grpSpLocks/>
            </p:cNvGrpSpPr>
            <p:nvPr/>
          </p:nvGrpSpPr>
          <p:grpSpPr bwMode="auto">
            <a:xfrm>
              <a:off x="1791" y="1687"/>
              <a:ext cx="1331" cy="201"/>
              <a:chOff x="1791" y="1687"/>
              <a:chExt cx="1331" cy="201"/>
            </a:xfrm>
          </p:grpSpPr>
          <p:sp>
            <p:nvSpPr>
              <p:cNvPr id="484" name="Tekstvak 266"/>
              <p:cNvSpPr txBox="1">
                <a:spLocks noChangeArrowheads="1"/>
              </p:cNvSpPr>
              <p:nvPr/>
            </p:nvSpPr>
            <p:spPr bwMode="auto">
              <a:xfrm>
                <a:off x="1791" y="1687"/>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3</a:t>
                </a:r>
              </a:p>
            </p:txBody>
          </p:sp>
          <p:sp>
            <p:nvSpPr>
              <p:cNvPr id="485" name="Tekstvak 267"/>
              <p:cNvSpPr txBox="1">
                <a:spLocks noChangeArrowheads="1"/>
              </p:cNvSpPr>
              <p:nvPr/>
            </p:nvSpPr>
            <p:spPr bwMode="auto">
              <a:xfrm>
                <a:off x="2096" y="1687"/>
                <a:ext cx="296" cy="186"/>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2</a:t>
                </a:r>
              </a:p>
            </p:txBody>
          </p:sp>
          <p:sp>
            <p:nvSpPr>
              <p:cNvPr id="486" name="Tekstvak 268"/>
              <p:cNvSpPr txBox="1">
                <a:spLocks noChangeArrowheads="1"/>
              </p:cNvSpPr>
              <p:nvPr/>
            </p:nvSpPr>
            <p:spPr bwMode="auto">
              <a:xfrm>
                <a:off x="2402" y="1687"/>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1</a:t>
                </a:r>
              </a:p>
            </p:txBody>
          </p:sp>
          <p:sp>
            <p:nvSpPr>
              <p:cNvPr id="487" name="Tekstvak 207"/>
              <p:cNvSpPr txBox="1">
                <a:spLocks noChangeArrowheads="1"/>
              </p:cNvSpPr>
              <p:nvPr/>
            </p:nvSpPr>
            <p:spPr bwMode="auto">
              <a:xfrm>
                <a:off x="2729" y="1687"/>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n-lt"/>
                    <a:ea typeface="ＭＳ Ｐゴシック" charset="0"/>
                    <a:cs typeface="+mn-cs"/>
                  </a:rPr>
                  <a:t>img. 2</a:t>
                </a:r>
              </a:p>
            </p:txBody>
          </p:sp>
        </p:grpSp>
        <p:grpSp>
          <p:nvGrpSpPr>
            <p:cNvPr id="475" name="Group 36"/>
            <p:cNvGrpSpPr>
              <a:grpSpLocks/>
            </p:cNvGrpSpPr>
            <p:nvPr/>
          </p:nvGrpSpPr>
          <p:grpSpPr bwMode="auto">
            <a:xfrm>
              <a:off x="1791" y="1920"/>
              <a:ext cx="1331" cy="201"/>
              <a:chOff x="1791" y="1920"/>
              <a:chExt cx="1331" cy="201"/>
            </a:xfrm>
          </p:grpSpPr>
          <p:sp>
            <p:nvSpPr>
              <p:cNvPr id="480" name="Tekstvak 259"/>
              <p:cNvSpPr txBox="1">
                <a:spLocks noChangeArrowheads="1"/>
              </p:cNvSpPr>
              <p:nvPr/>
            </p:nvSpPr>
            <p:spPr bwMode="auto">
              <a:xfrm>
                <a:off x="1791" y="1920"/>
                <a:ext cx="295" cy="186"/>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3</a:t>
                </a:r>
              </a:p>
            </p:txBody>
          </p:sp>
          <p:sp>
            <p:nvSpPr>
              <p:cNvPr id="481" name="Tekstvak 260"/>
              <p:cNvSpPr txBox="1">
                <a:spLocks noChangeArrowheads="1"/>
              </p:cNvSpPr>
              <p:nvPr/>
            </p:nvSpPr>
            <p:spPr bwMode="auto">
              <a:xfrm>
                <a:off x="2096" y="1920"/>
                <a:ext cx="296"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2</a:t>
                </a:r>
              </a:p>
            </p:txBody>
          </p:sp>
          <p:sp>
            <p:nvSpPr>
              <p:cNvPr id="482" name="Tekstvak 261"/>
              <p:cNvSpPr txBox="1">
                <a:spLocks noChangeArrowheads="1"/>
              </p:cNvSpPr>
              <p:nvPr/>
            </p:nvSpPr>
            <p:spPr bwMode="auto">
              <a:xfrm>
                <a:off x="2402" y="1920"/>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1</a:t>
                </a:r>
              </a:p>
            </p:txBody>
          </p:sp>
          <p:sp>
            <p:nvSpPr>
              <p:cNvPr id="483" name="Tekstvak 208"/>
              <p:cNvSpPr txBox="1">
                <a:spLocks noChangeArrowheads="1"/>
              </p:cNvSpPr>
              <p:nvPr/>
            </p:nvSpPr>
            <p:spPr bwMode="auto">
              <a:xfrm>
                <a:off x="2729" y="1920"/>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n-lt"/>
                    <a:ea typeface="ＭＳ Ｐゴシック" charset="0"/>
                    <a:cs typeface="+mn-cs"/>
                  </a:rPr>
                  <a:t>img. 3</a:t>
                </a:r>
              </a:p>
            </p:txBody>
          </p:sp>
        </p:grpSp>
        <p:grpSp>
          <p:nvGrpSpPr>
            <p:cNvPr id="476" name="Group 45"/>
            <p:cNvGrpSpPr>
              <a:grpSpLocks/>
            </p:cNvGrpSpPr>
            <p:nvPr/>
          </p:nvGrpSpPr>
          <p:grpSpPr bwMode="auto">
            <a:xfrm>
              <a:off x="1791" y="2153"/>
              <a:ext cx="1331" cy="201"/>
              <a:chOff x="1791" y="2154"/>
              <a:chExt cx="1331" cy="201"/>
            </a:xfrm>
          </p:grpSpPr>
          <p:sp>
            <p:nvSpPr>
              <p:cNvPr id="477" name="Tekstvak 252"/>
              <p:cNvSpPr txBox="1">
                <a:spLocks noChangeArrowheads="1"/>
              </p:cNvSpPr>
              <p:nvPr/>
            </p:nvSpPr>
            <p:spPr bwMode="auto">
              <a:xfrm>
                <a:off x="1791" y="2154"/>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3</a:t>
                </a:r>
              </a:p>
            </p:txBody>
          </p:sp>
          <p:sp>
            <p:nvSpPr>
              <p:cNvPr id="478" name="Tekstvak 253"/>
              <p:cNvSpPr txBox="1">
                <a:spLocks noChangeArrowheads="1"/>
              </p:cNvSpPr>
              <p:nvPr/>
            </p:nvSpPr>
            <p:spPr bwMode="auto">
              <a:xfrm>
                <a:off x="2096" y="2154"/>
                <a:ext cx="296"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2</a:t>
                </a:r>
              </a:p>
            </p:txBody>
          </p:sp>
          <p:sp>
            <p:nvSpPr>
              <p:cNvPr id="479" name="Tekstvak 209"/>
              <p:cNvSpPr txBox="1">
                <a:spLocks noChangeArrowheads="1"/>
              </p:cNvSpPr>
              <p:nvPr/>
            </p:nvSpPr>
            <p:spPr bwMode="auto">
              <a:xfrm>
                <a:off x="2729" y="2154"/>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n-lt"/>
                    <a:ea typeface="ＭＳ Ｐゴシック" charset="0"/>
                    <a:cs typeface="+mn-cs"/>
                  </a:rPr>
                  <a:t>img. 4</a:t>
                </a:r>
              </a:p>
            </p:txBody>
          </p:sp>
        </p:grpSp>
      </p:grpSp>
      <p:grpSp>
        <p:nvGrpSpPr>
          <p:cNvPr id="493" name="Group 492"/>
          <p:cNvGrpSpPr/>
          <p:nvPr/>
        </p:nvGrpSpPr>
        <p:grpSpPr>
          <a:xfrm>
            <a:off x="5538781" y="1209744"/>
            <a:ext cx="549275" cy="1606197"/>
            <a:chOff x="4899024" y="1125473"/>
            <a:chExt cx="549275" cy="1606197"/>
          </a:xfrm>
        </p:grpSpPr>
        <p:sp>
          <p:nvSpPr>
            <p:cNvPr id="494" name="PIJL-OMLAAG 280"/>
            <p:cNvSpPr>
              <a:spLocks noChangeArrowheads="1"/>
            </p:cNvSpPr>
            <p:nvPr/>
          </p:nvSpPr>
          <p:spPr bwMode="auto">
            <a:xfrm>
              <a:off x="4899024" y="1157223"/>
              <a:ext cx="549275" cy="1574447"/>
            </a:xfrm>
            <a:prstGeom prst="downArrow">
              <a:avLst>
                <a:gd name="adj1" fmla="val 56194"/>
                <a:gd name="adj2" fmla="val 28502"/>
              </a:avLst>
            </a:prstGeom>
            <a:solidFill>
              <a:srgbClr val="FFFF99"/>
            </a:solidFill>
            <a:ln w="22225" algn="ctr">
              <a:solidFill>
                <a:sysClr val="windowText" lastClr="000000"/>
              </a:solidFill>
              <a:round/>
              <a:headEnd/>
              <a:tailEnd/>
            </a:ln>
          </p:spPr>
          <p:txBody>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endParaRPr lang="nl-NL" altLang="en-US" kern="0" dirty="0">
                <a:solidFill>
                  <a:prstClr val="black"/>
                </a:solidFill>
                <a:ea typeface="ＭＳ Ｐゴシック" charset="0"/>
              </a:endParaRPr>
            </a:p>
          </p:txBody>
        </p:sp>
        <p:grpSp>
          <p:nvGrpSpPr>
            <p:cNvPr id="495" name="Groep 135"/>
            <p:cNvGrpSpPr>
              <a:grpSpLocks/>
            </p:cNvGrpSpPr>
            <p:nvPr/>
          </p:nvGrpSpPr>
          <p:grpSpPr bwMode="auto">
            <a:xfrm flipH="1">
              <a:off x="5040312" y="1125473"/>
              <a:ext cx="274637" cy="1358544"/>
              <a:chOff x="4539279" y="2601159"/>
              <a:chExt cx="273898" cy="1358465"/>
            </a:xfrm>
          </p:grpSpPr>
          <p:sp>
            <p:nvSpPr>
              <p:cNvPr id="496" name="Tekstvak 272"/>
              <p:cNvSpPr txBox="1">
                <a:spLocks noChangeArrowheads="1"/>
              </p:cNvSpPr>
              <p:nvPr/>
            </p:nvSpPr>
            <p:spPr bwMode="auto">
              <a:xfrm>
                <a:off x="4539279" y="2601159"/>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497" name="Tekstvak 273"/>
              <p:cNvSpPr txBox="1">
                <a:spLocks noChangeArrowheads="1"/>
              </p:cNvSpPr>
              <p:nvPr/>
            </p:nvSpPr>
            <p:spPr bwMode="auto">
              <a:xfrm>
                <a:off x="4539279" y="3342655"/>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498" name="Tekstvak 274"/>
              <p:cNvSpPr txBox="1">
                <a:spLocks noChangeArrowheads="1"/>
              </p:cNvSpPr>
              <p:nvPr/>
            </p:nvSpPr>
            <p:spPr bwMode="auto">
              <a:xfrm>
                <a:off x="4539279" y="3713403"/>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499" name="Tekstvak 275"/>
              <p:cNvSpPr txBox="1">
                <a:spLocks noChangeArrowheads="1"/>
              </p:cNvSpPr>
              <p:nvPr/>
            </p:nvSpPr>
            <p:spPr bwMode="auto">
              <a:xfrm>
                <a:off x="4539279" y="2971907"/>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grpSp>
      </p:grpSp>
      <p:sp>
        <p:nvSpPr>
          <p:cNvPr id="500" name="Left Bracket 499"/>
          <p:cNvSpPr/>
          <p:nvPr/>
        </p:nvSpPr>
        <p:spPr bwMode="auto">
          <a:xfrm>
            <a:off x="3241409" y="1332289"/>
            <a:ext cx="92868" cy="440636"/>
          </a:xfrm>
          <a:prstGeom prst="leftBracket">
            <a:avLst/>
          </a:prstGeom>
          <a:no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FFFFFF"/>
              </a:solidFill>
              <a:latin typeface="Times" charset="0"/>
              <a:ea typeface="ＭＳ Ｐゴシック" charset="0"/>
            </a:endParaRPr>
          </a:p>
        </p:txBody>
      </p:sp>
      <p:sp>
        <p:nvSpPr>
          <p:cNvPr id="501" name="Left Bracket 500"/>
          <p:cNvSpPr/>
          <p:nvPr/>
        </p:nvSpPr>
        <p:spPr bwMode="auto">
          <a:xfrm>
            <a:off x="3241409" y="2086608"/>
            <a:ext cx="92868" cy="471450"/>
          </a:xfrm>
          <a:prstGeom prst="leftBracket">
            <a:avLst/>
          </a:prstGeom>
          <a:no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FFFFFF"/>
              </a:solidFill>
              <a:latin typeface="Times" charset="0"/>
              <a:ea typeface="ＭＳ Ｐゴシック" charset="0"/>
            </a:endParaRPr>
          </a:p>
        </p:txBody>
      </p:sp>
      <p:grpSp>
        <p:nvGrpSpPr>
          <p:cNvPr id="502" name="Group 93"/>
          <p:cNvGrpSpPr>
            <a:grpSpLocks/>
          </p:cNvGrpSpPr>
          <p:nvPr/>
        </p:nvGrpSpPr>
        <p:grpSpPr bwMode="auto">
          <a:xfrm>
            <a:off x="3968746" y="2732221"/>
            <a:ext cx="469900" cy="661987"/>
            <a:chOff x="1180" y="3417"/>
            <a:chExt cx="296" cy="417"/>
          </a:xfrm>
        </p:grpSpPr>
        <p:sp>
          <p:nvSpPr>
            <p:cNvPr id="503" name="Tekstvak 285"/>
            <p:cNvSpPr txBox="1">
              <a:spLocks noChangeArrowheads="1"/>
            </p:cNvSpPr>
            <p:nvPr/>
          </p:nvSpPr>
          <p:spPr bwMode="auto">
            <a:xfrm>
              <a:off x="1180" y="3417"/>
              <a:ext cx="296" cy="198"/>
            </a:xfrm>
            <a:prstGeom prst="rect">
              <a:avLst/>
            </a:prstGeom>
            <a:solidFill>
              <a:srgbClr val="D59191"/>
            </a:solidFill>
            <a:ln w="9525">
              <a:solidFill>
                <a:sysClr val="windowText" lastClr="000000"/>
              </a:solidFill>
              <a:miter lim="800000"/>
              <a:headEnd/>
              <a:tailEnd/>
            </a:ln>
          </p:spPr>
          <p:txBody>
            <a:bodyPr wrap="none" lIns="36000" tIns="0" rIns="36000" bIns="0"/>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800" kern="0" dirty="0">
                  <a:solidFill>
                    <a:prstClr val="black"/>
                  </a:solidFill>
                  <a:latin typeface="+mn-lt"/>
                  <a:ea typeface="ＭＳ Ｐゴシック" charset="0"/>
                </a:rPr>
                <a:t>+ 2</a:t>
              </a:r>
            </a:p>
          </p:txBody>
        </p:sp>
        <p:sp>
          <p:nvSpPr>
            <p:cNvPr id="504" name="Tekstvak 286"/>
            <p:cNvSpPr txBox="1">
              <a:spLocks noChangeArrowheads="1"/>
            </p:cNvSpPr>
            <p:nvPr/>
          </p:nvSpPr>
          <p:spPr bwMode="auto">
            <a:xfrm>
              <a:off x="1180" y="3636"/>
              <a:ext cx="296" cy="198"/>
            </a:xfrm>
            <a:prstGeom prst="rect">
              <a:avLst/>
            </a:prstGeom>
            <a:solidFill>
              <a:srgbClr val="A93F3F"/>
            </a:solidFill>
            <a:ln w="9525">
              <a:solidFill>
                <a:sysClr val="windowText" lastClr="000000"/>
              </a:solidFill>
              <a:miter lim="800000"/>
              <a:headEnd/>
              <a:tailEnd/>
            </a:ln>
          </p:spPr>
          <p:txBody>
            <a:bodyPr wrap="none" lIns="36000" tIns="0" rIns="36000" bIns="0"/>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800" kern="0" dirty="0">
                  <a:solidFill>
                    <a:prstClr val="black"/>
                  </a:solidFill>
                  <a:latin typeface="+mn-lt"/>
                  <a:ea typeface="ＭＳ Ｐゴシック" charset="0"/>
                </a:rPr>
                <a:t>- 2</a:t>
              </a:r>
            </a:p>
          </p:txBody>
        </p:sp>
      </p:grpSp>
      <p:grpSp>
        <p:nvGrpSpPr>
          <p:cNvPr id="505" name="Group 504"/>
          <p:cNvGrpSpPr/>
          <p:nvPr/>
        </p:nvGrpSpPr>
        <p:grpSpPr>
          <a:xfrm>
            <a:off x="5538780" y="1209744"/>
            <a:ext cx="549275" cy="1606198"/>
            <a:chOff x="4899024" y="1125472"/>
            <a:chExt cx="549275" cy="1606198"/>
          </a:xfrm>
        </p:grpSpPr>
        <p:sp>
          <p:nvSpPr>
            <p:cNvPr id="506" name="PIJL-OMLAAG 280"/>
            <p:cNvSpPr>
              <a:spLocks noChangeArrowheads="1"/>
            </p:cNvSpPr>
            <p:nvPr/>
          </p:nvSpPr>
          <p:spPr bwMode="auto">
            <a:xfrm>
              <a:off x="4899024" y="1157224"/>
              <a:ext cx="549275" cy="1574446"/>
            </a:xfrm>
            <a:prstGeom prst="downArrow">
              <a:avLst>
                <a:gd name="adj1" fmla="val 56194"/>
                <a:gd name="adj2" fmla="val 28502"/>
              </a:avLst>
            </a:prstGeom>
            <a:solidFill>
              <a:srgbClr val="FFFF99"/>
            </a:solidFill>
            <a:ln w="22225" algn="ctr">
              <a:solidFill>
                <a:sysClr val="windowText" lastClr="000000"/>
              </a:solidFill>
              <a:round/>
              <a:headEnd/>
              <a:tailEnd/>
            </a:ln>
          </p:spPr>
          <p:txBody>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endParaRPr lang="nl-NL" altLang="en-US" kern="0" dirty="0">
                <a:solidFill>
                  <a:prstClr val="black"/>
                </a:solidFill>
                <a:ea typeface="ＭＳ Ｐゴシック" charset="0"/>
              </a:endParaRPr>
            </a:p>
          </p:txBody>
        </p:sp>
        <p:grpSp>
          <p:nvGrpSpPr>
            <p:cNvPr id="507" name="Groep 135"/>
            <p:cNvGrpSpPr>
              <a:grpSpLocks/>
            </p:cNvGrpSpPr>
            <p:nvPr/>
          </p:nvGrpSpPr>
          <p:grpSpPr bwMode="auto">
            <a:xfrm flipH="1">
              <a:off x="5040312" y="1125472"/>
              <a:ext cx="274637" cy="1358544"/>
              <a:chOff x="4539279" y="2601159"/>
              <a:chExt cx="273898" cy="1358465"/>
            </a:xfrm>
          </p:grpSpPr>
          <p:sp>
            <p:nvSpPr>
              <p:cNvPr id="508" name="Tekstvak 272"/>
              <p:cNvSpPr txBox="1">
                <a:spLocks noChangeArrowheads="1"/>
              </p:cNvSpPr>
              <p:nvPr/>
            </p:nvSpPr>
            <p:spPr bwMode="auto">
              <a:xfrm>
                <a:off x="4539279" y="2601159"/>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509" name="Tekstvak 273"/>
              <p:cNvSpPr txBox="1">
                <a:spLocks noChangeArrowheads="1"/>
              </p:cNvSpPr>
              <p:nvPr/>
            </p:nvSpPr>
            <p:spPr bwMode="auto">
              <a:xfrm>
                <a:off x="4539279" y="3342655"/>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510" name="Tekstvak 274"/>
              <p:cNvSpPr txBox="1">
                <a:spLocks noChangeArrowheads="1"/>
              </p:cNvSpPr>
              <p:nvPr/>
            </p:nvSpPr>
            <p:spPr bwMode="auto">
              <a:xfrm>
                <a:off x="4539279" y="3713403"/>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511" name="Tekstvak 275"/>
              <p:cNvSpPr txBox="1">
                <a:spLocks noChangeArrowheads="1"/>
              </p:cNvSpPr>
              <p:nvPr/>
            </p:nvSpPr>
            <p:spPr bwMode="auto">
              <a:xfrm>
                <a:off x="4539279" y="2971907"/>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grpSp>
      </p:grpSp>
      <p:sp>
        <p:nvSpPr>
          <p:cNvPr id="512" name="Tekstvak 289"/>
          <p:cNvSpPr txBox="1">
            <a:spLocks noChangeArrowheads="1"/>
          </p:cNvSpPr>
          <p:nvPr/>
        </p:nvSpPr>
        <p:spPr bwMode="auto">
          <a:xfrm>
            <a:off x="3484559" y="2815941"/>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r>
              <a:rPr lang="nl-NL" altLang="en-US" kern="0" dirty="0">
                <a:solidFill>
                  <a:prstClr val="black"/>
                </a:solidFill>
                <a:latin typeface="+mn-lt"/>
                <a:ea typeface="ＭＳ Ｐゴシック" charset="0"/>
              </a:rPr>
              <a:t>0</a:t>
            </a:r>
          </a:p>
        </p:txBody>
      </p:sp>
      <p:sp>
        <p:nvSpPr>
          <p:cNvPr id="513" name="Tekstvak 290"/>
          <p:cNvSpPr txBox="1">
            <a:spLocks noChangeArrowheads="1"/>
          </p:cNvSpPr>
          <p:nvPr/>
        </p:nvSpPr>
        <p:spPr bwMode="auto">
          <a:xfrm>
            <a:off x="4520403" y="2815941"/>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r>
              <a:rPr lang="nl-NL" altLang="en-US" kern="0" dirty="0">
                <a:solidFill>
                  <a:prstClr val="black"/>
                </a:solidFill>
                <a:latin typeface="+mn-lt"/>
                <a:ea typeface="ＭＳ Ｐゴシック" charset="0"/>
              </a:rPr>
              <a:t>0</a:t>
            </a:r>
          </a:p>
        </p:txBody>
      </p:sp>
      <p:grpSp>
        <p:nvGrpSpPr>
          <p:cNvPr id="558" name="Group 7"/>
          <p:cNvGrpSpPr>
            <a:grpSpLocks/>
          </p:cNvGrpSpPr>
          <p:nvPr/>
        </p:nvGrpSpPr>
        <p:grpSpPr bwMode="auto">
          <a:xfrm>
            <a:off x="6545041" y="1236445"/>
            <a:ext cx="2112963" cy="1428751"/>
            <a:chOff x="1791" y="1454"/>
            <a:chExt cx="1331" cy="900"/>
          </a:xfrm>
        </p:grpSpPr>
        <p:grpSp>
          <p:nvGrpSpPr>
            <p:cNvPr id="559" name="Group 8"/>
            <p:cNvGrpSpPr>
              <a:grpSpLocks/>
            </p:cNvGrpSpPr>
            <p:nvPr/>
          </p:nvGrpSpPr>
          <p:grpSpPr bwMode="auto">
            <a:xfrm>
              <a:off x="1792" y="1454"/>
              <a:ext cx="1330" cy="201"/>
              <a:chOff x="1792" y="1454"/>
              <a:chExt cx="1330" cy="201"/>
            </a:xfrm>
          </p:grpSpPr>
          <p:grpSp>
            <p:nvGrpSpPr>
              <p:cNvPr id="574" name="Groep 72"/>
              <p:cNvGrpSpPr>
                <a:grpSpLocks/>
              </p:cNvGrpSpPr>
              <p:nvPr/>
            </p:nvGrpSpPr>
            <p:grpSpPr bwMode="auto">
              <a:xfrm>
                <a:off x="1792" y="1454"/>
                <a:ext cx="906" cy="186"/>
                <a:chOff x="3627356" y="3145652"/>
                <a:chExt cx="1798589" cy="296107"/>
              </a:xfrm>
            </p:grpSpPr>
            <p:sp>
              <p:nvSpPr>
                <p:cNvPr id="576" name="Tekstvak 224"/>
                <p:cNvSpPr txBox="1">
                  <a:spLocks noChangeArrowheads="1"/>
                </p:cNvSpPr>
                <p:nvPr/>
              </p:nvSpPr>
              <p:spPr bwMode="auto">
                <a:xfrm>
                  <a:off x="3627356" y="3145652"/>
                  <a:ext cx="585633" cy="296107"/>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3</a:t>
                  </a:r>
                </a:p>
              </p:txBody>
            </p:sp>
            <p:sp>
              <p:nvSpPr>
                <p:cNvPr id="577" name="Tekstvak 225"/>
                <p:cNvSpPr txBox="1">
                  <a:spLocks noChangeArrowheads="1"/>
                </p:cNvSpPr>
                <p:nvPr/>
              </p:nvSpPr>
              <p:spPr bwMode="auto">
                <a:xfrm>
                  <a:off x="4232841" y="3145652"/>
                  <a:ext cx="587619" cy="296107"/>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2</a:t>
                  </a:r>
                </a:p>
              </p:txBody>
            </p:sp>
            <p:sp>
              <p:nvSpPr>
                <p:cNvPr id="578" name="Tekstvak 226"/>
                <p:cNvSpPr txBox="1">
                  <a:spLocks noChangeArrowheads="1"/>
                </p:cNvSpPr>
                <p:nvPr/>
              </p:nvSpPr>
              <p:spPr bwMode="auto">
                <a:xfrm>
                  <a:off x="4840312" y="3145652"/>
                  <a:ext cx="585633" cy="296107"/>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1</a:t>
                  </a:r>
                </a:p>
              </p:txBody>
            </p:sp>
          </p:grpSp>
          <p:sp>
            <p:nvSpPr>
              <p:cNvPr id="575" name="Tekstvak 205"/>
              <p:cNvSpPr txBox="1">
                <a:spLocks noChangeArrowheads="1"/>
              </p:cNvSpPr>
              <p:nvPr/>
            </p:nvSpPr>
            <p:spPr bwMode="auto">
              <a:xfrm>
                <a:off x="2729" y="1454"/>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n-lt"/>
                    <a:ea typeface="ＭＳ Ｐゴシック" charset="0"/>
                    <a:cs typeface="+mn-cs"/>
                  </a:rPr>
                  <a:t>img. 1</a:t>
                </a:r>
              </a:p>
            </p:txBody>
          </p:sp>
        </p:grpSp>
        <p:grpSp>
          <p:nvGrpSpPr>
            <p:cNvPr id="560" name="Group 27"/>
            <p:cNvGrpSpPr>
              <a:grpSpLocks/>
            </p:cNvGrpSpPr>
            <p:nvPr/>
          </p:nvGrpSpPr>
          <p:grpSpPr bwMode="auto">
            <a:xfrm>
              <a:off x="1791" y="1687"/>
              <a:ext cx="1331" cy="201"/>
              <a:chOff x="1791" y="1687"/>
              <a:chExt cx="1331" cy="201"/>
            </a:xfrm>
          </p:grpSpPr>
          <p:sp>
            <p:nvSpPr>
              <p:cNvPr id="570" name="Tekstvak 266"/>
              <p:cNvSpPr txBox="1">
                <a:spLocks noChangeArrowheads="1"/>
              </p:cNvSpPr>
              <p:nvPr/>
            </p:nvSpPr>
            <p:spPr bwMode="auto">
              <a:xfrm>
                <a:off x="1791" y="1687"/>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3</a:t>
                </a:r>
              </a:p>
            </p:txBody>
          </p:sp>
          <p:sp>
            <p:nvSpPr>
              <p:cNvPr id="571" name="Tekstvak 267"/>
              <p:cNvSpPr txBox="1">
                <a:spLocks noChangeArrowheads="1"/>
              </p:cNvSpPr>
              <p:nvPr/>
            </p:nvSpPr>
            <p:spPr bwMode="auto">
              <a:xfrm>
                <a:off x="2096" y="1687"/>
                <a:ext cx="296" cy="186"/>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2</a:t>
                </a:r>
              </a:p>
            </p:txBody>
          </p:sp>
          <p:sp>
            <p:nvSpPr>
              <p:cNvPr id="572" name="Tekstvak 268"/>
              <p:cNvSpPr txBox="1">
                <a:spLocks noChangeArrowheads="1"/>
              </p:cNvSpPr>
              <p:nvPr/>
            </p:nvSpPr>
            <p:spPr bwMode="auto">
              <a:xfrm>
                <a:off x="2402" y="1687"/>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1</a:t>
                </a:r>
              </a:p>
            </p:txBody>
          </p:sp>
          <p:sp>
            <p:nvSpPr>
              <p:cNvPr id="573" name="Tekstvak 207"/>
              <p:cNvSpPr txBox="1">
                <a:spLocks noChangeArrowheads="1"/>
              </p:cNvSpPr>
              <p:nvPr/>
            </p:nvSpPr>
            <p:spPr bwMode="auto">
              <a:xfrm>
                <a:off x="2729" y="1687"/>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n-lt"/>
                    <a:ea typeface="ＭＳ Ｐゴシック" charset="0"/>
                    <a:cs typeface="+mn-cs"/>
                  </a:rPr>
                  <a:t>img. 2</a:t>
                </a:r>
              </a:p>
            </p:txBody>
          </p:sp>
        </p:grpSp>
        <p:grpSp>
          <p:nvGrpSpPr>
            <p:cNvPr id="561" name="Group 36"/>
            <p:cNvGrpSpPr>
              <a:grpSpLocks/>
            </p:cNvGrpSpPr>
            <p:nvPr/>
          </p:nvGrpSpPr>
          <p:grpSpPr bwMode="auto">
            <a:xfrm>
              <a:off x="1791" y="1920"/>
              <a:ext cx="1331" cy="201"/>
              <a:chOff x="1791" y="1920"/>
              <a:chExt cx="1331" cy="201"/>
            </a:xfrm>
          </p:grpSpPr>
          <p:sp>
            <p:nvSpPr>
              <p:cNvPr id="566" name="Tekstvak 259"/>
              <p:cNvSpPr txBox="1">
                <a:spLocks noChangeArrowheads="1"/>
              </p:cNvSpPr>
              <p:nvPr/>
            </p:nvSpPr>
            <p:spPr bwMode="auto">
              <a:xfrm>
                <a:off x="1791" y="1920"/>
                <a:ext cx="295" cy="186"/>
              </a:xfrm>
              <a:prstGeom prst="rect">
                <a:avLst/>
              </a:prstGeom>
              <a:solidFill>
                <a:srgbClr val="A93F3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3</a:t>
                </a:r>
              </a:p>
            </p:txBody>
          </p:sp>
          <p:sp>
            <p:nvSpPr>
              <p:cNvPr id="567" name="Tekstvak 260"/>
              <p:cNvSpPr txBox="1">
                <a:spLocks noChangeArrowheads="1"/>
              </p:cNvSpPr>
              <p:nvPr/>
            </p:nvSpPr>
            <p:spPr bwMode="auto">
              <a:xfrm>
                <a:off x="2096" y="1920"/>
                <a:ext cx="296"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2</a:t>
                </a:r>
              </a:p>
            </p:txBody>
          </p:sp>
          <p:sp>
            <p:nvSpPr>
              <p:cNvPr id="568" name="Tekstvak 261"/>
              <p:cNvSpPr txBox="1">
                <a:spLocks noChangeArrowheads="1"/>
              </p:cNvSpPr>
              <p:nvPr/>
            </p:nvSpPr>
            <p:spPr bwMode="auto">
              <a:xfrm>
                <a:off x="2402" y="1920"/>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1</a:t>
                </a:r>
              </a:p>
            </p:txBody>
          </p:sp>
          <p:sp>
            <p:nvSpPr>
              <p:cNvPr id="569" name="Tekstvak 208"/>
              <p:cNvSpPr txBox="1">
                <a:spLocks noChangeArrowheads="1"/>
              </p:cNvSpPr>
              <p:nvPr/>
            </p:nvSpPr>
            <p:spPr bwMode="auto">
              <a:xfrm>
                <a:off x="2729" y="1920"/>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n-lt"/>
                    <a:ea typeface="ＭＳ Ｐゴシック" charset="0"/>
                    <a:cs typeface="+mn-cs"/>
                  </a:rPr>
                  <a:t>img. 3</a:t>
                </a:r>
              </a:p>
            </p:txBody>
          </p:sp>
        </p:grpSp>
        <p:grpSp>
          <p:nvGrpSpPr>
            <p:cNvPr id="562" name="Group 45"/>
            <p:cNvGrpSpPr>
              <a:grpSpLocks/>
            </p:cNvGrpSpPr>
            <p:nvPr/>
          </p:nvGrpSpPr>
          <p:grpSpPr bwMode="auto">
            <a:xfrm>
              <a:off x="1791" y="2153"/>
              <a:ext cx="1331" cy="201"/>
              <a:chOff x="1791" y="2154"/>
              <a:chExt cx="1331" cy="201"/>
            </a:xfrm>
          </p:grpSpPr>
          <p:sp>
            <p:nvSpPr>
              <p:cNvPr id="563" name="Tekstvak 252"/>
              <p:cNvSpPr txBox="1">
                <a:spLocks noChangeArrowheads="1"/>
              </p:cNvSpPr>
              <p:nvPr/>
            </p:nvSpPr>
            <p:spPr bwMode="auto">
              <a:xfrm>
                <a:off x="1791" y="2154"/>
                <a:ext cx="295"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3</a:t>
                </a:r>
              </a:p>
            </p:txBody>
          </p:sp>
          <p:sp>
            <p:nvSpPr>
              <p:cNvPr id="564" name="Tekstvak 253"/>
              <p:cNvSpPr txBox="1">
                <a:spLocks noChangeArrowheads="1"/>
              </p:cNvSpPr>
              <p:nvPr/>
            </p:nvSpPr>
            <p:spPr bwMode="auto">
              <a:xfrm>
                <a:off x="2096" y="2154"/>
                <a:ext cx="296" cy="186"/>
              </a:xfrm>
              <a:prstGeom prst="rect">
                <a:avLst/>
              </a:prstGeom>
              <a:solidFill>
                <a:srgbClr val="D59191"/>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n-lt"/>
                    <a:ea typeface="ＭＳ Ｐゴシック" charset="0"/>
                  </a:rPr>
                  <a:t>2</a:t>
                </a:r>
              </a:p>
            </p:txBody>
          </p:sp>
          <p:sp>
            <p:nvSpPr>
              <p:cNvPr id="565" name="Tekstvak 209"/>
              <p:cNvSpPr txBox="1">
                <a:spLocks noChangeArrowheads="1"/>
              </p:cNvSpPr>
              <p:nvPr/>
            </p:nvSpPr>
            <p:spPr bwMode="auto">
              <a:xfrm>
                <a:off x="2729" y="2154"/>
                <a:ext cx="393" cy="20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chemeClr val="tx1"/>
                    </a:solidFill>
                    <a:latin typeface="+mn-lt"/>
                    <a:ea typeface="ＭＳ Ｐゴシック" charset="0"/>
                    <a:cs typeface="+mn-cs"/>
                  </a:rPr>
                  <a:t>img. 4</a:t>
                </a:r>
              </a:p>
            </p:txBody>
          </p:sp>
        </p:grpSp>
      </p:grpSp>
      <p:grpSp>
        <p:nvGrpSpPr>
          <p:cNvPr id="579" name="Group 578"/>
          <p:cNvGrpSpPr/>
          <p:nvPr/>
        </p:nvGrpSpPr>
        <p:grpSpPr>
          <a:xfrm>
            <a:off x="8600851" y="1227151"/>
            <a:ext cx="549275" cy="1606197"/>
            <a:chOff x="4899024" y="1125473"/>
            <a:chExt cx="549275" cy="1606197"/>
          </a:xfrm>
        </p:grpSpPr>
        <p:sp>
          <p:nvSpPr>
            <p:cNvPr id="580" name="PIJL-OMLAAG 280"/>
            <p:cNvSpPr>
              <a:spLocks noChangeArrowheads="1"/>
            </p:cNvSpPr>
            <p:nvPr/>
          </p:nvSpPr>
          <p:spPr bwMode="auto">
            <a:xfrm>
              <a:off x="4899024" y="1157223"/>
              <a:ext cx="549275" cy="1574447"/>
            </a:xfrm>
            <a:prstGeom prst="downArrow">
              <a:avLst>
                <a:gd name="adj1" fmla="val 56194"/>
                <a:gd name="adj2" fmla="val 28502"/>
              </a:avLst>
            </a:prstGeom>
            <a:solidFill>
              <a:srgbClr val="FFFF99"/>
            </a:solidFill>
            <a:ln w="22225" algn="ctr">
              <a:solidFill>
                <a:sysClr val="windowText" lastClr="000000"/>
              </a:solidFill>
              <a:round/>
              <a:headEnd/>
              <a:tailEnd/>
            </a:ln>
          </p:spPr>
          <p:txBody>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endParaRPr lang="nl-NL" altLang="en-US" kern="0" dirty="0">
                <a:solidFill>
                  <a:prstClr val="black"/>
                </a:solidFill>
                <a:ea typeface="ＭＳ Ｐゴシック" charset="0"/>
              </a:endParaRPr>
            </a:p>
          </p:txBody>
        </p:sp>
        <p:grpSp>
          <p:nvGrpSpPr>
            <p:cNvPr id="581" name="Groep 135"/>
            <p:cNvGrpSpPr>
              <a:grpSpLocks/>
            </p:cNvGrpSpPr>
            <p:nvPr/>
          </p:nvGrpSpPr>
          <p:grpSpPr bwMode="auto">
            <a:xfrm flipH="1">
              <a:off x="5040312" y="1125473"/>
              <a:ext cx="274637" cy="1358544"/>
              <a:chOff x="4539279" y="2601159"/>
              <a:chExt cx="273898" cy="1358465"/>
            </a:xfrm>
          </p:grpSpPr>
          <p:sp>
            <p:nvSpPr>
              <p:cNvPr id="582" name="Tekstvak 272"/>
              <p:cNvSpPr txBox="1">
                <a:spLocks noChangeArrowheads="1"/>
              </p:cNvSpPr>
              <p:nvPr/>
            </p:nvSpPr>
            <p:spPr bwMode="auto">
              <a:xfrm>
                <a:off x="4539279" y="2601159"/>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583" name="Tekstvak 273"/>
              <p:cNvSpPr txBox="1">
                <a:spLocks noChangeArrowheads="1"/>
              </p:cNvSpPr>
              <p:nvPr/>
            </p:nvSpPr>
            <p:spPr bwMode="auto">
              <a:xfrm>
                <a:off x="4539279" y="3342655"/>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584" name="Tekstvak 274"/>
              <p:cNvSpPr txBox="1">
                <a:spLocks noChangeArrowheads="1"/>
              </p:cNvSpPr>
              <p:nvPr/>
            </p:nvSpPr>
            <p:spPr bwMode="auto">
              <a:xfrm>
                <a:off x="4539279" y="3713403"/>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585" name="Tekstvak 275"/>
              <p:cNvSpPr txBox="1">
                <a:spLocks noChangeArrowheads="1"/>
              </p:cNvSpPr>
              <p:nvPr/>
            </p:nvSpPr>
            <p:spPr bwMode="auto">
              <a:xfrm>
                <a:off x="4539279" y="2971907"/>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grpSp>
      </p:grpSp>
      <p:sp>
        <p:nvSpPr>
          <p:cNvPr id="586" name="Left Bracket 585"/>
          <p:cNvSpPr/>
          <p:nvPr/>
        </p:nvSpPr>
        <p:spPr bwMode="auto">
          <a:xfrm>
            <a:off x="6220135" y="1333105"/>
            <a:ext cx="259556" cy="1143233"/>
          </a:xfrm>
          <a:prstGeom prst="leftBracket">
            <a:avLst/>
          </a:prstGeom>
          <a:no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FFFFFF"/>
              </a:solidFill>
              <a:latin typeface="Times" charset="0"/>
              <a:ea typeface="ＭＳ Ｐゴシック" charset="0"/>
            </a:endParaRPr>
          </a:p>
        </p:txBody>
      </p:sp>
      <p:sp>
        <p:nvSpPr>
          <p:cNvPr id="587" name="Left Bracket 586"/>
          <p:cNvSpPr/>
          <p:nvPr/>
        </p:nvSpPr>
        <p:spPr bwMode="auto">
          <a:xfrm>
            <a:off x="6303479" y="1710809"/>
            <a:ext cx="176212" cy="432328"/>
          </a:xfrm>
          <a:prstGeom prst="leftBracket">
            <a:avLst/>
          </a:prstGeom>
          <a:no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FFFFFF"/>
              </a:solidFill>
              <a:latin typeface="Times" charset="0"/>
              <a:ea typeface="ＭＳ Ｐゴシック" charset="0"/>
            </a:endParaRPr>
          </a:p>
        </p:txBody>
      </p:sp>
      <p:grpSp>
        <p:nvGrpSpPr>
          <p:cNvPr id="588" name="Group 93"/>
          <p:cNvGrpSpPr>
            <a:grpSpLocks/>
          </p:cNvGrpSpPr>
          <p:nvPr/>
        </p:nvGrpSpPr>
        <p:grpSpPr bwMode="auto">
          <a:xfrm>
            <a:off x="7513417" y="2749628"/>
            <a:ext cx="469900" cy="661987"/>
            <a:chOff x="1180" y="3417"/>
            <a:chExt cx="296" cy="417"/>
          </a:xfrm>
        </p:grpSpPr>
        <p:sp>
          <p:nvSpPr>
            <p:cNvPr id="589" name="Tekstvak 285"/>
            <p:cNvSpPr txBox="1">
              <a:spLocks noChangeArrowheads="1"/>
            </p:cNvSpPr>
            <p:nvPr/>
          </p:nvSpPr>
          <p:spPr bwMode="auto">
            <a:xfrm>
              <a:off x="1180" y="3417"/>
              <a:ext cx="296" cy="198"/>
            </a:xfrm>
            <a:prstGeom prst="rect">
              <a:avLst/>
            </a:prstGeom>
            <a:solidFill>
              <a:srgbClr val="D59191"/>
            </a:solidFill>
            <a:ln w="9525">
              <a:solidFill>
                <a:sysClr val="windowText" lastClr="000000"/>
              </a:solidFill>
              <a:miter lim="800000"/>
              <a:headEnd/>
              <a:tailEnd/>
            </a:ln>
          </p:spPr>
          <p:txBody>
            <a:bodyPr wrap="none" lIns="36000" tIns="0" rIns="36000" bIns="0"/>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800" kern="0" dirty="0">
                  <a:solidFill>
                    <a:prstClr val="black"/>
                  </a:solidFill>
                  <a:latin typeface="+mn-lt"/>
                  <a:ea typeface="ＭＳ Ｐゴシック" charset="0"/>
                </a:rPr>
                <a:t>+ 2</a:t>
              </a:r>
            </a:p>
          </p:txBody>
        </p:sp>
        <p:sp>
          <p:nvSpPr>
            <p:cNvPr id="590" name="Tekstvak 286"/>
            <p:cNvSpPr txBox="1">
              <a:spLocks noChangeArrowheads="1"/>
            </p:cNvSpPr>
            <p:nvPr/>
          </p:nvSpPr>
          <p:spPr bwMode="auto">
            <a:xfrm>
              <a:off x="1180" y="3636"/>
              <a:ext cx="296" cy="198"/>
            </a:xfrm>
            <a:prstGeom prst="rect">
              <a:avLst/>
            </a:prstGeom>
            <a:solidFill>
              <a:srgbClr val="A93F3F"/>
            </a:solidFill>
            <a:ln w="9525">
              <a:solidFill>
                <a:sysClr val="windowText" lastClr="000000"/>
              </a:solidFill>
              <a:miter lim="800000"/>
              <a:headEnd/>
              <a:tailEnd/>
            </a:ln>
          </p:spPr>
          <p:txBody>
            <a:bodyPr wrap="none" lIns="36000" tIns="0" rIns="36000" bIns="0"/>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800" kern="0" dirty="0">
                  <a:solidFill>
                    <a:prstClr val="black"/>
                  </a:solidFill>
                  <a:latin typeface="+mn-lt"/>
                  <a:ea typeface="ＭＳ Ｐゴシック" charset="0"/>
                </a:rPr>
                <a:t>- 2</a:t>
              </a:r>
            </a:p>
          </p:txBody>
        </p:sp>
      </p:grpSp>
      <p:grpSp>
        <p:nvGrpSpPr>
          <p:cNvPr id="591" name="Group 590"/>
          <p:cNvGrpSpPr/>
          <p:nvPr/>
        </p:nvGrpSpPr>
        <p:grpSpPr>
          <a:xfrm>
            <a:off x="8600850" y="1227151"/>
            <a:ext cx="549275" cy="1606198"/>
            <a:chOff x="4899024" y="1125472"/>
            <a:chExt cx="549275" cy="1606198"/>
          </a:xfrm>
        </p:grpSpPr>
        <p:sp>
          <p:nvSpPr>
            <p:cNvPr id="592" name="PIJL-OMLAAG 280"/>
            <p:cNvSpPr>
              <a:spLocks noChangeArrowheads="1"/>
            </p:cNvSpPr>
            <p:nvPr/>
          </p:nvSpPr>
          <p:spPr bwMode="auto">
            <a:xfrm>
              <a:off x="4899024" y="1157224"/>
              <a:ext cx="549275" cy="1574446"/>
            </a:xfrm>
            <a:prstGeom prst="downArrow">
              <a:avLst>
                <a:gd name="adj1" fmla="val 56194"/>
                <a:gd name="adj2" fmla="val 28502"/>
              </a:avLst>
            </a:prstGeom>
            <a:solidFill>
              <a:srgbClr val="FFFF99"/>
            </a:solidFill>
            <a:ln w="22225" algn="ctr">
              <a:solidFill>
                <a:sysClr val="windowText" lastClr="000000"/>
              </a:solidFill>
              <a:round/>
              <a:headEnd/>
              <a:tailEnd/>
            </a:ln>
          </p:spPr>
          <p:txBody>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endParaRPr lang="nl-NL" altLang="en-US" kern="0" dirty="0">
                <a:solidFill>
                  <a:prstClr val="black"/>
                </a:solidFill>
                <a:ea typeface="ＭＳ Ｐゴシック" charset="0"/>
              </a:endParaRPr>
            </a:p>
          </p:txBody>
        </p:sp>
        <p:grpSp>
          <p:nvGrpSpPr>
            <p:cNvPr id="593" name="Groep 135"/>
            <p:cNvGrpSpPr>
              <a:grpSpLocks/>
            </p:cNvGrpSpPr>
            <p:nvPr/>
          </p:nvGrpSpPr>
          <p:grpSpPr bwMode="auto">
            <a:xfrm flipH="1">
              <a:off x="5040312" y="1125472"/>
              <a:ext cx="274637" cy="1358544"/>
              <a:chOff x="4539279" y="2601159"/>
              <a:chExt cx="273898" cy="1358465"/>
            </a:xfrm>
          </p:grpSpPr>
          <p:sp>
            <p:nvSpPr>
              <p:cNvPr id="594" name="Tekstvak 272"/>
              <p:cNvSpPr txBox="1">
                <a:spLocks noChangeArrowheads="1"/>
              </p:cNvSpPr>
              <p:nvPr/>
            </p:nvSpPr>
            <p:spPr bwMode="auto">
              <a:xfrm>
                <a:off x="4539279" y="2601159"/>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595" name="Tekstvak 273"/>
              <p:cNvSpPr txBox="1">
                <a:spLocks noChangeArrowheads="1"/>
              </p:cNvSpPr>
              <p:nvPr/>
            </p:nvSpPr>
            <p:spPr bwMode="auto">
              <a:xfrm>
                <a:off x="4539279" y="3342655"/>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596" name="Tekstvak 274"/>
              <p:cNvSpPr txBox="1">
                <a:spLocks noChangeArrowheads="1"/>
              </p:cNvSpPr>
              <p:nvPr/>
            </p:nvSpPr>
            <p:spPr bwMode="auto">
              <a:xfrm>
                <a:off x="4539279" y="3713403"/>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sp>
            <p:nvSpPr>
              <p:cNvPr id="597" name="Tekstvak 275"/>
              <p:cNvSpPr txBox="1">
                <a:spLocks noChangeArrowheads="1"/>
              </p:cNvSpPr>
              <p:nvPr/>
            </p:nvSpPr>
            <p:spPr bwMode="auto">
              <a:xfrm>
                <a:off x="4539279" y="2971907"/>
                <a:ext cx="2738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r>
                  <a:rPr lang="nl-NL" altLang="en-US" sz="1600" b="1" dirty="0">
                    <a:solidFill>
                      <a:prstClr val="black"/>
                    </a:solidFill>
                    <a:latin typeface="Arial" pitchFamily="34" charset="0"/>
                    <a:ea typeface="ＭＳ Ｐゴシック" charset="0"/>
                  </a:rPr>
                  <a:t>+</a:t>
                </a:r>
              </a:p>
            </p:txBody>
          </p:sp>
        </p:grpSp>
      </p:grpSp>
      <p:sp>
        <p:nvSpPr>
          <p:cNvPr id="598" name="Tekstvak 289"/>
          <p:cNvSpPr txBox="1">
            <a:spLocks noChangeArrowheads="1"/>
          </p:cNvSpPr>
          <p:nvPr/>
        </p:nvSpPr>
        <p:spPr bwMode="auto">
          <a:xfrm>
            <a:off x="6594042" y="283334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r>
              <a:rPr lang="nl-NL" altLang="en-US" kern="0" dirty="0">
                <a:solidFill>
                  <a:prstClr val="black"/>
                </a:solidFill>
                <a:latin typeface="+mn-lt"/>
                <a:ea typeface="ＭＳ Ｐゴシック" charset="0"/>
              </a:rPr>
              <a:t>0</a:t>
            </a:r>
          </a:p>
        </p:txBody>
      </p:sp>
      <p:sp>
        <p:nvSpPr>
          <p:cNvPr id="599" name="Tekstvak 290"/>
          <p:cNvSpPr txBox="1">
            <a:spLocks noChangeArrowheads="1"/>
          </p:cNvSpPr>
          <p:nvPr/>
        </p:nvSpPr>
        <p:spPr bwMode="auto">
          <a:xfrm>
            <a:off x="7097491" y="283334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defRPr/>
            </a:pPr>
            <a:r>
              <a:rPr lang="nl-NL" altLang="en-US" kern="0" dirty="0">
                <a:solidFill>
                  <a:prstClr val="black"/>
                </a:solidFill>
                <a:latin typeface="+mn-lt"/>
                <a:ea typeface="ＭＳ Ｐゴシック" charset="0"/>
              </a:rPr>
              <a:t>0</a:t>
            </a:r>
          </a:p>
        </p:txBody>
      </p:sp>
      <p:sp>
        <p:nvSpPr>
          <p:cNvPr id="608" name="Tekstvak 286"/>
          <p:cNvSpPr txBox="1">
            <a:spLocks noChangeArrowheads="1"/>
          </p:cNvSpPr>
          <p:nvPr/>
        </p:nvSpPr>
        <p:spPr bwMode="auto">
          <a:xfrm>
            <a:off x="8237318" y="3663044"/>
            <a:ext cx="841371" cy="314325"/>
          </a:xfrm>
          <a:prstGeom prst="rect">
            <a:avLst/>
          </a:prstGeom>
          <a:solidFill>
            <a:srgbClr val="A93F3F"/>
          </a:solidFill>
          <a:ln w="9525">
            <a:solidFill>
              <a:sysClr val="windowText" lastClr="000000"/>
            </a:solidFill>
            <a:miter lim="800000"/>
            <a:headEnd/>
            <a:tailEnd/>
          </a:ln>
        </p:spPr>
        <p:txBody>
          <a:bodyPr wrap="none" lIns="36000" tIns="0" rIns="36000" bIns="0" anchor="ctr" anchorCtr="0"/>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rgbClr val="000000">
                    <a:lumMod val="95000"/>
                    <a:lumOff val="5000"/>
                  </a:srgbClr>
                </a:solidFill>
                <a:latin typeface="+mn-lt"/>
                <a:ea typeface="ＭＳ Ｐゴシック" charset="0"/>
                <a:cs typeface="+mn-cs"/>
              </a:rPr>
              <a:t>Label</a:t>
            </a:r>
          </a:p>
        </p:txBody>
      </p:sp>
      <p:sp>
        <p:nvSpPr>
          <p:cNvPr id="610" name="Tekstvak 268"/>
          <p:cNvSpPr txBox="1">
            <a:spLocks noChangeArrowheads="1"/>
          </p:cNvSpPr>
          <p:nvPr/>
        </p:nvSpPr>
        <p:spPr bwMode="auto">
          <a:xfrm>
            <a:off x="8237318" y="4031414"/>
            <a:ext cx="841371" cy="318924"/>
          </a:xfrm>
          <a:prstGeom prst="rect">
            <a:avLst/>
          </a:prstGeom>
          <a:solidFill>
            <a:srgbClr val="D59191"/>
          </a:solidFill>
          <a:ln w="9525">
            <a:solidFill>
              <a:sysClr val="windowText" lastClr="000000"/>
            </a:solidFill>
            <a:miter lim="800000"/>
            <a:headEnd/>
            <a:tailEnd/>
          </a:ln>
        </p:spPr>
        <p:txBody>
          <a:bodyPr wrap="square" lIns="36000" tIns="36000" rIns="36000" bIns="36000" anchor="ctr" anchorCtr="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rgbClr val="000000">
                    <a:lumMod val="95000"/>
                    <a:lumOff val="5000"/>
                  </a:srgbClr>
                </a:solidFill>
                <a:latin typeface="+mn-lt"/>
                <a:ea typeface="ＭＳ Ｐゴシック" charset="0"/>
                <a:cs typeface="+mn-cs"/>
              </a:rPr>
              <a:t>Control</a:t>
            </a:r>
          </a:p>
        </p:txBody>
      </p:sp>
      <p:sp>
        <p:nvSpPr>
          <p:cNvPr id="4" name="Right Brace 3"/>
          <p:cNvSpPr/>
          <p:nvPr/>
        </p:nvSpPr>
        <p:spPr bwMode="auto">
          <a:xfrm rot="16200000" flipH="1">
            <a:off x="4536242" y="-842517"/>
            <a:ext cx="216293" cy="8908259"/>
          </a:xfrm>
          <a:prstGeom prst="rightBrace">
            <a:avLst>
              <a:gd name="adj1" fmla="val 1006464"/>
              <a:gd name="adj2" fmla="val 4887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5" name="TextBox 4"/>
          <p:cNvSpPr txBox="1"/>
          <p:nvPr/>
        </p:nvSpPr>
        <p:spPr>
          <a:xfrm>
            <a:off x="30716" y="3739537"/>
            <a:ext cx="9150126" cy="338554"/>
          </a:xfrm>
          <a:prstGeom prst="rect">
            <a:avLst/>
          </a:prstGeom>
          <a:noFill/>
        </p:spPr>
        <p:txBody>
          <a:bodyPr wrap="square" rtlCol="0">
            <a:spAutoFit/>
          </a:bodyPr>
          <a:lstStyle/>
          <a:p>
            <a:pPr algn="ctr" eaLnBrk="0" hangingPunct="0">
              <a:defRPr/>
            </a:pPr>
            <a:r>
              <a:rPr lang="en-US" sz="1600" kern="0" dirty="0">
                <a:solidFill>
                  <a:srgbClr val="000000">
                    <a:lumMod val="95000"/>
                    <a:lumOff val="5000"/>
                  </a:srgbClr>
                </a:solidFill>
                <a:ea typeface="ＭＳ Ｐゴシック" charset="0"/>
              </a:rPr>
              <a:t>3 PLD images including 2 averages can be made within 4 acquisitions</a:t>
            </a:r>
          </a:p>
        </p:txBody>
      </p:sp>
      <p:sp>
        <p:nvSpPr>
          <p:cNvPr id="611" name="TextBox 610"/>
          <p:cNvSpPr txBox="1"/>
          <p:nvPr/>
        </p:nvSpPr>
        <p:spPr>
          <a:xfrm>
            <a:off x="5870509" y="4555636"/>
            <a:ext cx="3304206" cy="577081"/>
          </a:xfrm>
          <a:prstGeom prst="rect">
            <a:avLst/>
          </a:prstGeom>
          <a:noFill/>
        </p:spPr>
        <p:txBody>
          <a:bodyPr wrap="square" rtlCol="0">
            <a:spAutoFit/>
          </a:bodyPr>
          <a:lstStyle/>
          <a:p>
            <a:pPr>
              <a:defRPr/>
            </a:pPr>
            <a:r>
              <a:rPr lang="en-GB" sz="1050" dirty="0">
                <a:solidFill>
                  <a:schemeClr val="accent6"/>
                </a:solidFill>
              </a:rPr>
              <a:t>Slide from: L. Hirschler &amp; L. Munting et al.,</a:t>
            </a:r>
            <a:r>
              <a:rPr lang="en-US" sz="1050" dirty="0">
                <a:solidFill>
                  <a:schemeClr val="accent6"/>
                </a:solidFill>
              </a:rPr>
              <a:t> Transit time mapping in the mouse brain using time-encoded </a:t>
            </a:r>
            <a:r>
              <a:rPr lang="en-US" sz="1050" dirty="0" err="1">
                <a:solidFill>
                  <a:schemeClr val="accent6"/>
                </a:solidFill>
              </a:rPr>
              <a:t>pCASL</a:t>
            </a:r>
            <a:r>
              <a:rPr lang="en-GB" sz="1050" dirty="0">
                <a:solidFill>
                  <a:schemeClr val="accent6"/>
                </a:solidFill>
              </a:rPr>
              <a:t>, et al., ISMRM 2016</a:t>
            </a:r>
            <a:endParaRPr lang="en-US" sz="1050" kern="0" dirty="0">
              <a:solidFill>
                <a:schemeClr val="accent6"/>
              </a:solidFill>
            </a:endParaRPr>
          </a:p>
        </p:txBody>
      </p:sp>
      <p:sp>
        <p:nvSpPr>
          <p:cNvPr id="3" name="TextBox 2"/>
          <p:cNvSpPr txBox="1"/>
          <p:nvPr/>
        </p:nvSpPr>
        <p:spPr>
          <a:xfrm>
            <a:off x="30715" y="4102340"/>
            <a:ext cx="9144000" cy="338554"/>
          </a:xfrm>
          <a:prstGeom prst="rect">
            <a:avLst/>
          </a:prstGeom>
          <a:noFill/>
        </p:spPr>
        <p:txBody>
          <a:bodyPr wrap="square" rtlCol="0">
            <a:spAutoFit/>
          </a:bodyPr>
          <a:lstStyle/>
          <a:p>
            <a:pPr algn="ctr"/>
            <a:r>
              <a:rPr lang="en-US" sz="1600" kern="0" dirty="0">
                <a:solidFill>
                  <a:srgbClr val="000000">
                    <a:lumMod val="95000"/>
                    <a:lumOff val="5000"/>
                  </a:srgbClr>
                </a:solidFill>
                <a:ea typeface="ＭＳ Ｐゴシック" charset="0"/>
                <a:sym typeface="Wingdings" panose="05000000000000000000" pitchFamily="2" charset="2"/>
              </a:rPr>
              <a:t>If done with multi-delay ASL  12 acquisitions</a:t>
            </a:r>
            <a:endParaRPr lang="en-US" sz="1600" kern="0" dirty="0">
              <a:solidFill>
                <a:srgbClr val="000000">
                  <a:lumMod val="95000"/>
                  <a:lumOff val="5000"/>
                </a:srgbClr>
              </a:solidFill>
              <a:ea typeface="ＭＳ Ｐゴシック" charset="0"/>
            </a:endParaRPr>
          </a:p>
        </p:txBody>
      </p:sp>
      <p:sp>
        <p:nvSpPr>
          <p:cNvPr id="10" name="Rectangle 9">
            <a:extLst>
              <a:ext uri="{FF2B5EF4-FFF2-40B4-BE49-F238E27FC236}">
                <a16:creationId xmlns:a16="http://schemas.microsoft.com/office/drawing/2014/main" xmlns="" id="{CFB70D2B-1E90-45FC-B471-C11989A894FB}"/>
              </a:ext>
            </a:extLst>
          </p:cNvPr>
          <p:cNvSpPr/>
          <p:nvPr/>
        </p:nvSpPr>
        <p:spPr bwMode="auto">
          <a:xfrm>
            <a:off x="216737" y="4066936"/>
            <a:ext cx="414117" cy="992978"/>
          </a:xfrm>
          <a:prstGeom prst="rect">
            <a:avLst/>
          </a:prstGeom>
          <a:no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59" name="Rectangle 158">
            <a:extLst>
              <a:ext uri="{FF2B5EF4-FFF2-40B4-BE49-F238E27FC236}">
                <a16:creationId xmlns:a16="http://schemas.microsoft.com/office/drawing/2014/main" xmlns="" id="{82D35FDF-30DD-4C6E-B12A-60CA7400B868}"/>
              </a:ext>
            </a:extLst>
          </p:cNvPr>
          <p:cNvSpPr/>
          <p:nvPr/>
        </p:nvSpPr>
        <p:spPr bwMode="auto">
          <a:xfrm>
            <a:off x="635900" y="4066936"/>
            <a:ext cx="414117" cy="992978"/>
          </a:xfrm>
          <a:prstGeom prst="rect">
            <a:avLst/>
          </a:prstGeom>
          <a:no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60" name="Rectangle 159">
            <a:extLst>
              <a:ext uri="{FF2B5EF4-FFF2-40B4-BE49-F238E27FC236}">
                <a16:creationId xmlns:a16="http://schemas.microsoft.com/office/drawing/2014/main" xmlns="" id="{88B8F423-ABAB-4F3E-A1E5-44D3F0BB4295}"/>
              </a:ext>
            </a:extLst>
          </p:cNvPr>
          <p:cNvSpPr/>
          <p:nvPr/>
        </p:nvSpPr>
        <p:spPr bwMode="auto">
          <a:xfrm>
            <a:off x="1058171" y="4068194"/>
            <a:ext cx="414117" cy="992978"/>
          </a:xfrm>
          <a:prstGeom prst="rect">
            <a:avLst/>
          </a:prstGeom>
          <a:no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Tree>
    <p:extLst>
      <p:ext uri="{BB962C8B-B14F-4D97-AF65-F5344CB8AC3E}">
        <p14:creationId xmlns:p14="http://schemas.microsoft.com/office/powerpoint/2010/main" val="1789426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500"/>
                                        <p:tgtEl>
                                          <p:spTgt spid="3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4.72222E-6 4.81481E-6 L -0.20364 0.00648 " pathEditMode="relative" rAng="0" ptsTypes="AA">
                                      <p:cBhvr>
                                        <p:cTn id="16" dur="2000" fill="hold"/>
                                        <p:tgtEl>
                                          <p:spTgt spid="407"/>
                                        </p:tgtEl>
                                        <p:attrNameLst>
                                          <p:attrName>ppt_x</p:attrName>
                                          <p:attrName>ppt_y</p:attrName>
                                        </p:attrNameLst>
                                      </p:cBhvr>
                                      <p:rCtr x="-10191" y="30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4"/>
                                        </p:tgtEl>
                                        <p:attrNameLst>
                                          <p:attrName>style.visibility</p:attrName>
                                        </p:attrNameLst>
                                      </p:cBhvr>
                                      <p:to>
                                        <p:strVal val="visible"/>
                                      </p:to>
                                    </p:set>
                                    <p:animEffect transition="in" filter="fade">
                                      <p:cBhvr>
                                        <p:cTn id="21" dur="500"/>
                                        <p:tgtEl>
                                          <p:spTgt spid="39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96"/>
                                        </p:tgtEl>
                                        <p:attrNameLst>
                                          <p:attrName>style.visibility</p:attrName>
                                        </p:attrNameLst>
                                      </p:cBhvr>
                                      <p:to>
                                        <p:strVal val="visible"/>
                                      </p:to>
                                    </p:set>
                                    <p:animEffect transition="in" filter="fade">
                                      <p:cBhvr>
                                        <p:cTn id="26" dur="500"/>
                                        <p:tgtEl>
                                          <p:spTgt spid="396"/>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00"/>
                                        </p:tgtEl>
                                        <p:attrNameLst>
                                          <p:attrName>style.visibility</p:attrName>
                                        </p:attrNameLst>
                                      </p:cBhvr>
                                      <p:to>
                                        <p:strVal val="visible"/>
                                      </p:to>
                                    </p:set>
                                    <p:animEffect transition="in" filter="fade">
                                      <p:cBhvr>
                                        <p:cTn id="30" dur="500"/>
                                        <p:tgtEl>
                                          <p:spTgt spid="400"/>
                                        </p:tgtEl>
                                      </p:cBhvr>
                                    </p:animEffect>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nodeType="clickEffect">
                                  <p:stCondLst>
                                    <p:cond delay="0"/>
                                  </p:stCondLst>
                                  <p:childTnLst>
                                    <p:animMotion origin="layout" path="M 0.00469 4.81481E-6 L -0.14895 0.00648 " pathEditMode="relative" rAng="0" ptsTypes="AA">
                                      <p:cBhvr>
                                        <p:cTn id="34" dur="2000" fill="hold"/>
                                        <p:tgtEl>
                                          <p:spTgt spid="407"/>
                                        </p:tgtEl>
                                        <p:attrNameLst>
                                          <p:attrName>ppt_x</p:attrName>
                                          <p:attrName>ppt_y</p:attrName>
                                        </p:attrNameLst>
                                      </p:cBhvr>
                                      <p:rCtr x="-7691" y="309"/>
                                    </p:animMotion>
                                  </p:childTnLst>
                                </p:cTn>
                              </p:par>
                              <p:par>
                                <p:cTn id="35" presetID="10" presetClass="exit" presetSubtype="0" fill="hold" grpId="1" nodeType="withEffect">
                                  <p:stCondLst>
                                    <p:cond delay="0"/>
                                  </p:stCondLst>
                                  <p:childTnLst>
                                    <p:animEffect transition="out" filter="fade">
                                      <p:cBhvr>
                                        <p:cTn id="36" dur="500"/>
                                        <p:tgtEl>
                                          <p:spTgt spid="394"/>
                                        </p:tgtEl>
                                      </p:cBhvr>
                                    </p:animEffect>
                                    <p:set>
                                      <p:cBhvr>
                                        <p:cTn id="37" dur="1" fill="hold">
                                          <p:stCondLst>
                                            <p:cond delay="499"/>
                                          </p:stCondLst>
                                        </p:cTn>
                                        <p:tgtEl>
                                          <p:spTgt spid="39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96"/>
                                        </p:tgtEl>
                                      </p:cBhvr>
                                    </p:animEffect>
                                    <p:set>
                                      <p:cBhvr>
                                        <p:cTn id="40" dur="1" fill="hold">
                                          <p:stCondLst>
                                            <p:cond delay="499"/>
                                          </p:stCondLst>
                                        </p:cTn>
                                        <p:tgtEl>
                                          <p:spTgt spid="396"/>
                                        </p:tgtEl>
                                        <p:attrNameLst>
                                          <p:attrName>style.visibility</p:attrName>
                                        </p:attrNameLst>
                                      </p:cBhvr>
                                      <p:to>
                                        <p:strVal val="hidden"/>
                                      </p:to>
                                    </p:se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469"/>
                                        </p:tgtEl>
                                        <p:attrNameLst>
                                          <p:attrName>style.visibility</p:attrName>
                                        </p:attrNameLst>
                                      </p:cBhvr>
                                      <p:to>
                                        <p:strVal val="visible"/>
                                      </p:to>
                                    </p:set>
                                    <p:animEffect transition="in" filter="fade">
                                      <p:cBhvr>
                                        <p:cTn id="44" dur="500"/>
                                        <p:tgtEl>
                                          <p:spTgt spid="46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0"/>
                                        </p:tgtEl>
                                        <p:attrNameLst>
                                          <p:attrName>style.visibility</p:attrName>
                                        </p:attrNameLst>
                                      </p:cBhvr>
                                      <p:to>
                                        <p:strVal val="visible"/>
                                      </p:to>
                                    </p:set>
                                    <p:animEffect transition="in" filter="fade">
                                      <p:cBhvr>
                                        <p:cTn id="47" dur="500"/>
                                        <p:tgtEl>
                                          <p:spTgt spid="4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38"/>
                                        </p:tgtEl>
                                        <p:attrNameLst>
                                          <p:attrName>style.visibility</p:attrName>
                                        </p:attrNameLst>
                                      </p:cBhvr>
                                      <p:to>
                                        <p:strVal val="visible"/>
                                      </p:to>
                                    </p:set>
                                  </p:childTnLst>
                                </p:cTn>
                              </p:par>
                              <p:par>
                                <p:cTn id="52" presetID="1" presetClass="exit" presetSubtype="0" fill="hold" grpId="1" nodeType="with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59"/>
                                        </p:tgtEl>
                                        <p:attrNameLst>
                                          <p:attrName>style.visibility</p:attrName>
                                        </p:attrNameLst>
                                      </p:cBhvr>
                                      <p:to>
                                        <p:strVal val="visible"/>
                                      </p:to>
                                    </p:set>
                                    <p:animEffect transition="in" filter="fade">
                                      <p:cBhvr>
                                        <p:cTn id="56" dur="500"/>
                                        <p:tgtEl>
                                          <p:spTgt spid="159"/>
                                        </p:tgtEl>
                                      </p:cBhvr>
                                    </p:animEffect>
                                  </p:childTnLst>
                                </p:cTn>
                              </p:par>
                              <p:par>
                                <p:cTn id="57" presetID="1" presetClass="entr" presetSubtype="0" fill="hold" nodeType="withEffect">
                                  <p:stCondLst>
                                    <p:cond delay="0"/>
                                  </p:stCondLst>
                                  <p:childTnLst>
                                    <p:set>
                                      <p:cBhvr>
                                        <p:cTn id="58" dur="1" fill="hold">
                                          <p:stCondLst>
                                            <p:cond delay="0"/>
                                          </p:stCondLst>
                                        </p:cTn>
                                        <p:tgtEl>
                                          <p:spTgt spid="4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159"/>
                                        </p:tgtEl>
                                        <p:attrNameLst>
                                          <p:attrName>style.visibility</p:attrName>
                                        </p:attrNameLst>
                                      </p:cBhvr>
                                      <p:to>
                                        <p:strVal val="hidden"/>
                                      </p:to>
                                    </p:set>
                                  </p:childTnLst>
                                </p:cTn>
                              </p:par>
                              <p:par>
                                <p:cTn id="79" presetID="10" presetClass="entr" presetSubtype="0" fill="hold" grpId="0" nodeType="with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fade">
                                      <p:cBhvr>
                                        <p:cTn id="81" dur="500"/>
                                        <p:tgtEl>
                                          <p:spTgt spid="160"/>
                                        </p:tgtEl>
                                      </p:cBhvr>
                                    </p:animEffect>
                                  </p:childTnLst>
                                </p:cTn>
                              </p:par>
                              <p:par>
                                <p:cTn id="82" presetID="1" presetClass="entr" presetSubtype="0" fill="hold" nodeType="withEffect">
                                  <p:stCondLst>
                                    <p:cond delay="0"/>
                                  </p:stCondLst>
                                  <p:childTnLst>
                                    <p:set>
                                      <p:cBhvr>
                                        <p:cTn id="83" dur="1" fill="hold">
                                          <p:stCondLst>
                                            <p:cond delay="0"/>
                                          </p:stCondLst>
                                        </p:cTn>
                                        <p:tgtEl>
                                          <p:spTgt spid="55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7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86"/>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87"/>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88"/>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91"/>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9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4"/>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38" grpId="0" animBg="1"/>
      <p:bldP spid="394" grpId="0" animBg="1"/>
      <p:bldP spid="394" grpId="1" animBg="1"/>
      <p:bldP spid="396" grpId="0" animBg="1"/>
      <p:bldP spid="396" grpId="1" animBg="1"/>
      <p:bldP spid="469" grpId="0"/>
      <p:bldP spid="470" grpId="0"/>
      <p:bldP spid="500" grpId="0" animBg="1"/>
      <p:bldP spid="501" grpId="0" animBg="1"/>
      <p:bldP spid="512" grpId="0"/>
      <p:bldP spid="513" grpId="0"/>
      <p:bldP spid="586" grpId="0" animBg="1"/>
      <p:bldP spid="587" grpId="0" animBg="1"/>
      <p:bldP spid="598" grpId="0"/>
      <p:bldP spid="599" grpId="0"/>
      <p:bldP spid="4" grpId="0" animBg="1"/>
      <p:bldP spid="5" grpId="0"/>
      <p:bldP spid="3" grpId="0"/>
      <p:bldP spid="10" grpId="0" animBg="1"/>
      <p:bldP spid="10" grpId="1" animBg="1"/>
      <p:bldP spid="159" grpId="0" animBg="1"/>
      <p:bldP spid="159" grpId="1" animBg="1"/>
      <p:bldP spid="1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C32F666-240B-4627-8DCB-5F7EF7B78193}"/>
              </a:ext>
            </a:extLst>
          </p:cNvPr>
          <p:cNvSpPr>
            <a:spLocks noGrp="1"/>
          </p:cNvSpPr>
          <p:nvPr>
            <p:ph idx="1"/>
          </p:nvPr>
        </p:nvSpPr>
        <p:spPr>
          <a:xfrm>
            <a:off x="566738" y="1016000"/>
            <a:ext cx="3925804" cy="3495039"/>
          </a:xfrm>
        </p:spPr>
        <p:txBody>
          <a:bodyPr/>
          <a:lstStyle/>
          <a:p>
            <a:pPr marL="342874" indent="-342874">
              <a:buFont typeface="Arial" panose="020B0604020202020204" pitchFamily="34" charset="0"/>
              <a:buChar char="•"/>
            </a:pPr>
            <a:r>
              <a:rPr lang="en-US" sz="1600" dirty="0"/>
              <a:t>A non-invasive MRI technique for quantitative assessment of </a:t>
            </a:r>
            <a:r>
              <a:rPr lang="en-US" sz="1600" dirty="0" err="1"/>
              <a:t>haemodynamic</a:t>
            </a:r>
            <a:r>
              <a:rPr lang="en-US" sz="1600" dirty="0"/>
              <a:t> </a:t>
            </a:r>
            <a:r>
              <a:rPr lang="en-US" sz="1600" dirty="0" err="1"/>
              <a:t>measurment</a:t>
            </a:r>
            <a:r>
              <a:rPr lang="en-US" sz="1600" dirty="0"/>
              <a:t> </a:t>
            </a:r>
          </a:p>
          <a:p>
            <a:pPr marL="342874" indent="-342874">
              <a:buFont typeface="Arial" panose="020B0604020202020204" pitchFamily="34" charset="0"/>
              <a:buChar char="•"/>
            </a:pPr>
            <a:r>
              <a:rPr lang="en-US" sz="1600" dirty="0"/>
              <a:t>Uses blood water as an endogenous </a:t>
            </a:r>
            <a:r>
              <a:rPr lang="en-US" sz="1600" dirty="0" smtClean="0"/>
              <a:t>tracer</a:t>
            </a:r>
          </a:p>
          <a:p>
            <a:pPr marL="342874" indent="-342874">
              <a:buFont typeface="Arial" panose="020B0604020202020204" pitchFamily="34" charset="0"/>
              <a:buChar char="•"/>
            </a:pPr>
            <a:endParaRPr lang="en-US" sz="1600" dirty="0"/>
          </a:p>
          <a:p>
            <a:pPr marL="342874" indent="-342874">
              <a:buFont typeface="Arial" panose="020B0604020202020204" pitchFamily="34" charset="0"/>
              <a:buChar char="•"/>
            </a:pPr>
            <a:endParaRPr lang="en-US" sz="1600" dirty="0" smtClean="0"/>
          </a:p>
          <a:p>
            <a:pPr marL="342874" indent="-342874">
              <a:buFont typeface="Arial" panose="020B0604020202020204" pitchFamily="34" charset="0"/>
              <a:buChar char="•"/>
            </a:pPr>
            <a:endParaRPr lang="en-US" sz="1600" dirty="0"/>
          </a:p>
          <a:p>
            <a:pPr marL="342874" indent="-342874">
              <a:buFont typeface="Arial" panose="020B0604020202020204" pitchFamily="34" charset="0"/>
              <a:buChar char="•"/>
            </a:pPr>
            <a:r>
              <a:rPr lang="en-US" sz="1600" dirty="0"/>
              <a:t>ASL intrinsically has low SNR, so the average of </a:t>
            </a:r>
            <a:r>
              <a:rPr lang="en-US" sz="1600" dirty="0" smtClean="0"/>
              <a:t>ASL </a:t>
            </a:r>
            <a:r>
              <a:rPr lang="en-US" sz="1600" dirty="0"/>
              <a:t>difference images is used for </a:t>
            </a:r>
            <a:r>
              <a:rPr lang="en-US" sz="1600" dirty="0" smtClean="0"/>
              <a:t>quantification </a:t>
            </a:r>
            <a:endParaRPr lang="en-US" sz="1600" dirty="0"/>
          </a:p>
        </p:txBody>
      </p:sp>
      <p:sp>
        <p:nvSpPr>
          <p:cNvPr id="3" name="Title 2">
            <a:extLst>
              <a:ext uri="{FF2B5EF4-FFF2-40B4-BE49-F238E27FC236}">
                <a16:creationId xmlns:a16="http://schemas.microsoft.com/office/drawing/2014/main" xmlns="" id="{8D009EBC-2798-4AC8-874E-3F2E43519D04}"/>
              </a:ext>
            </a:extLst>
          </p:cNvPr>
          <p:cNvSpPr>
            <a:spLocks noGrp="1"/>
          </p:cNvSpPr>
          <p:nvPr>
            <p:ph type="title"/>
          </p:nvPr>
        </p:nvSpPr>
        <p:spPr/>
        <p:txBody>
          <a:bodyPr/>
          <a:lstStyle/>
          <a:p>
            <a:r>
              <a:rPr lang="en-US" dirty="0"/>
              <a:t>Arterial spin labeling (ASL)</a:t>
            </a:r>
          </a:p>
        </p:txBody>
      </p:sp>
      <p:sp>
        <p:nvSpPr>
          <p:cNvPr id="4" name="Slide Number Placeholder 3">
            <a:extLst>
              <a:ext uri="{FF2B5EF4-FFF2-40B4-BE49-F238E27FC236}">
                <a16:creationId xmlns:a16="http://schemas.microsoft.com/office/drawing/2014/main" xmlns="" id="{9B72E649-08B7-49E5-8D25-1A4DF4F500A9}"/>
              </a:ext>
            </a:extLst>
          </p:cNvPr>
          <p:cNvSpPr>
            <a:spLocks noGrp="1"/>
          </p:cNvSpPr>
          <p:nvPr>
            <p:ph type="sldNum" sz="quarter" idx="4"/>
          </p:nvPr>
        </p:nvSpPr>
        <p:spPr/>
        <p:txBody>
          <a:bodyPr/>
          <a:lstStyle/>
          <a:p>
            <a:fld id="{5306AC46-015F-6E44-B83A-36E79AEF5356}" type="slidenum">
              <a:rPr lang="en-GB" smtClean="0"/>
              <a:pPr/>
              <a:t>3</a:t>
            </a:fld>
            <a:endParaRPr lang="en-GB" dirty="0"/>
          </a:p>
        </p:txBody>
      </p:sp>
      <p:sp>
        <p:nvSpPr>
          <p:cNvPr id="5" name="Footer Placeholder 4">
            <a:extLst>
              <a:ext uri="{FF2B5EF4-FFF2-40B4-BE49-F238E27FC236}">
                <a16:creationId xmlns:a16="http://schemas.microsoft.com/office/drawing/2014/main" xmlns="" id="{8A802104-0439-42C6-BB2F-C37454805D5B}"/>
              </a:ext>
            </a:extLst>
          </p:cNvPr>
          <p:cNvSpPr>
            <a:spLocks noGrp="1"/>
          </p:cNvSpPr>
          <p:nvPr>
            <p:ph type="ftr" sz="quarter" idx="3"/>
          </p:nvPr>
        </p:nvSpPr>
        <p:spPr/>
        <p:txBody>
          <a:bodyPr/>
          <a:lstStyle/>
          <a:p>
            <a:r>
              <a:rPr lang="en-US" dirty="0"/>
              <a:t>Reconstruction of Dynamic Perfusion and Angiography by CNN, </a:t>
            </a:r>
            <a:r>
              <a:rPr lang="en-US" dirty="0" err="1"/>
              <a:t>S.Yousefi</a:t>
            </a:r>
            <a:r>
              <a:rPr lang="en-US" dirty="0"/>
              <a:t> et al.</a:t>
            </a:r>
          </a:p>
        </p:txBody>
      </p:sp>
      <p:sp>
        <p:nvSpPr>
          <p:cNvPr id="6" name="Date Placeholder 5">
            <a:extLst>
              <a:ext uri="{FF2B5EF4-FFF2-40B4-BE49-F238E27FC236}">
                <a16:creationId xmlns:a16="http://schemas.microsoft.com/office/drawing/2014/main" xmlns="" id="{507DCB56-E7A1-4F16-9B38-A81D6EEFDCC9}"/>
              </a:ext>
            </a:extLst>
          </p:cNvPr>
          <p:cNvSpPr>
            <a:spLocks noGrp="1"/>
          </p:cNvSpPr>
          <p:nvPr>
            <p:ph type="dt" sz="half" idx="2"/>
          </p:nvPr>
        </p:nvSpPr>
        <p:spPr/>
        <p:txBody>
          <a:bodyPr/>
          <a:lstStyle/>
          <a:p>
            <a:fld id="{41C028FC-C194-4CDE-AD09-33E6BDE0F1B0}" type="datetime5">
              <a:rPr lang="en-US" smtClean="0"/>
              <a:t>16-Apr-22</a:t>
            </a:fld>
            <a:endParaRPr lang="en-GB" dirty="0"/>
          </a:p>
        </p:txBody>
      </p:sp>
      <p:pic>
        <p:nvPicPr>
          <p:cNvPr id="15" name="Picture 14">
            <a:extLst>
              <a:ext uri="{FF2B5EF4-FFF2-40B4-BE49-F238E27FC236}">
                <a16:creationId xmlns:a16="http://schemas.microsoft.com/office/drawing/2014/main" xmlns="" id="{70727EDB-58F7-4982-84FB-1123920F56B3}"/>
              </a:ext>
            </a:extLst>
          </p:cNvPr>
          <p:cNvPicPr>
            <a:picLocks noChangeAspect="1"/>
          </p:cNvPicPr>
          <p:nvPr/>
        </p:nvPicPr>
        <p:blipFill rotWithShape="1">
          <a:blip r:embed="rId3"/>
          <a:srcRect l="43121"/>
          <a:stretch/>
        </p:blipFill>
        <p:spPr>
          <a:xfrm>
            <a:off x="6418199" y="1016001"/>
            <a:ext cx="2540015" cy="1979629"/>
          </a:xfrm>
          <a:prstGeom prst="rect">
            <a:avLst/>
          </a:prstGeom>
        </p:spPr>
      </p:pic>
      <p:pic>
        <p:nvPicPr>
          <p:cNvPr id="16" name="Picture 15">
            <a:extLst>
              <a:ext uri="{FF2B5EF4-FFF2-40B4-BE49-F238E27FC236}">
                <a16:creationId xmlns:a16="http://schemas.microsoft.com/office/drawing/2014/main" xmlns="" id="{C02FFFDC-FB12-4C5C-896B-C95CD899516E}"/>
              </a:ext>
            </a:extLst>
          </p:cNvPr>
          <p:cNvPicPr>
            <a:picLocks noChangeAspect="1"/>
          </p:cNvPicPr>
          <p:nvPr/>
        </p:nvPicPr>
        <p:blipFill rotWithShape="1">
          <a:blip r:embed="rId3"/>
          <a:srcRect r="56879"/>
          <a:stretch/>
        </p:blipFill>
        <p:spPr>
          <a:xfrm>
            <a:off x="4492542" y="1016001"/>
            <a:ext cx="1925659" cy="1979629"/>
          </a:xfrm>
          <a:prstGeom prst="rect">
            <a:avLst/>
          </a:prstGeom>
          <a:solidFill>
            <a:schemeClr val="accent4">
              <a:lumMod val="60000"/>
              <a:lumOff val="40000"/>
            </a:schemeClr>
          </a:solidFill>
        </p:spPr>
      </p:pic>
      <p:sp>
        <p:nvSpPr>
          <p:cNvPr id="12" name="Rectangle 11">
            <a:extLst>
              <a:ext uri="{FF2B5EF4-FFF2-40B4-BE49-F238E27FC236}">
                <a16:creationId xmlns:a16="http://schemas.microsoft.com/office/drawing/2014/main" xmlns="" id="{6A73C292-6915-414B-81EC-33A27069E27D}"/>
              </a:ext>
            </a:extLst>
          </p:cNvPr>
          <p:cNvSpPr/>
          <p:nvPr/>
        </p:nvSpPr>
        <p:spPr>
          <a:xfrm>
            <a:off x="5818840" y="3216953"/>
            <a:ext cx="2512226" cy="261610"/>
          </a:xfrm>
          <a:prstGeom prst="rect">
            <a:avLst/>
          </a:prstGeom>
        </p:spPr>
        <p:txBody>
          <a:bodyPr wrap="none">
            <a:spAutoFit/>
          </a:bodyPr>
          <a:lstStyle/>
          <a:p>
            <a:r>
              <a:rPr lang="en-US" sz="1100" dirty="0">
                <a:solidFill>
                  <a:schemeClr val="accent6"/>
                </a:solidFill>
              </a:rPr>
              <a:t>Control – Label = ASL difference image </a:t>
            </a:r>
          </a:p>
        </p:txBody>
      </p:sp>
      <p:cxnSp>
        <p:nvCxnSpPr>
          <p:cNvPr id="18" name="Straight Arrow Connector 17">
            <a:extLst>
              <a:ext uri="{FF2B5EF4-FFF2-40B4-BE49-F238E27FC236}">
                <a16:creationId xmlns:a16="http://schemas.microsoft.com/office/drawing/2014/main" xmlns="" id="{BFECF073-967A-4217-B468-298DB5D891EA}"/>
              </a:ext>
            </a:extLst>
          </p:cNvPr>
          <p:cNvCxnSpPr>
            <a:cxnSpLocks/>
          </p:cNvCxnSpPr>
          <p:nvPr/>
        </p:nvCxnSpPr>
        <p:spPr bwMode="auto">
          <a:xfrm flipH="1">
            <a:off x="6624951" y="2496976"/>
            <a:ext cx="809736" cy="719979"/>
          </a:xfrm>
          <a:prstGeom prst="straightConnector1">
            <a:avLst/>
          </a:prstGeom>
          <a:ln>
            <a:solidFill>
              <a:srgbClr val="FFFF00"/>
            </a:solidFill>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22" name="Straight Arrow Connector 21">
            <a:extLst>
              <a:ext uri="{FF2B5EF4-FFF2-40B4-BE49-F238E27FC236}">
                <a16:creationId xmlns:a16="http://schemas.microsoft.com/office/drawing/2014/main" xmlns="" id="{0031CB9D-0D57-4BA7-A796-B7840A2BC5D1}"/>
              </a:ext>
            </a:extLst>
          </p:cNvPr>
          <p:cNvCxnSpPr>
            <a:cxnSpLocks/>
          </p:cNvCxnSpPr>
          <p:nvPr/>
        </p:nvCxnSpPr>
        <p:spPr bwMode="auto">
          <a:xfrm>
            <a:off x="6046035" y="2448435"/>
            <a:ext cx="165411" cy="782957"/>
          </a:xfrm>
          <a:prstGeom prst="straightConnector1">
            <a:avLst/>
          </a:prstGeom>
          <a:ln>
            <a:solidFill>
              <a:srgbClr val="FFFF00"/>
            </a:solidFill>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sp>
        <p:nvSpPr>
          <p:cNvPr id="30" name="Rectangle 29">
            <a:extLst>
              <a:ext uri="{FF2B5EF4-FFF2-40B4-BE49-F238E27FC236}">
                <a16:creationId xmlns:a16="http://schemas.microsoft.com/office/drawing/2014/main" xmlns="" id="{8F3A1F85-D4E2-4EAB-8C61-6D64D20F4017}"/>
              </a:ext>
            </a:extLst>
          </p:cNvPr>
          <p:cNvSpPr/>
          <p:nvPr/>
        </p:nvSpPr>
        <p:spPr>
          <a:xfrm>
            <a:off x="6474296" y="4519416"/>
            <a:ext cx="2669704" cy="415498"/>
          </a:xfrm>
          <a:prstGeom prst="rect">
            <a:avLst/>
          </a:prstGeom>
        </p:spPr>
        <p:txBody>
          <a:bodyPr wrap="square">
            <a:spAutoFit/>
          </a:bodyPr>
          <a:lstStyle/>
          <a:p>
            <a:r>
              <a:rPr lang="en-US" sz="700" dirty="0">
                <a:solidFill>
                  <a:srgbClr val="0A0A0A"/>
                </a:solidFill>
                <a:latin typeface="Roboto"/>
              </a:rPr>
              <a:t>Figures from: Z. </a:t>
            </a:r>
            <a:r>
              <a:rPr lang="en-US" sz="700" dirty="0" err="1">
                <a:solidFill>
                  <a:srgbClr val="0A0A0A"/>
                </a:solidFill>
                <a:latin typeface="Roboto"/>
              </a:rPr>
              <a:t>Shirzadi</a:t>
            </a:r>
            <a:r>
              <a:rPr lang="en-US" sz="700" dirty="0">
                <a:solidFill>
                  <a:srgbClr val="0A0A0A"/>
                </a:solidFill>
                <a:latin typeface="Roboto"/>
              </a:rPr>
              <a:t> et al., Enhancement of automated blood flow estimates (ENABLE) from arterial spin‐labeled MRI, Journal of Magnetic Resonance Imaging, 2018</a:t>
            </a:r>
            <a:endParaRPr lang="en-US" sz="700" dirty="0"/>
          </a:p>
        </p:txBody>
      </p:sp>
      <p:sp>
        <p:nvSpPr>
          <p:cNvPr id="14" name="Rectangle 13">
            <a:extLst>
              <a:ext uri="{FF2B5EF4-FFF2-40B4-BE49-F238E27FC236}">
                <a16:creationId xmlns:a16="http://schemas.microsoft.com/office/drawing/2014/main" xmlns="" id="{A0A920B6-1468-460C-A52A-A6F3C17C623C}"/>
              </a:ext>
            </a:extLst>
          </p:cNvPr>
          <p:cNvSpPr/>
          <p:nvPr/>
        </p:nvSpPr>
        <p:spPr bwMode="auto">
          <a:xfrm rot="393010">
            <a:off x="5227966" y="1554226"/>
            <a:ext cx="929224" cy="91116"/>
          </a:xfrm>
          <a:prstGeom prst="rect">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7" name="Rectangle 16">
            <a:extLst>
              <a:ext uri="{FF2B5EF4-FFF2-40B4-BE49-F238E27FC236}">
                <a16:creationId xmlns:a16="http://schemas.microsoft.com/office/drawing/2014/main" xmlns="" id="{B124C40C-DBFE-44BD-8B55-F1CCF461F940}"/>
              </a:ext>
            </a:extLst>
          </p:cNvPr>
          <p:cNvSpPr/>
          <p:nvPr/>
        </p:nvSpPr>
        <p:spPr bwMode="auto">
          <a:xfrm rot="409409">
            <a:off x="7130574" y="1554226"/>
            <a:ext cx="929224" cy="9111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pic>
        <p:nvPicPr>
          <p:cNvPr id="19" name="Picture 18">
            <a:extLst>
              <a:ext uri="{FF2B5EF4-FFF2-40B4-BE49-F238E27FC236}">
                <a16:creationId xmlns:a16="http://schemas.microsoft.com/office/drawing/2014/main" xmlns="" id="{E8C1E6D0-3581-4D42-AEC6-1C55686DD3F0}"/>
              </a:ext>
            </a:extLst>
          </p:cNvPr>
          <p:cNvPicPr>
            <a:picLocks noChangeAspect="1"/>
          </p:cNvPicPr>
          <p:nvPr/>
        </p:nvPicPr>
        <p:blipFill rotWithShape="1">
          <a:blip r:embed="rId4"/>
          <a:srcRect l="2797" t="4965"/>
          <a:stretch/>
        </p:blipFill>
        <p:spPr>
          <a:xfrm>
            <a:off x="4492542" y="3582472"/>
            <a:ext cx="1981754" cy="1081354"/>
          </a:xfrm>
          <a:prstGeom prst="rect">
            <a:avLst/>
          </a:prstGeom>
        </p:spPr>
      </p:pic>
      <p:sp>
        <p:nvSpPr>
          <p:cNvPr id="20" name="Rectangle 19">
            <a:extLst>
              <a:ext uri="{FF2B5EF4-FFF2-40B4-BE49-F238E27FC236}">
                <a16:creationId xmlns:a16="http://schemas.microsoft.com/office/drawing/2014/main" xmlns="" id="{69CD99E8-9B36-4A1A-B312-B286523F15FF}"/>
              </a:ext>
            </a:extLst>
          </p:cNvPr>
          <p:cNvSpPr/>
          <p:nvPr/>
        </p:nvSpPr>
        <p:spPr>
          <a:xfrm>
            <a:off x="6571688" y="3679403"/>
            <a:ext cx="1620984" cy="461665"/>
          </a:xfrm>
          <a:prstGeom prst="rect">
            <a:avLst/>
          </a:prstGeom>
        </p:spPr>
        <p:txBody>
          <a:bodyPr wrap="square">
            <a:spAutoFit/>
          </a:bodyPr>
          <a:lstStyle/>
          <a:p>
            <a:r>
              <a:rPr lang="en-US" sz="1200" dirty="0">
                <a:solidFill>
                  <a:schemeClr val="accent6"/>
                </a:solidFill>
              </a:rPr>
              <a:t>Multiple acquisitions increase ASL SNR</a:t>
            </a:r>
            <a:endParaRPr lang="en-US" sz="1200" dirty="0"/>
          </a:p>
        </p:txBody>
      </p:sp>
    </p:spTree>
    <p:extLst>
      <p:ext uri="{BB962C8B-B14F-4D97-AF65-F5344CB8AC3E}">
        <p14:creationId xmlns:p14="http://schemas.microsoft.com/office/powerpoint/2010/main" val="3205805877"/>
      </p:ext>
    </p:extLst>
  </p:cSld>
  <p:clrMapOvr>
    <a:masterClrMapping/>
  </p:clrMapOvr>
  <p:transition advTm="158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up)">
                                      <p:cBhvr>
                                        <p:cTn id="33" dur="500"/>
                                        <p:tgtEl>
                                          <p:spTgt spid="22"/>
                                        </p:tgtEl>
                                      </p:cBhvr>
                                    </p:animEffect>
                                  </p:childTnLst>
                                </p:cTn>
                              </p:par>
                              <p:par>
                                <p:cTn id="34" presetID="22" presetClass="entr" presetSubtype="1"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500"/>
                                        <p:tgtEl>
                                          <p:spTgt spid="2">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P spid="14" grpId="0" animBg="1"/>
      <p:bldP spid="17"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E4BA6D3E-6B5A-4CF0-9E83-18BD8A1AF066}"/>
              </a:ext>
            </a:extLst>
          </p:cNvPr>
          <p:cNvPicPr>
            <a:picLocks noChangeAspect="1"/>
          </p:cNvPicPr>
          <p:nvPr/>
        </p:nvPicPr>
        <p:blipFill rotWithShape="1">
          <a:blip r:embed="rId3"/>
          <a:srcRect l="7520" r="6272" b="5312"/>
          <a:stretch/>
        </p:blipFill>
        <p:spPr>
          <a:xfrm>
            <a:off x="6382770" y="3567563"/>
            <a:ext cx="403605" cy="470505"/>
          </a:xfrm>
          <a:prstGeom prst="rect">
            <a:avLst/>
          </a:prstGeom>
          <a:scene3d>
            <a:camera prst="isometricOffAxis1Right"/>
            <a:lightRig rig="threePt" dir="t"/>
          </a:scene3d>
          <a:sp3d extrusionH="190500"/>
        </p:spPr>
      </p:pic>
      <p:sp>
        <p:nvSpPr>
          <p:cNvPr id="2" name="Content Placeholder 1">
            <a:extLst>
              <a:ext uri="{FF2B5EF4-FFF2-40B4-BE49-F238E27FC236}">
                <a16:creationId xmlns:a16="http://schemas.microsoft.com/office/drawing/2014/main" xmlns="" id="{EC217067-7868-4873-B209-EC2EB359DF8F}"/>
              </a:ext>
            </a:extLst>
          </p:cNvPr>
          <p:cNvSpPr>
            <a:spLocks noGrp="1"/>
          </p:cNvSpPr>
          <p:nvPr>
            <p:ph idx="1"/>
          </p:nvPr>
        </p:nvSpPr>
        <p:spPr>
          <a:xfrm>
            <a:off x="566740" y="1016001"/>
            <a:ext cx="5212210" cy="3735388"/>
          </a:xfrm>
        </p:spPr>
        <p:txBody>
          <a:bodyPr/>
          <a:lstStyle/>
          <a:p>
            <a:pPr marL="342900" indent="-342900">
              <a:buFont typeface="Arial" panose="020B0604020202020204" pitchFamily="34" charset="0"/>
              <a:buChar char="•"/>
            </a:pPr>
            <a:r>
              <a:rPr lang="en-US" sz="1600" dirty="0"/>
              <a:t>Has been proposed for highly SNR- and time-efficient multiple-PLD ASL imaging</a:t>
            </a:r>
          </a:p>
          <a:p>
            <a:pPr marL="342900" indent="-342900">
              <a:buFont typeface="Arial" panose="020B0604020202020204" pitchFamily="34" charset="0"/>
              <a:buChar char="•"/>
            </a:pPr>
            <a:r>
              <a:rPr lang="en-US" sz="1600" dirty="0"/>
              <a:t>Encoding slightly different information content into each repetition, instead of repeating the same sequence over-and over again</a:t>
            </a:r>
          </a:p>
          <a:p>
            <a:pPr marL="702848" lvl="2" indent="-342874">
              <a:buFont typeface="Arial" panose="020B0604020202020204" pitchFamily="34" charset="0"/>
              <a:buChar char="•"/>
            </a:pPr>
            <a:r>
              <a:rPr lang="en-US" sz="1400" dirty="0"/>
              <a:t>Divide the preparation module into (H-1) blocks</a:t>
            </a:r>
          </a:p>
          <a:p>
            <a:pPr marL="702848" lvl="2" indent="-342874">
              <a:buFont typeface="Arial" panose="020B0604020202020204" pitchFamily="34" charset="0"/>
              <a:buChar char="•"/>
            </a:pPr>
            <a:r>
              <a:rPr lang="en-US" sz="1400" dirty="0"/>
              <a:t>Label or control for each block is determined according to the Hadamard matrix</a:t>
            </a:r>
          </a:p>
          <a:p>
            <a:pPr marL="342874" indent="-342874">
              <a:buFont typeface="Arial" panose="020B0604020202020204" pitchFamily="34" charset="0"/>
              <a:buChar char="•"/>
            </a:pPr>
            <a:r>
              <a:rPr lang="en-US" sz="1600" dirty="0"/>
              <a:t>Using Hadamard time decoding, the contribution of each sub-bolus can be isolated resulting in 4D perfusion scans</a:t>
            </a:r>
          </a:p>
          <a:p>
            <a:pPr marL="342874" indent="-342874">
              <a:buFont typeface="Arial" panose="020B0604020202020204" pitchFamily="34" charset="0"/>
              <a:buChar char="•"/>
            </a:pPr>
            <a:endParaRPr lang="en-US" sz="1600" dirty="0"/>
          </a:p>
        </p:txBody>
      </p:sp>
      <p:sp>
        <p:nvSpPr>
          <p:cNvPr id="3" name="Title 2">
            <a:extLst>
              <a:ext uri="{FF2B5EF4-FFF2-40B4-BE49-F238E27FC236}">
                <a16:creationId xmlns:a16="http://schemas.microsoft.com/office/drawing/2014/main" xmlns="" id="{75C9B0DF-BC2F-4DAB-B5C2-F607846CEBB5}"/>
              </a:ext>
            </a:extLst>
          </p:cNvPr>
          <p:cNvSpPr>
            <a:spLocks noGrp="1"/>
          </p:cNvSpPr>
          <p:nvPr>
            <p:ph type="title"/>
          </p:nvPr>
        </p:nvSpPr>
        <p:spPr/>
        <p:txBody>
          <a:bodyPr/>
          <a:lstStyle/>
          <a:p>
            <a:r>
              <a:rPr lang="en-US" dirty="0"/>
              <a:t>Hadamard time-encoded ASL (</a:t>
            </a:r>
            <a:r>
              <a:rPr lang="en-US" dirty="0" err="1"/>
              <a:t>te</a:t>
            </a:r>
            <a:r>
              <a:rPr lang="en-US" dirty="0"/>
              <a:t>-ASL)</a:t>
            </a:r>
          </a:p>
        </p:txBody>
      </p:sp>
      <p:sp>
        <p:nvSpPr>
          <p:cNvPr id="4" name="Slide Number Placeholder 3">
            <a:extLst>
              <a:ext uri="{FF2B5EF4-FFF2-40B4-BE49-F238E27FC236}">
                <a16:creationId xmlns:a16="http://schemas.microsoft.com/office/drawing/2014/main" xmlns="" id="{30FCEF03-45B8-42FA-A40A-33777139319D}"/>
              </a:ext>
            </a:extLst>
          </p:cNvPr>
          <p:cNvSpPr>
            <a:spLocks noGrp="1"/>
          </p:cNvSpPr>
          <p:nvPr>
            <p:ph type="sldNum" sz="quarter" idx="4"/>
          </p:nvPr>
        </p:nvSpPr>
        <p:spPr/>
        <p:txBody>
          <a:bodyPr/>
          <a:lstStyle/>
          <a:p>
            <a:fld id="{5306AC46-015F-6E44-B83A-36E79AEF5356}" type="slidenum">
              <a:rPr lang="en-GB" smtClean="0"/>
              <a:pPr/>
              <a:t>4</a:t>
            </a:fld>
            <a:endParaRPr lang="en-GB" dirty="0"/>
          </a:p>
        </p:txBody>
      </p:sp>
      <p:sp>
        <p:nvSpPr>
          <p:cNvPr id="5" name="Footer Placeholder 4">
            <a:extLst>
              <a:ext uri="{FF2B5EF4-FFF2-40B4-BE49-F238E27FC236}">
                <a16:creationId xmlns:a16="http://schemas.microsoft.com/office/drawing/2014/main" xmlns="" id="{00294E6C-03FC-43C5-A750-7C6442B77D7C}"/>
              </a:ext>
            </a:extLst>
          </p:cNvPr>
          <p:cNvSpPr>
            <a:spLocks noGrp="1"/>
          </p:cNvSpPr>
          <p:nvPr>
            <p:ph type="ftr" sz="quarter" idx="3"/>
          </p:nvPr>
        </p:nvSpPr>
        <p:spPr/>
        <p:txBody>
          <a:bodyPr/>
          <a:lstStyle/>
          <a:p>
            <a:r>
              <a:rPr lang="en-US" dirty="0"/>
              <a:t>Reconstruction of Dynamic Perfusion and Angiography by CNN, </a:t>
            </a:r>
            <a:r>
              <a:rPr lang="en-US" dirty="0" err="1"/>
              <a:t>S.Yousefi</a:t>
            </a:r>
            <a:r>
              <a:rPr lang="en-US" dirty="0"/>
              <a:t> et al.</a:t>
            </a:r>
          </a:p>
        </p:txBody>
      </p:sp>
      <p:sp>
        <p:nvSpPr>
          <p:cNvPr id="6" name="Date Placeholder 5">
            <a:extLst>
              <a:ext uri="{FF2B5EF4-FFF2-40B4-BE49-F238E27FC236}">
                <a16:creationId xmlns:a16="http://schemas.microsoft.com/office/drawing/2014/main" xmlns="" id="{66497E77-3F6A-45E0-AA35-A6090CD58C47}"/>
              </a:ext>
            </a:extLst>
          </p:cNvPr>
          <p:cNvSpPr>
            <a:spLocks noGrp="1"/>
          </p:cNvSpPr>
          <p:nvPr>
            <p:ph type="dt" sz="half" idx="2"/>
          </p:nvPr>
        </p:nvSpPr>
        <p:spPr/>
        <p:txBody>
          <a:bodyPr/>
          <a:lstStyle/>
          <a:p>
            <a:fld id="{41C028FC-C194-4CDE-AD09-33E6BDE0F1B0}" type="datetime5">
              <a:rPr lang="en-US" smtClean="0"/>
              <a:t>16-Apr-22</a:t>
            </a:fld>
            <a:endParaRPr lang="en-GB" dirty="0"/>
          </a:p>
        </p:txBody>
      </p:sp>
      <p:grpSp>
        <p:nvGrpSpPr>
          <p:cNvPr id="7" name="Group 6">
            <a:extLst>
              <a:ext uri="{FF2B5EF4-FFF2-40B4-BE49-F238E27FC236}">
                <a16:creationId xmlns:a16="http://schemas.microsoft.com/office/drawing/2014/main" xmlns="" id="{747B7510-5388-4E35-88F3-4CB0303A81DE}"/>
              </a:ext>
            </a:extLst>
          </p:cNvPr>
          <p:cNvGrpSpPr/>
          <p:nvPr/>
        </p:nvGrpSpPr>
        <p:grpSpPr>
          <a:xfrm>
            <a:off x="6177769" y="968610"/>
            <a:ext cx="2680486" cy="3812837"/>
            <a:chOff x="6265430" y="1299907"/>
            <a:chExt cx="2680486" cy="3812837"/>
          </a:xfrm>
        </p:grpSpPr>
        <p:pic>
          <p:nvPicPr>
            <p:cNvPr id="59" name="Picture 58">
              <a:extLst>
                <a:ext uri="{FF2B5EF4-FFF2-40B4-BE49-F238E27FC236}">
                  <a16:creationId xmlns:a16="http://schemas.microsoft.com/office/drawing/2014/main" xmlns="" id="{EF39EE40-7894-490D-9482-016BF09804B4}"/>
                </a:ext>
              </a:extLst>
            </p:cNvPr>
            <p:cNvPicPr>
              <a:picLocks noChangeAspect="1"/>
            </p:cNvPicPr>
            <p:nvPr/>
          </p:nvPicPr>
          <p:blipFill>
            <a:blip r:embed="rId4"/>
            <a:stretch>
              <a:fillRect/>
            </a:stretch>
          </p:blipFill>
          <p:spPr>
            <a:xfrm>
              <a:off x="7929177" y="2957029"/>
              <a:ext cx="280799" cy="322688"/>
            </a:xfrm>
            <a:prstGeom prst="rect">
              <a:avLst/>
            </a:prstGeom>
            <a:scene3d>
              <a:camera prst="isometricOffAxis1Right"/>
              <a:lightRig rig="threePt" dir="t"/>
            </a:scene3d>
            <a:sp3d extrusionH="177800"/>
          </p:spPr>
        </p:pic>
        <p:pic>
          <p:nvPicPr>
            <p:cNvPr id="58" name="Picture 57">
              <a:extLst>
                <a:ext uri="{FF2B5EF4-FFF2-40B4-BE49-F238E27FC236}">
                  <a16:creationId xmlns:a16="http://schemas.microsoft.com/office/drawing/2014/main" xmlns="" id="{23C1B672-D7A8-44F7-84CA-26489E955261}"/>
                </a:ext>
              </a:extLst>
            </p:cNvPr>
            <p:cNvPicPr>
              <a:picLocks noChangeAspect="1"/>
            </p:cNvPicPr>
            <p:nvPr/>
          </p:nvPicPr>
          <p:blipFill>
            <a:blip r:embed="rId4"/>
            <a:stretch>
              <a:fillRect/>
            </a:stretch>
          </p:blipFill>
          <p:spPr>
            <a:xfrm>
              <a:off x="7918747" y="2591095"/>
              <a:ext cx="280799" cy="322688"/>
            </a:xfrm>
            <a:prstGeom prst="rect">
              <a:avLst/>
            </a:prstGeom>
            <a:scene3d>
              <a:camera prst="isometricOffAxis1Right"/>
              <a:lightRig rig="threePt" dir="t"/>
            </a:scene3d>
            <a:sp3d extrusionH="177800"/>
          </p:spPr>
        </p:pic>
        <p:pic>
          <p:nvPicPr>
            <p:cNvPr id="57" name="Picture 56">
              <a:extLst>
                <a:ext uri="{FF2B5EF4-FFF2-40B4-BE49-F238E27FC236}">
                  <a16:creationId xmlns:a16="http://schemas.microsoft.com/office/drawing/2014/main" xmlns="" id="{0B703FF8-9365-4728-9F71-78E2DC8DE606}"/>
                </a:ext>
              </a:extLst>
            </p:cNvPr>
            <p:cNvPicPr>
              <a:picLocks noChangeAspect="1"/>
            </p:cNvPicPr>
            <p:nvPr/>
          </p:nvPicPr>
          <p:blipFill>
            <a:blip r:embed="rId4"/>
            <a:stretch>
              <a:fillRect/>
            </a:stretch>
          </p:blipFill>
          <p:spPr>
            <a:xfrm>
              <a:off x="7918748" y="2239243"/>
              <a:ext cx="280799" cy="322688"/>
            </a:xfrm>
            <a:prstGeom prst="rect">
              <a:avLst/>
            </a:prstGeom>
            <a:scene3d>
              <a:camera prst="isometricOffAxis1Right"/>
              <a:lightRig rig="threePt" dir="t"/>
            </a:scene3d>
            <a:sp3d extrusionH="177800"/>
          </p:spPr>
        </p:pic>
        <p:grpSp>
          <p:nvGrpSpPr>
            <p:cNvPr id="52" name="Group 51">
              <a:extLst>
                <a:ext uri="{FF2B5EF4-FFF2-40B4-BE49-F238E27FC236}">
                  <a16:creationId xmlns:a16="http://schemas.microsoft.com/office/drawing/2014/main" xmlns="" id="{64D36D14-46B9-4136-BA76-A71CA3BD4EB5}"/>
                </a:ext>
              </a:extLst>
            </p:cNvPr>
            <p:cNvGrpSpPr/>
            <p:nvPr/>
          </p:nvGrpSpPr>
          <p:grpSpPr>
            <a:xfrm>
              <a:off x="6317460" y="1854167"/>
              <a:ext cx="2513013" cy="1373190"/>
              <a:chOff x="5641015" y="3153032"/>
              <a:chExt cx="2513013" cy="1373191"/>
            </a:xfrm>
          </p:grpSpPr>
          <p:sp>
            <p:nvSpPr>
              <p:cNvPr id="28" name="Tekstvak 226">
                <a:extLst>
                  <a:ext uri="{FF2B5EF4-FFF2-40B4-BE49-F238E27FC236}">
                    <a16:creationId xmlns:a16="http://schemas.microsoft.com/office/drawing/2014/main" xmlns="" id="{31A073EE-C65D-434A-8A32-7371E0F913B0}"/>
                  </a:ext>
                </a:extLst>
              </p:cNvPr>
              <p:cNvSpPr txBox="1">
                <a:spLocks noChangeArrowheads="1"/>
              </p:cNvSpPr>
              <p:nvPr/>
            </p:nvSpPr>
            <p:spPr bwMode="auto">
              <a:xfrm>
                <a:off x="6614370" y="4207338"/>
                <a:ext cx="468312" cy="288147"/>
              </a:xfrm>
              <a:prstGeom prst="rect">
                <a:avLst/>
              </a:prstGeom>
              <a:solidFill>
                <a:schemeClr val="bg1">
                  <a:lumMod val="5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grpSp>
            <p:nvGrpSpPr>
              <p:cNvPr id="29" name="Group 7">
                <a:extLst>
                  <a:ext uri="{FF2B5EF4-FFF2-40B4-BE49-F238E27FC236}">
                    <a16:creationId xmlns:a16="http://schemas.microsoft.com/office/drawing/2014/main" xmlns="" id="{9D43020D-3D58-4163-AAF7-78AC76E1F6FA}"/>
                  </a:ext>
                </a:extLst>
              </p:cNvPr>
              <p:cNvGrpSpPr>
                <a:grpSpLocks/>
              </p:cNvGrpSpPr>
              <p:nvPr/>
            </p:nvGrpSpPr>
            <p:grpSpPr bwMode="auto">
              <a:xfrm>
                <a:off x="5641015" y="3153032"/>
                <a:ext cx="2513013" cy="1373191"/>
                <a:chOff x="1791" y="1486"/>
                <a:chExt cx="1583" cy="865"/>
              </a:xfrm>
            </p:grpSpPr>
            <p:grpSp>
              <p:nvGrpSpPr>
                <p:cNvPr id="30" name="Group 8">
                  <a:extLst>
                    <a:ext uri="{FF2B5EF4-FFF2-40B4-BE49-F238E27FC236}">
                      <a16:creationId xmlns:a16="http://schemas.microsoft.com/office/drawing/2014/main" xmlns="" id="{43730AD0-E16C-4B1D-A078-953D87FE5BF4}"/>
                    </a:ext>
                  </a:extLst>
                </p:cNvPr>
                <p:cNvGrpSpPr>
                  <a:grpSpLocks/>
                </p:cNvGrpSpPr>
                <p:nvPr/>
              </p:nvGrpSpPr>
              <p:grpSpPr bwMode="auto">
                <a:xfrm>
                  <a:off x="1792" y="1486"/>
                  <a:ext cx="1582" cy="197"/>
                  <a:chOff x="1792" y="1486"/>
                  <a:chExt cx="1582" cy="197"/>
                </a:xfrm>
              </p:grpSpPr>
              <p:grpSp>
                <p:nvGrpSpPr>
                  <p:cNvPr id="45" name="Groep 72">
                    <a:extLst>
                      <a:ext uri="{FF2B5EF4-FFF2-40B4-BE49-F238E27FC236}">
                        <a16:creationId xmlns:a16="http://schemas.microsoft.com/office/drawing/2014/main" xmlns="" id="{1B265247-368C-4420-BB05-89B3F596960A}"/>
                      </a:ext>
                    </a:extLst>
                  </p:cNvPr>
                  <p:cNvGrpSpPr>
                    <a:grpSpLocks/>
                  </p:cNvGrpSpPr>
                  <p:nvPr/>
                </p:nvGrpSpPr>
                <p:grpSpPr bwMode="auto">
                  <a:xfrm>
                    <a:off x="1792" y="1501"/>
                    <a:ext cx="906" cy="182"/>
                    <a:chOff x="3627356" y="3145652"/>
                    <a:chExt cx="1798589" cy="282753"/>
                  </a:xfrm>
                </p:grpSpPr>
                <p:sp>
                  <p:nvSpPr>
                    <p:cNvPr id="47" name="Tekstvak 224">
                      <a:extLst>
                        <a:ext uri="{FF2B5EF4-FFF2-40B4-BE49-F238E27FC236}">
                          <a16:creationId xmlns:a16="http://schemas.microsoft.com/office/drawing/2014/main" xmlns="" id="{7B9E4017-1256-4790-B764-42F5B1214292}"/>
                        </a:ext>
                      </a:extLst>
                    </p:cNvPr>
                    <p:cNvSpPr txBox="1">
                      <a:spLocks noChangeArrowheads="1"/>
                    </p:cNvSpPr>
                    <p:nvPr/>
                  </p:nvSpPr>
                  <p:spPr bwMode="auto">
                    <a:xfrm>
                      <a:off x="3627356" y="3145652"/>
                      <a:ext cx="585633" cy="282753"/>
                    </a:xfrm>
                    <a:prstGeom prst="rect">
                      <a:avLst/>
                    </a:prstGeom>
                    <a:solidFill>
                      <a:schemeClr val="bg1">
                        <a:lumMod val="5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48" name="Tekstvak 225">
                      <a:extLst>
                        <a:ext uri="{FF2B5EF4-FFF2-40B4-BE49-F238E27FC236}">
                          <a16:creationId xmlns:a16="http://schemas.microsoft.com/office/drawing/2014/main" xmlns="" id="{40BFD3DF-EAEE-473C-8553-0EC2D28A6AC8}"/>
                        </a:ext>
                      </a:extLst>
                    </p:cNvPr>
                    <p:cNvSpPr txBox="1">
                      <a:spLocks noChangeArrowheads="1"/>
                    </p:cNvSpPr>
                    <p:nvPr/>
                  </p:nvSpPr>
                  <p:spPr bwMode="auto">
                    <a:xfrm>
                      <a:off x="4232841" y="3145652"/>
                      <a:ext cx="587618" cy="281992"/>
                    </a:xfrm>
                    <a:prstGeom prst="rect">
                      <a:avLst/>
                    </a:prstGeom>
                    <a:solidFill>
                      <a:srgbClr val="297DA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49" name="Tekstvak 226">
                      <a:extLst>
                        <a:ext uri="{FF2B5EF4-FFF2-40B4-BE49-F238E27FC236}">
                          <a16:creationId xmlns:a16="http://schemas.microsoft.com/office/drawing/2014/main" xmlns="" id="{434A6C19-9F78-49CC-9A7C-3B7784492D51}"/>
                        </a:ext>
                      </a:extLst>
                    </p:cNvPr>
                    <p:cNvSpPr txBox="1">
                      <a:spLocks noChangeArrowheads="1"/>
                    </p:cNvSpPr>
                    <p:nvPr/>
                  </p:nvSpPr>
                  <p:spPr bwMode="auto">
                    <a:xfrm>
                      <a:off x="4840312" y="3145652"/>
                      <a:ext cx="585633" cy="281992"/>
                    </a:xfrm>
                    <a:prstGeom prst="rect">
                      <a:avLst/>
                    </a:prstGeom>
                    <a:solidFill>
                      <a:schemeClr val="bg1">
                        <a:lumMod val="5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grpSp>
              <p:sp>
                <p:nvSpPr>
                  <p:cNvPr id="46" name="Tekstvak 205">
                    <a:extLst>
                      <a:ext uri="{FF2B5EF4-FFF2-40B4-BE49-F238E27FC236}">
                        <a16:creationId xmlns:a16="http://schemas.microsoft.com/office/drawing/2014/main" xmlns="" id="{26C5F6D1-23FC-457B-8C0E-6823E89F47FF}"/>
                      </a:ext>
                    </a:extLst>
                  </p:cNvPr>
                  <p:cNvSpPr txBox="1">
                    <a:spLocks noChangeArrowheads="1"/>
                  </p:cNvSpPr>
                  <p:nvPr/>
                </p:nvSpPr>
                <p:spPr bwMode="auto">
                  <a:xfrm>
                    <a:off x="2981" y="1486"/>
                    <a:ext cx="393" cy="182"/>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err="1">
                        <a:solidFill>
                          <a:schemeClr val="accent6"/>
                        </a:solidFill>
                        <a:latin typeface="+mj-lt"/>
                        <a:ea typeface="ＭＳ Ｐゴシック" charset="0"/>
                        <a:cs typeface="+mn-cs"/>
                      </a:rPr>
                      <a:t>Img</a:t>
                    </a:r>
                    <a:r>
                      <a:rPr lang="nl-NL" altLang="en-US" sz="1400" kern="0" dirty="0">
                        <a:solidFill>
                          <a:schemeClr val="accent6"/>
                        </a:solidFill>
                        <a:latin typeface="+mj-lt"/>
                        <a:ea typeface="ＭＳ Ｐゴシック" charset="0"/>
                        <a:cs typeface="+mn-cs"/>
                      </a:rPr>
                      <a:t># 1</a:t>
                    </a:r>
                  </a:p>
                </p:txBody>
              </p:sp>
            </p:grpSp>
            <p:grpSp>
              <p:nvGrpSpPr>
                <p:cNvPr id="31" name="Group 27">
                  <a:extLst>
                    <a:ext uri="{FF2B5EF4-FFF2-40B4-BE49-F238E27FC236}">
                      <a16:creationId xmlns:a16="http://schemas.microsoft.com/office/drawing/2014/main" xmlns="" id="{5E89BCB0-DFCE-4E85-926F-54F454906F0B}"/>
                    </a:ext>
                  </a:extLst>
                </p:cNvPr>
                <p:cNvGrpSpPr>
                  <a:grpSpLocks/>
                </p:cNvGrpSpPr>
                <p:nvPr/>
              </p:nvGrpSpPr>
              <p:grpSpPr bwMode="auto">
                <a:xfrm>
                  <a:off x="1791" y="1703"/>
                  <a:ext cx="1583" cy="196"/>
                  <a:chOff x="1791" y="1703"/>
                  <a:chExt cx="1583" cy="196"/>
                </a:xfrm>
              </p:grpSpPr>
              <p:sp>
                <p:nvSpPr>
                  <p:cNvPr id="41" name="Tekstvak 266">
                    <a:extLst>
                      <a:ext uri="{FF2B5EF4-FFF2-40B4-BE49-F238E27FC236}">
                        <a16:creationId xmlns:a16="http://schemas.microsoft.com/office/drawing/2014/main" xmlns="" id="{CDF6E1C3-B6F2-4EC8-9844-FFBFDAD22184}"/>
                      </a:ext>
                    </a:extLst>
                  </p:cNvPr>
                  <p:cNvSpPr txBox="1">
                    <a:spLocks noChangeArrowheads="1"/>
                  </p:cNvSpPr>
                  <p:nvPr/>
                </p:nvSpPr>
                <p:spPr bwMode="auto">
                  <a:xfrm>
                    <a:off x="1791" y="1717"/>
                    <a:ext cx="295" cy="182"/>
                  </a:xfrm>
                  <a:prstGeom prst="rect">
                    <a:avLst/>
                  </a:prstGeom>
                  <a:solidFill>
                    <a:srgbClr val="ADDDF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42" name="Tekstvak 267">
                    <a:extLst>
                      <a:ext uri="{FF2B5EF4-FFF2-40B4-BE49-F238E27FC236}">
                        <a16:creationId xmlns:a16="http://schemas.microsoft.com/office/drawing/2014/main" xmlns="" id="{167E4AD5-6DC8-464C-AF14-F7487880E18D}"/>
                      </a:ext>
                    </a:extLst>
                  </p:cNvPr>
                  <p:cNvSpPr txBox="1">
                    <a:spLocks noChangeArrowheads="1"/>
                  </p:cNvSpPr>
                  <p:nvPr/>
                </p:nvSpPr>
                <p:spPr bwMode="auto">
                  <a:xfrm>
                    <a:off x="2096" y="1717"/>
                    <a:ext cx="296" cy="182"/>
                  </a:xfrm>
                  <a:prstGeom prst="rect">
                    <a:avLst/>
                  </a:prstGeom>
                  <a:solidFill>
                    <a:schemeClr val="bg1">
                      <a:lumMod val="5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43" name="Tekstvak 268">
                    <a:extLst>
                      <a:ext uri="{FF2B5EF4-FFF2-40B4-BE49-F238E27FC236}">
                        <a16:creationId xmlns:a16="http://schemas.microsoft.com/office/drawing/2014/main" xmlns="" id="{6DF3CD1B-3693-4BE4-9113-B78C5807FC8D}"/>
                      </a:ext>
                    </a:extLst>
                  </p:cNvPr>
                  <p:cNvSpPr txBox="1">
                    <a:spLocks noChangeArrowheads="1"/>
                  </p:cNvSpPr>
                  <p:nvPr/>
                </p:nvSpPr>
                <p:spPr bwMode="auto">
                  <a:xfrm>
                    <a:off x="2402" y="1717"/>
                    <a:ext cx="295" cy="182"/>
                  </a:xfrm>
                  <a:prstGeom prst="rect">
                    <a:avLst/>
                  </a:prstGeom>
                  <a:solidFill>
                    <a:schemeClr val="bg2">
                      <a:lumMod val="20000"/>
                      <a:lumOff val="8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44" name="Tekstvak 207">
                    <a:extLst>
                      <a:ext uri="{FF2B5EF4-FFF2-40B4-BE49-F238E27FC236}">
                        <a16:creationId xmlns:a16="http://schemas.microsoft.com/office/drawing/2014/main" xmlns="" id="{4210AA90-0857-4FF4-A6AC-5F11FC50E45B}"/>
                      </a:ext>
                    </a:extLst>
                  </p:cNvPr>
                  <p:cNvSpPr txBox="1">
                    <a:spLocks noChangeArrowheads="1"/>
                  </p:cNvSpPr>
                  <p:nvPr/>
                </p:nvSpPr>
                <p:spPr bwMode="auto">
                  <a:xfrm>
                    <a:off x="2981" y="1703"/>
                    <a:ext cx="393" cy="182"/>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err="1">
                        <a:solidFill>
                          <a:schemeClr val="accent6"/>
                        </a:solidFill>
                        <a:latin typeface="+mj-lt"/>
                        <a:ea typeface="ＭＳ Ｐゴシック" charset="0"/>
                        <a:cs typeface="+mn-cs"/>
                      </a:rPr>
                      <a:t>Img</a:t>
                    </a:r>
                    <a:r>
                      <a:rPr lang="nl-NL" altLang="en-US" sz="1400" kern="0" dirty="0">
                        <a:solidFill>
                          <a:schemeClr val="accent6"/>
                        </a:solidFill>
                        <a:latin typeface="+mj-lt"/>
                        <a:ea typeface="ＭＳ Ｐゴシック" charset="0"/>
                        <a:cs typeface="+mn-cs"/>
                      </a:rPr>
                      <a:t># 2</a:t>
                    </a:r>
                  </a:p>
                </p:txBody>
              </p:sp>
            </p:grpSp>
            <p:grpSp>
              <p:nvGrpSpPr>
                <p:cNvPr id="32" name="Group 36">
                  <a:extLst>
                    <a:ext uri="{FF2B5EF4-FFF2-40B4-BE49-F238E27FC236}">
                      <a16:creationId xmlns:a16="http://schemas.microsoft.com/office/drawing/2014/main" xmlns="" id="{D50AE6A5-3375-4E27-9915-E94DB4EF6904}"/>
                    </a:ext>
                  </a:extLst>
                </p:cNvPr>
                <p:cNvGrpSpPr>
                  <a:grpSpLocks/>
                </p:cNvGrpSpPr>
                <p:nvPr/>
              </p:nvGrpSpPr>
              <p:grpSpPr bwMode="auto">
                <a:xfrm>
                  <a:off x="1791" y="1936"/>
                  <a:ext cx="1583" cy="184"/>
                  <a:chOff x="1791" y="1936"/>
                  <a:chExt cx="1583" cy="184"/>
                </a:xfrm>
              </p:grpSpPr>
              <p:sp>
                <p:nvSpPr>
                  <p:cNvPr id="37" name="Tekstvak 259">
                    <a:extLst>
                      <a:ext uri="{FF2B5EF4-FFF2-40B4-BE49-F238E27FC236}">
                        <a16:creationId xmlns:a16="http://schemas.microsoft.com/office/drawing/2014/main" xmlns="" id="{5A0D9AD8-FE75-4549-83D9-426CBA9AE9AC}"/>
                      </a:ext>
                    </a:extLst>
                  </p:cNvPr>
                  <p:cNvSpPr txBox="1">
                    <a:spLocks noChangeArrowheads="1"/>
                  </p:cNvSpPr>
                  <p:nvPr/>
                </p:nvSpPr>
                <p:spPr bwMode="auto">
                  <a:xfrm>
                    <a:off x="1791" y="1938"/>
                    <a:ext cx="295" cy="182"/>
                  </a:xfrm>
                  <a:prstGeom prst="rect">
                    <a:avLst/>
                  </a:prstGeom>
                  <a:solidFill>
                    <a:schemeClr val="bg1">
                      <a:lumMod val="5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38" name="Tekstvak 260">
                    <a:extLst>
                      <a:ext uri="{FF2B5EF4-FFF2-40B4-BE49-F238E27FC236}">
                        <a16:creationId xmlns:a16="http://schemas.microsoft.com/office/drawing/2014/main" xmlns="" id="{B67AB7DD-0D98-4EB6-98D8-17B39A8CA3C2}"/>
                      </a:ext>
                    </a:extLst>
                  </p:cNvPr>
                  <p:cNvSpPr txBox="1">
                    <a:spLocks noChangeArrowheads="1"/>
                  </p:cNvSpPr>
                  <p:nvPr/>
                </p:nvSpPr>
                <p:spPr bwMode="auto">
                  <a:xfrm>
                    <a:off x="2096" y="1938"/>
                    <a:ext cx="296" cy="182"/>
                  </a:xfrm>
                  <a:prstGeom prst="rect">
                    <a:avLst/>
                  </a:prstGeom>
                  <a:solidFill>
                    <a:schemeClr val="bg2">
                      <a:lumMod val="20000"/>
                      <a:lumOff val="8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39" name="Tekstvak 261">
                    <a:extLst>
                      <a:ext uri="{FF2B5EF4-FFF2-40B4-BE49-F238E27FC236}">
                        <a16:creationId xmlns:a16="http://schemas.microsoft.com/office/drawing/2014/main" xmlns="" id="{4CE132A7-4B31-4F5F-8EB7-56ADCFA9B997}"/>
                      </a:ext>
                    </a:extLst>
                  </p:cNvPr>
                  <p:cNvSpPr txBox="1">
                    <a:spLocks noChangeArrowheads="1"/>
                  </p:cNvSpPr>
                  <p:nvPr/>
                </p:nvSpPr>
                <p:spPr bwMode="auto">
                  <a:xfrm>
                    <a:off x="2402" y="1938"/>
                    <a:ext cx="295" cy="182"/>
                  </a:xfrm>
                  <a:prstGeom prst="rect">
                    <a:avLst/>
                  </a:prstGeom>
                  <a:solidFill>
                    <a:schemeClr val="bg2">
                      <a:lumMod val="20000"/>
                      <a:lumOff val="8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40" name="Tekstvak 208">
                    <a:extLst>
                      <a:ext uri="{FF2B5EF4-FFF2-40B4-BE49-F238E27FC236}">
                        <a16:creationId xmlns:a16="http://schemas.microsoft.com/office/drawing/2014/main" xmlns="" id="{BA1CAFCC-34CC-453B-984A-74AF7425E429}"/>
                      </a:ext>
                    </a:extLst>
                  </p:cNvPr>
                  <p:cNvSpPr txBox="1">
                    <a:spLocks noChangeArrowheads="1"/>
                  </p:cNvSpPr>
                  <p:nvPr/>
                </p:nvSpPr>
                <p:spPr bwMode="auto">
                  <a:xfrm>
                    <a:off x="2981" y="1936"/>
                    <a:ext cx="393" cy="182"/>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err="1">
                        <a:solidFill>
                          <a:schemeClr val="accent6"/>
                        </a:solidFill>
                        <a:latin typeface="+mj-lt"/>
                        <a:ea typeface="ＭＳ Ｐゴシック" charset="0"/>
                        <a:cs typeface="+mn-cs"/>
                      </a:rPr>
                      <a:t>Img</a:t>
                    </a:r>
                    <a:r>
                      <a:rPr lang="nl-NL" altLang="en-US" sz="1400" kern="0" dirty="0">
                        <a:solidFill>
                          <a:schemeClr val="accent6"/>
                        </a:solidFill>
                        <a:latin typeface="+mj-lt"/>
                        <a:ea typeface="ＭＳ Ｐゴシック" charset="0"/>
                        <a:cs typeface="+mn-cs"/>
                      </a:rPr>
                      <a:t># 3</a:t>
                    </a:r>
                  </a:p>
                </p:txBody>
              </p:sp>
            </p:grpSp>
            <p:grpSp>
              <p:nvGrpSpPr>
                <p:cNvPr id="33" name="Group 45">
                  <a:extLst>
                    <a:ext uri="{FF2B5EF4-FFF2-40B4-BE49-F238E27FC236}">
                      <a16:creationId xmlns:a16="http://schemas.microsoft.com/office/drawing/2014/main" xmlns="" id="{D0E7C6D9-2097-4D5A-8CC2-35A6CCBE170E}"/>
                    </a:ext>
                  </a:extLst>
                </p:cNvPr>
                <p:cNvGrpSpPr>
                  <a:grpSpLocks/>
                </p:cNvGrpSpPr>
                <p:nvPr/>
              </p:nvGrpSpPr>
              <p:grpSpPr bwMode="auto">
                <a:xfrm>
                  <a:off x="1791" y="2153"/>
                  <a:ext cx="1583" cy="198"/>
                  <a:chOff x="1791" y="2154"/>
                  <a:chExt cx="1583" cy="198"/>
                </a:xfrm>
              </p:grpSpPr>
              <p:sp>
                <p:nvSpPr>
                  <p:cNvPr id="34" name="Tekstvak 252">
                    <a:extLst>
                      <a:ext uri="{FF2B5EF4-FFF2-40B4-BE49-F238E27FC236}">
                        <a16:creationId xmlns:a16="http://schemas.microsoft.com/office/drawing/2014/main" xmlns="" id="{615DAC16-02FB-4678-8118-B80BF65AB8B9}"/>
                      </a:ext>
                    </a:extLst>
                  </p:cNvPr>
                  <p:cNvSpPr txBox="1">
                    <a:spLocks noChangeArrowheads="1"/>
                  </p:cNvSpPr>
                  <p:nvPr/>
                </p:nvSpPr>
                <p:spPr bwMode="auto">
                  <a:xfrm>
                    <a:off x="1791" y="2154"/>
                    <a:ext cx="295" cy="182"/>
                  </a:xfrm>
                  <a:prstGeom prst="rect">
                    <a:avLst/>
                  </a:prstGeom>
                  <a:solidFill>
                    <a:schemeClr val="bg2">
                      <a:lumMod val="20000"/>
                      <a:lumOff val="8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35" name="Tekstvak 253">
                    <a:extLst>
                      <a:ext uri="{FF2B5EF4-FFF2-40B4-BE49-F238E27FC236}">
                        <a16:creationId xmlns:a16="http://schemas.microsoft.com/office/drawing/2014/main" xmlns="" id="{C4E6BA83-12CB-4F60-AD39-FC72BDCC2893}"/>
                      </a:ext>
                    </a:extLst>
                  </p:cNvPr>
                  <p:cNvSpPr txBox="1">
                    <a:spLocks noChangeArrowheads="1"/>
                  </p:cNvSpPr>
                  <p:nvPr/>
                </p:nvSpPr>
                <p:spPr bwMode="auto">
                  <a:xfrm>
                    <a:off x="2096" y="2154"/>
                    <a:ext cx="296" cy="182"/>
                  </a:xfrm>
                  <a:prstGeom prst="rect">
                    <a:avLst/>
                  </a:prstGeom>
                  <a:solidFill>
                    <a:schemeClr val="bg2">
                      <a:lumMod val="20000"/>
                      <a:lumOff val="8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36" name="Tekstvak 209">
                    <a:extLst>
                      <a:ext uri="{FF2B5EF4-FFF2-40B4-BE49-F238E27FC236}">
                        <a16:creationId xmlns:a16="http://schemas.microsoft.com/office/drawing/2014/main" xmlns="" id="{6A67354E-E35D-4412-81BD-F81C9594A621}"/>
                      </a:ext>
                    </a:extLst>
                  </p:cNvPr>
                  <p:cNvSpPr txBox="1">
                    <a:spLocks noChangeArrowheads="1"/>
                  </p:cNvSpPr>
                  <p:nvPr/>
                </p:nvSpPr>
                <p:spPr bwMode="auto">
                  <a:xfrm>
                    <a:off x="2981" y="2170"/>
                    <a:ext cx="393" cy="182"/>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err="1">
                        <a:solidFill>
                          <a:schemeClr val="accent6"/>
                        </a:solidFill>
                        <a:latin typeface="+mj-lt"/>
                        <a:ea typeface="ＭＳ Ｐゴシック" charset="0"/>
                        <a:cs typeface="+mn-cs"/>
                      </a:rPr>
                      <a:t>Img</a:t>
                    </a:r>
                    <a:r>
                      <a:rPr lang="nl-NL" altLang="en-US" sz="1400" kern="0" dirty="0">
                        <a:solidFill>
                          <a:schemeClr val="accent6"/>
                        </a:solidFill>
                        <a:latin typeface="+mj-lt"/>
                        <a:ea typeface="ＭＳ Ｐゴシック" charset="0"/>
                        <a:cs typeface="+mn-cs"/>
                      </a:rPr>
                      <a:t># 4</a:t>
                    </a:r>
                  </a:p>
                </p:txBody>
              </p:sp>
            </p:grpSp>
          </p:grpSp>
        </p:grpSp>
        <p:grpSp>
          <p:nvGrpSpPr>
            <p:cNvPr id="53" name="Group 52">
              <a:extLst>
                <a:ext uri="{FF2B5EF4-FFF2-40B4-BE49-F238E27FC236}">
                  <a16:creationId xmlns:a16="http://schemas.microsoft.com/office/drawing/2014/main" xmlns="" id="{438E9198-64E4-4D02-90FF-A12B5AB49195}"/>
                </a:ext>
              </a:extLst>
            </p:cNvPr>
            <p:cNvGrpSpPr/>
            <p:nvPr/>
          </p:nvGrpSpPr>
          <p:grpSpPr>
            <a:xfrm>
              <a:off x="8206585" y="4418774"/>
              <a:ext cx="739331" cy="693970"/>
              <a:chOff x="8212148" y="4610951"/>
              <a:chExt cx="739331" cy="510520"/>
            </a:xfrm>
          </p:grpSpPr>
          <p:sp>
            <p:nvSpPr>
              <p:cNvPr id="50" name="Tekstvak 286">
                <a:extLst>
                  <a:ext uri="{FF2B5EF4-FFF2-40B4-BE49-F238E27FC236}">
                    <a16:creationId xmlns:a16="http://schemas.microsoft.com/office/drawing/2014/main" xmlns="" id="{ECBB18BB-DEC9-4C53-B07D-276F483F1C9D}"/>
                  </a:ext>
                </a:extLst>
              </p:cNvPr>
              <p:cNvSpPr txBox="1">
                <a:spLocks noChangeArrowheads="1"/>
              </p:cNvSpPr>
              <p:nvPr/>
            </p:nvSpPr>
            <p:spPr bwMode="auto">
              <a:xfrm>
                <a:off x="8212148" y="4610951"/>
                <a:ext cx="739331" cy="237385"/>
              </a:xfrm>
              <a:prstGeom prst="rect">
                <a:avLst/>
              </a:prstGeom>
              <a:solidFill>
                <a:schemeClr val="bg1">
                  <a:lumMod val="50000"/>
                </a:schemeClr>
              </a:solidFill>
              <a:ln w="9525">
                <a:solidFill>
                  <a:sysClr val="windowText" lastClr="000000"/>
                </a:solidFill>
                <a:miter lim="800000"/>
                <a:headEnd/>
                <a:tailEnd/>
              </a:ln>
            </p:spPr>
            <p:txBody>
              <a:bodyPr wrap="none" lIns="36000" tIns="0" rIns="36000" bIns="0" anchor="ctr" anchorCtr="0"/>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rgbClr val="000000">
                        <a:lumMod val="95000"/>
                        <a:lumOff val="5000"/>
                      </a:srgbClr>
                    </a:solidFill>
                    <a:latin typeface="+mj-lt"/>
                    <a:cs typeface="+mn-cs"/>
                  </a:rPr>
                  <a:t>Label</a:t>
                </a:r>
              </a:p>
            </p:txBody>
          </p:sp>
          <p:sp>
            <p:nvSpPr>
              <p:cNvPr id="51" name="Tekstvak 268">
                <a:extLst>
                  <a:ext uri="{FF2B5EF4-FFF2-40B4-BE49-F238E27FC236}">
                    <a16:creationId xmlns:a16="http://schemas.microsoft.com/office/drawing/2014/main" xmlns="" id="{98D9B566-48D3-4F01-8204-FC6B5775056E}"/>
                  </a:ext>
                </a:extLst>
              </p:cNvPr>
              <p:cNvSpPr txBox="1">
                <a:spLocks noChangeArrowheads="1"/>
              </p:cNvSpPr>
              <p:nvPr/>
            </p:nvSpPr>
            <p:spPr bwMode="auto">
              <a:xfrm>
                <a:off x="8212149" y="4886854"/>
                <a:ext cx="739330" cy="234617"/>
              </a:xfrm>
              <a:prstGeom prst="rect">
                <a:avLst/>
              </a:prstGeom>
              <a:solidFill>
                <a:schemeClr val="bg2">
                  <a:lumMod val="20000"/>
                  <a:lumOff val="80000"/>
                </a:schemeClr>
              </a:solidFill>
              <a:ln w="9525">
                <a:solidFill>
                  <a:sysClr val="windowText" lastClr="000000"/>
                </a:solidFill>
                <a:miter lim="800000"/>
                <a:headEnd/>
                <a:tailEnd/>
              </a:ln>
            </p:spPr>
            <p:txBody>
              <a:bodyPr wrap="square" lIns="36000" tIns="36000" rIns="36000" bIns="36000" anchor="ctr" anchorCtr="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600" kern="0" dirty="0">
                    <a:solidFill>
                      <a:srgbClr val="000000">
                        <a:lumMod val="95000"/>
                        <a:lumOff val="5000"/>
                      </a:srgbClr>
                    </a:solidFill>
                    <a:latin typeface="+mj-lt"/>
                    <a:cs typeface="+mn-cs"/>
                  </a:rPr>
                  <a:t>Control</a:t>
                </a:r>
              </a:p>
            </p:txBody>
          </p:sp>
        </p:grpSp>
        <p:sp>
          <p:nvSpPr>
            <p:cNvPr id="54" name="Rectangle 53">
              <a:extLst>
                <a:ext uri="{FF2B5EF4-FFF2-40B4-BE49-F238E27FC236}">
                  <a16:creationId xmlns:a16="http://schemas.microsoft.com/office/drawing/2014/main" xmlns="" id="{7B0308DD-6CFC-45B8-BC45-C420CF517683}"/>
                </a:ext>
              </a:extLst>
            </p:cNvPr>
            <p:cNvSpPr/>
            <p:nvPr/>
          </p:nvSpPr>
          <p:spPr>
            <a:xfrm>
              <a:off x="6265430" y="1299907"/>
              <a:ext cx="2388198" cy="307777"/>
            </a:xfrm>
            <a:prstGeom prst="rect">
              <a:avLst/>
            </a:prstGeom>
          </p:spPr>
          <p:txBody>
            <a:bodyPr wrap="square">
              <a:spAutoFit/>
            </a:bodyPr>
            <a:lstStyle/>
            <a:p>
              <a:pPr algn="l"/>
              <a:r>
                <a:rPr lang="en-US" sz="1400" dirty="0">
                  <a:solidFill>
                    <a:schemeClr val="accent6"/>
                  </a:solidFill>
                  <a:latin typeface="+mj-lt"/>
                </a:rPr>
                <a:t>Hadamard matrix of rank 4 </a:t>
              </a:r>
            </a:p>
          </p:txBody>
        </p:sp>
        <p:pic>
          <p:nvPicPr>
            <p:cNvPr id="56" name="Picture 55">
              <a:extLst>
                <a:ext uri="{FF2B5EF4-FFF2-40B4-BE49-F238E27FC236}">
                  <a16:creationId xmlns:a16="http://schemas.microsoft.com/office/drawing/2014/main" xmlns="" id="{193A38FF-67C3-42F5-8120-EE714898F8F7}"/>
                </a:ext>
              </a:extLst>
            </p:cNvPr>
            <p:cNvPicPr>
              <a:picLocks noChangeAspect="1"/>
            </p:cNvPicPr>
            <p:nvPr/>
          </p:nvPicPr>
          <p:blipFill>
            <a:blip r:embed="rId4"/>
            <a:stretch>
              <a:fillRect/>
            </a:stretch>
          </p:blipFill>
          <p:spPr>
            <a:xfrm>
              <a:off x="7918749" y="1873796"/>
              <a:ext cx="280799" cy="322688"/>
            </a:xfrm>
            <a:prstGeom prst="rect">
              <a:avLst/>
            </a:prstGeom>
            <a:scene3d>
              <a:camera prst="isometricOffAxis1Right"/>
              <a:lightRig rig="threePt" dir="t"/>
            </a:scene3d>
            <a:sp3d extrusionH="177800"/>
          </p:spPr>
        </p:pic>
      </p:grpSp>
      <p:sp>
        <p:nvSpPr>
          <p:cNvPr id="62" name="Arrow: Down 61">
            <a:extLst>
              <a:ext uri="{FF2B5EF4-FFF2-40B4-BE49-F238E27FC236}">
                <a16:creationId xmlns:a16="http://schemas.microsoft.com/office/drawing/2014/main" xmlns="" id="{C0988FC1-06CC-4BBF-AD08-8F8D6D5E8059}"/>
              </a:ext>
            </a:extLst>
          </p:cNvPr>
          <p:cNvSpPr/>
          <p:nvPr/>
        </p:nvSpPr>
        <p:spPr bwMode="auto">
          <a:xfrm>
            <a:off x="6817777" y="3045718"/>
            <a:ext cx="396295" cy="359918"/>
          </a:xfrm>
          <a:prstGeom prst="downArrow">
            <a:avLst/>
          </a:prstGeom>
          <a:solidFill>
            <a:schemeClr val="accent4">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j-lt"/>
              <a:ea typeface="ＭＳ Ｐゴシック" charset="0"/>
            </a:endParaRPr>
          </a:p>
        </p:txBody>
      </p:sp>
      <p:sp>
        <p:nvSpPr>
          <p:cNvPr id="63" name="Rectangle 62">
            <a:extLst>
              <a:ext uri="{FF2B5EF4-FFF2-40B4-BE49-F238E27FC236}">
                <a16:creationId xmlns:a16="http://schemas.microsoft.com/office/drawing/2014/main" xmlns="" id="{907A6D96-3D46-45C9-BEBC-5FDF8183B4AE}"/>
              </a:ext>
            </a:extLst>
          </p:cNvPr>
          <p:cNvSpPr/>
          <p:nvPr/>
        </p:nvSpPr>
        <p:spPr>
          <a:xfrm>
            <a:off x="7148618" y="3054299"/>
            <a:ext cx="965201" cy="338554"/>
          </a:xfrm>
          <a:prstGeom prst="rect">
            <a:avLst/>
          </a:prstGeom>
        </p:spPr>
        <p:txBody>
          <a:bodyPr wrap="none">
            <a:spAutoFit/>
          </a:bodyPr>
          <a:lstStyle/>
          <a:p>
            <a:r>
              <a:rPr lang="en-US" sz="1600" dirty="0">
                <a:solidFill>
                  <a:schemeClr val="accent4">
                    <a:lumMod val="40000"/>
                    <a:lumOff val="60000"/>
                  </a:schemeClr>
                </a:solidFill>
                <a:latin typeface="+mj-lt"/>
                <a:ea typeface="+mn-ea"/>
              </a:rPr>
              <a:t>Decoding</a:t>
            </a:r>
          </a:p>
        </p:txBody>
      </p:sp>
      <p:sp>
        <p:nvSpPr>
          <p:cNvPr id="64" name="Rectangle 63">
            <a:extLst>
              <a:ext uri="{FF2B5EF4-FFF2-40B4-BE49-F238E27FC236}">
                <a16:creationId xmlns:a16="http://schemas.microsoft.com/office/drawing/2014/main" xmlns="" id="{787A9ADC-5381-497F-B752-BF5CAD24871E}"/>
              </a:ext>
            </a:extLst>
          </p:cNvPr>
          <p:cNvSpPr/>
          <p:nvPr/>
        </p:nvSpPr>
        <p:spPr>
          <a:xfrm>
            <a:off x="6343290" y="4031253"/>
            <a:ext cx="1517338" cy="338554"/>
          </a:xfrm>
          <a:prstGeom prst="rect">
            <a:avLst/>
          </a:prstGeom>
        </p:spPr>
        <p:txBody>
          <a:bodyPr wrap="none">
            <a:spAutoFit/>
          </a:bodyPr>
          <a:lstStyle/>
          <a:p>
            <a:r>
              <a:rPr lang="en-US" sz="1600" dirty="0">
                <a:solidFill>
                  <a:schemeClr val="tx2">
                    <a:lumMod val="60000"/>
                    <a:lumOff val="40000"/>
                  </a:schemeClr>
                </a:solidFill>
                <a:latin typeface="+mj-lt"/>
                <a:ea typeface="+mn-ea"/>
              </a:rPr>
              <a:t>Perfusion scans </a:t>
            </a:r>
          </a:p>
        </p:txBody>
      </p:sp>
      <p:cxnSp>
        <p:nvCxnSpPr>
          <p:cNvPr id="9" name="Straight Arrow Connector 8">
            <a:extLst>
              <a:ext uri="{FF2B5EF4-FFF2-40B4-BE49-F238E27FC236}">
                <a16:creationId xmlns:a16="http://schemas.microsoft.com/office/drawing/2014/main" xmlns="" id="{E7614EC2-1DA3-4641-BFB7-245E0BF1CAB6}"/>
              </a:ext>
            </a:extLst>
          </p:cNvPr>
          <p:cNvCxnSpPr/>
          <p:nvPr/>
        </p:nvCxnSpPr>
        <p:spPr bwMode="auto">
          <a:xfrm>
            <a:off x="6234778" y="1427674"/>
            <a:ext cx="1436688" cy="0"/>
          </a:xfrm>
          <a:prstGeom prst="straightConnector1">
            <a:avLst/>
          </a:prstGeom>
          <a:solidFill>
            <a:schemeClr val="accent1"/>
          </a:solidFill>
          <a:ln w="9525" cap="flat" cmpd="sng" algn="ctr">
            <a:solidFill>
              <a:schemeClr val="accent1"/>
            </a:solidFill>
            <a:prstDash val="solid"/>
            <a:round/>
            <a:headEnd type="triangle"/>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xmlns="" id="{78F768CC-E1B2-45C6-B6C4-545A1E236ADE}"/>
              </a:ext>
            </a:extLst>
          </p:cNvPr>
          <p:cNvSpPr txBox="1"/>
          <p:nvPr/>
        </p:nvSpPr>
        <p:spPr>
          <a:xfrm>
            <a:off x="6648450" y="1124375"/>
            <a:ext cx="663836" cy="369332"/>
          </a:xfrm>
          <a:prstGeom prst="rect">
            <a:avLst/>
          </a:prstGeom>
          <a:noFill/>
        </p:spPr>
        <p:txBody>
          <a:bodyPr wrap="none" rtlCol="0">
            <a:spAutoFit/>
          </a:bodyPr>
          <a:lstStyle/>
          <a:p>
            <a:r>
              <a:rPr lang="en-US" sz="1800" dirty="0">
                <a:solidFill>
                  <a:schemeClr val="accent1"/>
                </a:solidFill>
                <a:latin typeface="+mj-lt"/>
              </a:rPr>
              <a:t>Time</a:t>
            </a:r>
          </a:p>
        </p:txBody>
      </p:sp>
      <p:pic>
        <p:nvPicPr>
          <p:cNvPr id="12" name="Picture 11">
            <a:extLst>
              <a:ext uri="{FF2B5EF4-FFF2-40B4-BE49-F238E27FC236}">
                <a16:creationId xmlns:a16="http://schemas.microsoft.com/office/drawing/2014/main" xmlns="" id="{108C163A-46C1-44E2-8484-4D283D772F4C}"/>
              </a:ext>
            </a:extLst>
          </p:cNvPr>
          <p:cNvPicPr>
            <a:picLocks noChangeAspect="1"/>
          </p:cNvPicPr>
          <p:nvPr/>
        </p:nvPicPr>
        <p:blipFill rotWithShape="1">
          <a:blip r:embed="rId5"/>
          <a:srcRect l="12443" t="1704" r="12434" b="4737"/>
          <a:stretch/>
        </p:blipFill>
        <p:spPr>
          <a:xfrm>
            <a:off x="6897108" y="3567290"/>
            <a:ext cx="382091" cy="470505"/>
          </a:xfrm>
          <a:prstGeom prst="rect">
            <a:avLst/>
          </a:prstGeom>
          <a:scene3d>
            <a:camera prst="isometricOffAxis1Right"/>
            <a:lightRig rig="threePt" dir="t"/>
          </a:scene3d>
          <a:sp3d extrusionH="190500"/>
        </p:spPr>
      </p:pic>
      <p:pic>
        <p:nvPicPr>
          <p:cNvPr id="13" name="Picture 12">
            <a:extLst>
              <a:ext uri="{FF2B5EF4-FFF2-40B4-BE49-F238E27FC236}">
                <a16:creationId xmlns:a16="http://schemas.microsoft.com/office/drawing/2014/main" xmlns="" id="{9A61498F-D479-43C5-A889-3C28E6014B6A}"/>
              </a:ext>
            </a:extLst>
          </p:cNvPr>
          <p:cNvPicPr>
            <a:picLocks noChangeAspect="1"/>
          </p:cNvPicPr>
          <p:nvPr/>
        </p:nvPicPr>
        <p:blipFill rotWithShape="1">
          <a:blip r:embed="rId6"/>
          <a:srcRect l="8971" t="1704" r="10305" b="5916"/>
          <a:stretch/>
        </p:blipFill>
        <p:spPr>
          <a:xfrm>
            <a:off x="7395115" y="3559521"/>
            <a:ext cx="408809" cy="470505"/>
          </a:xfrm>
          <a:prstGeom prst="rect">
            <a:avLst/>
          </a:prstGeom>
          <a:scene3d>
            <a:camera prst="isometricOffAxis1Right"/>
            <a:lightRig rig="threePt" dir="t"/>
          </a:scene3d>
          <a:sp3d extrusionH="190500"/>
        </p:spPr>
      </p:pic>
    </p:spTree>
    <p:extLst>
      <p:ext uri="{BB962C8B-B14F-4D97-AF65-F5344CB8AC3E}">
        <p14:creationId xmlns:p14="http://schemas.microsoft.com/office/powerpoint/2010/main" val="1927333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up)">
                                      <p:cBhvr>
                                        <p:cTn id="28" dur="5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4"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kstvak 261">
            <a:extLst>
              <a:ext uri="{FF2B5EF4-FFF2-40B4-BE49-F238E27FC236}">
                <a16:creationId xmlns:a16="http://schemas.microsoft.com/office/drawing/2014/main" xmlns="" id="{7E655C37-F865-427B-960D-552F84C7D3DC}"/>
              </a:ext>
            </a:extLst>
          </p:cNvPr>
          <p:cNvSpPr txBox="1">
            <a:spLocks noChangeArrowheads="1"/>
          </p:cNvSpPr>
          <p:nvPr/>
        </p:nvSpPr>
        <p:spPr bwMode="auto">
          <a:xfrm>
            <a:off x="7990201" y="4168764"/>
            <a:ext cx="1050288" cy="241980"/>
          </a:xfrm>
          <a:prstGeom prst="rect">
            <a:avLst/>
          </a:prstGeom>
          <a:solidFill>
            <a:srgbClr val="ADDDFF"/>
          </a:solidFill>
          <a:ln w="9525">
            <a:solidFill>
              <a:sysClr val="windowText" lastClr="000000"/>
            </a:solidFill>
            <a:miter lim="800000"/>
            <a:headEnd/>
            <a:tailEnd/>
          </a:ln>
        </p:spPr>
        <p:txBody>
          <a:bodyPr wrap="square"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endParaRPr lang="nl-NL" altLang="en-US" sz="1050" kern="0" dirty="0">
              <a:solidFill>
                <a:prstClr val="black"/>
              </a:solidFill>
              <a:latin typeface="+mj-lt"/>
            </a:endParaRPr>
          </a:p>
        </p:txBody>
      </p:sp>
      <p:sp>
        <p:nvSpPr>
          <p:cNvPr id="126" name="Tekstvak 226">
            <a:extLst>
              <a:ext uri="{FF2B5EF4-FFF2-40B4-BE49-F238E27FC236}">
                <a16:creationId xmlns:a16="http://schemas.microsoft.com/office/drawing/2014/main" xmlns="" id="{34405E02-8188-4F67-B395-39E7F1C24FD4}"/>
              </a:ext>
            </a:extLst>
          </p:cNvPr>
          <p:cNvSpPr txBox="1">
            <a:spLocks noChangeArrowheads="1"/>
          </p:cNvSpPr>
          <p:nvPr/>
        </p:nvSpPr>
        <p:spPr bwMode="auto">
          <a:xfrm>
            <a:off x="7990655" y="4433105"/>
            <a:ext cx="1050660" cy="195814"/>
          </a:xfrm>
          <a:prstGeom prst="rect">
            <a:avLst/>
          </a:prstGeom>
          <a:solidFill>
            <a:srgbClr val="297DAF"/>
          </a:solidFill>
          <a:ln w="9525">
            <a:solidFill>
              <a:sysClr val="windowText" lastClr="000000"/>
            </a:solidFill>
            <a:miter lim="800000"/>
            <a:headEnd/>
            <a:tailEnd/>
          </a:ln>
        </p:spPr>
        <p:txBody>
          <a:bodyPr wrap="square"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endParaRPr lang="nl-NL" altLang="en-US" sz="800" kern="0" dirty="0">
              <a:solidFill>
                <a:prstClr val="black"/>
              </a:solidFill>
              <a:latin typeface="+mj-lt"/>
            </a:endParaRPr>
          </a:p>
        </p:txBody>
      </p:sp>
      <p:cxnSp>
        <p:nvCxnSpPr>
          <p:cNvPr id="129" name="Connector: Elbow 128">
            <a:extLst>
              <a:ext uri="{FF2B5EF4-FFF2-40B4-BE49-F238E27FC236}">
                <a16:creationId xmlns:a16="http://schemas.microsoft.com/office/drawing/2014/main" xmlns="" id="{628B7E8A-4A75-48C5-BBDA-85CDF54DCF0A}"/>
              </a:ext>
            </a:extLst>
          </p:cNvPr>
          <p:cNvCxnSpPr>
            <a:cxnSpLocks/>
          </p:cNvCxnSpPr>
          <p:nvPr/>
        </p:nvCxnSpPr>
        <p:spPr bwMode="auto">
          <a:xfrm rot="16200000" flipH="1">
            <a:off x="5817322" y="4288413"/>
            <a:ext cx="310509" cy="2683"/>
          </a:xfrm>
          <a:prstGeom prst="bentConnector3">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3" name="Title 2">
            <a:extLst>
              <a:ext uri="{FF2B5EF4-FFF2-40B4-BE49-F238E27FC236}">
                <a16:creationId xmlns:a16="http://schemas.microsoft.com/office/drawing/2014/main" xmlns="" id="{130541ED-8260-47FC-A835-C16E4135B371}"/>
              </a:ext>
            </a:extLst>
          </p:cNvPr>
          <p:cNvSpPr>
            <a:spLocks noGrp="1"/>
          </p:cNvSpPr>
          <p:nvPr>
            <p:ph type="title"/>
          </p:nvPr>
        </p:nvSpPr>
        <p:spPr/>
        <p:txBody>
          <a:bodyPr/>
          <a:lstStyle/>
          <a:p>
            <a:r>
              <a:rPr lang="en-US" dirty="0"/>
              <a:t>Dynamic perfusion and angiography reconstruction from Hadamard </a:t>
            </a:r>
            <a:r>
              <a:rPr lang="en-US" dirty="0" err="1"/>
              <a:t>te</a:t>
            </a:r>
            <a:r>
              <a:rPr lang="en-US" dirty="0"/>
              <a:t>-ASL </a:t>
            </a:r>
          </a:p>
        </p:txBody>
      </p:sp>
      <p:sp>
        <p:nvSpPr>
          <p:cNvPr id="4" name="Slide Number Placeholder 3">
            <a:extLst>
              <a:ext uri="{FF2B5EF4-FFF2-40B4-BE49-F238E27FC236}">
                <a16:creationId xmlns:a16="http://schemas.microsoft.com/office/drawing/2014/main" xmlns="" id="{96933535-3584-45DF-84F8-E6F7BFA61D2B}"/>
              </a:ext>
            </a:extLst>
          </p:cNvPr>
          <p:cNvSpPr>
            <a:spLocks noGrp="1"/>
          </p:cNvSpPr>
          <p:nvPr>
            <p:ph type="sldNum" sz="quarter" idx="4294967295"/>
          </p:nvPr>
        </p:nvSpPr>
        <p:spPr>
          <a:xfrm>
            <a:off x="0" y="4883150"/>
            <a:ext cx="512763" cy="228600"/>
          </a:xfrm>
        </p:spPr>
        <p:txBody>
          <a:bodyPr/>
          <a:lstStyle/>
          <a:p>
            <a:fld id="{5306AC46-015F-6E44-B83A-36E79AEF5356}" type="slidenum">
              <a:rPr lang="en-GB" smtClean="0"/>
              <a:pPr/>
              <a:t>5</a:t>
            </a:fld>
            <a:endParaRPr lang="en-GB" dirty="0"/>
          </a:p>
        </p:txBody>
      </p:sp>
      <p:sp>
        <p:nvSpPr>
          <p:cNvPr id="6" name="Date Placeholder 5">
            <a:extLst>
              <a:ext uri="{FF2B5EF4-FFF2-40B4-BE49-F238E27FC236}">
                <a16:creationId xmlns:a16="http://schemas.microsoft.com/office/drawing/2014/main" xmlns="" id="{CC5BC0F1-AFED-441C-8977-6CF6696FB1FC}"/>
              </a:ext>
            </a:extLst>
          </p:cNvPr>
          <p:cNvSpPr>
            <a:spLocks noGrp="1"/>
          </p:cNvSpPr>
          <p:nvPr>
            <p:ph type="dt" sz="half" idx="4294967295"/>
          </p:nvPr>
        </p:nvSpPr>
        <p:spPr>
          <a:xfrm>
            <a:off x="8193088" y="4914900"/>
            <a:ext cx="855662" cy="228600"/>
          </a:xfrm>
        </p:spPr>
        <p:txBody>
          <a:bodyPr/>
          <a:lstStyle/>
          <a:p>
            <a:fld id="{41C028FC-C194-4CDE-AD09-33E6BDE0F1B0}" type="datetime5">
              <a:rPr lang="en-US" smtClean="0"/>
              <a:t>16-Apr-22</a:t>
            </a:fld>
            <a:endParaRPr lang="en-GB" dirty="0"/>
          </a:p>
        </p:txBody>
      </p:sp>
      <p:grpSp>
        <p:nvGrpSpPr>
          <p:cNvPr id="45" name="Group 44">
            <a:extLst>
              <a:ext uri="{FF2B5EF4-FFF2-40B4-BE49-F238E27FC236}">
                <a16:creationId xmlns:a16="http://schemas.microsoft.com/office/drawing/2014/main" xmlns="" id="{C902CB86-5D0B-4354-948E-C50722CD1E72}"/>
              </a:ext>
            </a:extLst>
          </p:cNvPr>
          <p:cNvGrpSpPr/>
          <p:nvPr/>
        </p:nvGrpSpPr>
        <p:grpSpPr>
          <a:xfrm>
            <a:off x="4066567" y="938522"/>
            <a:ext cx="2590916" cy="1491615"/>
            <a:chOff x="6003350" y="1416016"/>
            <a:chExt cx="3436097" cy="1863701"/>
          </a:xfrm>
        </p:grpSpPr>
        <p:pic>
          <p:nvPicPr>
            <p:cNvPr id="46" name="Picture 45">
              <a:extLst>
                <a:ext uri="{FF2B5EF4-FFF2-40B4-BE49-F238E27FC236}">
                  <a16:creationId xmlns:a16="http://schemas.microsoft.com/office/drawing/2014/main" xmlns="" id="{5F4BE60C-3D95-4179-B29D-E5B8C992CC7B}"/>
                </a:ext>
              </a:extLst>
            </p:cNvPr>
            <p:cNvPicPr>
              <a:picLocks noChangeAspect="1"/>
            </p:cNvPicPr>
            <p:nvPr/>
          </p:nvPicPr>
          <p:blipFill>
            <a:blip r:embed="rId3"/>
            <a:stretch>
              <a:fillRect/>
            </a:stretch>
          </p:blipFill>
          <p:spPr>
            <a:xfrm>
              <a:off x="7929177" y="2957029"/>
              <a:ext cx="280799" cy="322688"/>
            </a:xfrm>
            <a:prstGeom prst="rect">
              <a:avLst/>
            </a:prstGeom>
            <a:scene3d>
              <a:camera prst="isometricOffAxis1Right"/>
              <a:lightRig rig="threePt" dir="t"/>
            </a:scene3d>
            <a:sp3d extrusionH="177800"/>
          </p:spPr>
        </p:pic>
        <p:pic>
          <p:nvPicPr>
            <p:cNvPr id="47" name="Picture 46">
              <a:extLst>
                <a:ext uri="{FF2B5EF4-FFF2-40B4-BE49-F238E27FC236}">
                  <a16:creationId xmlns:a16="http://schemas.microsoft.com/office/drawing/2014/main" xmlns="" id="{EB761028-24E6-4452-976A-0D98EF0E2117}"/>
                </a:ext>
              </a:extLst>
            </p:cNvPr>
            <p:cNvPicPr>
              <a:picLocks noChangeAspect="1"/>
            </p:cNvPicPr>
            <p:nvPr/>
          </p:nvPicPr>
          <p:blipFill>
            <a:blip r:embed="rId3"/>
            <a:stretch>
              <a:fillRect/>
            </a:stretch>
          </p:blipFill>
          <p:spPr>
            <a:xfrm>
              <a:off x="7918747" y="2591095"/>
              <a:ext cx="280799" cy="322688"/>
            </a:xfrm>
            <a:prstGeom prst="rect">
              <a:avLst/>
            </a:prstGeom>
            <a:scene3d>
              <a:camera prst="isometricOffAxis1Right"/>
              <a:lightRig rig="threePt" dir="t"/>
            </a:scene3d>
            <a:sp3d extrusionH="177800"/>
          </p:spPr>
        </p:pic>
        <p:pic>
          <p:nvPicPr>
            <p:cNvPr id="48" name="Picture 47">
              <a:extLst>
                <a:ext uri="{FF2B5EF4-FFF2-40B4-BE49-F238E27FC236}">
                  <a16:creationId xmlns:a16="http://schemas.microsoft.com/office/drawing/2014/main" xmlns="" id="{F3F08433-CDEA-4254-BC88-C368FCE7A2ED}"/>
                </a:ext>
              </a:extLst>
            </p:cNvPr>
            <p:cNvPicPr>
              <a:picLocks noChangeAspect="1"/>
            </p:cNvPicPr>
            <p:nvPr/>
          </p:nvPicPr>
          <p:blipFill>
            <a:blip r:embed="rId3"/>
            <a:stretch>
              <a:fillRect/>
            </a:stretch>
          </p:blipFill>
          <p:spPr>
            <a:xfrm>
              <a:off x="7918748" y="2239243"/>
              <a:ext cx="280799" cy="322688"/>
            </a:xfrm>
            <a:prstGeom prst="rect">
              <a:avLst/>
            </a:prstGeom>
            <a:scene3d>
              <a:camera prst="isometricOffAxis1Right"/>
              <a:lightRig rig="threePt" dir="t"/>
            </a:scene3d>
            <a:sp3d extrusionH="177800"/>
          </p:spPr>
        </p:pic>
        <p:grpSp>
          <p:nvGrpSpPr>
            <p:cNvPr id="49" name="Group 48">
              <a:extLst>
                <a:ext uri="{FF2B5EF4-FFF2-40B4-BE49-F238E27FC236}">
                  <a16:creationId xmlns:a16="http://schemas.microsoft.com/office/drawing/2014/main" xmlns="" id="{7D36B6AB-D335-457D-A6D7-015062692233}"/>
                </a:ext>
              </a:extLst>
            </p:cNvPr>
            <p:cNvGrpSpPr/>
            <p:nvPr/>
          </p:nvGrpSpPr>
          <p:grpSpPr>
            <a:xfrm>
              <a:off x="6317460" y="1854167"/>
              <a:ext cx="2513013" cy="1419228"/>
              <a:chOff x="5641015" y="3153032"/>
              <a:chExt cx="2513013" cy="1419229"/>
            </a:xfrm>
          </p:grpSpPr>
          <p:sp>
            <p:nvSpPr>
              <p:cNvPr id="55" name="Tekstvak 226">
                <a:extLst>
                  <a:ext uri="{FF2B5EF4-FFF2-40B4-BE49-F238E27FC236}">
                    <a16:creationId xmlns:a16="http://schemas.microsoft.com/office/drawing/2014/main" xmlns="" id="{445339D3-5607-4AE7-B946-71A5C25F111E}"/>
                  </a:ext>
                </a:extLst>
              </p:cNvPr>
              <p:cNvSpPr txBox="1">
                <a:spLocks noChangeArrowheads="1"/>
              </p:cNvSpPr>
              <p:nvPr/>
            </p:nvSpPr>
            <p:spPr bwMode="auto">
              <a:xfrm>
                <a:off x="6614370" y="4207338"/>
                <a:ext cx="468312" cy="360026"/>
              </a:xfrm>
              <a:prstGeom prst="rect">
                <a:avLst/>
              </a:prstGeom>
              <a:solidFill>
                <a:srgbClr val="297DA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grpSp>
            <p:nvGrpSpPr>
              <p:cNvPr id="56" name="Group 7">
                <a:extLst>
                  <a:ext uri="{FF2B5EF4-FFF2-40B4-BE49-F238E27FC236}">
                    <a16:creationId xmlns:a16="http://schemas.microsoft.com/office/drawing/2014/main" xmlns="" id="{46D89288-6279-47FD-8F14-41D1EC0D7B41}"/>
                  </a:ext>
                </a:extLst>
              </p:cNvPr>
              <p:cNvGrpSpPr>
                <a:grpSpLocks/>
              </p:cNvGrpSpPr>
              <p:nvPr/>
            </p:nvGrpSpPr>
            <p:grpSpPr bwMode="auto">
              <a:xfrm>
                <a:off x="5641015" y="3153032"/>
                <a:ext cx="2513013" cy="1419229"/>
                <a:chOff x="1791" y="1486"/>
                <a:chExt cx="1583" cy="894"/>
              </a:xfrm>
            </p:grpSpPr>
            <p:grpSp>
              <p:nvGrpSpPr>
                <p:cNvPr id="57" name="Group 8">
                  <a:extLst>
                    <a:ext uri="{FF2B5EF4-FFF2-40B4-BE49-F238E27FC236}">
                      <a16:creationId xmlns:a16="http://schemas.microsoft.com/office/drawing/2014/main" xmlns="" id="{0692BB71-8529-43A4-9637-BFDA3B0067A0}"/>
                    </a:ext>
                  </a:extLst>
                </p:cNvPr>
                <p:cNvGrpSpPr>
                  <a:grpSpLocks/>
                </p:cNvGrpSpPr>
                <p:nvPr/>
              </p:nvGrpSpPr>
              <p:grpSpPr bwMode="auto">
                <a:xfrm>
                  <a:off x="1792" y="1486"/>
                  <a:ext cx="1582" cy="244"/>
                  <a:chOff x="1792" y="1486"/>
                  <a:chExt cx="1582" cy="244"/>
                </a:xfrm>
              </p:grpSpPr>
              <p:grpSp>
                <p:nvGrpSpPr>
                  <p:cNvPr id="72" name="Groep 72">
                    <a:extLst>
                      <a:ext uri="{FF2B5EF4-FFF2-40B4-BE49-F238E27FC236}">
                        <a16:creationId xmlns:a16="http://schemas.microsoft.com/office/drawing/2014/main" xmlns="" id="{FE2CF7AA-9F6E-4D6A-835A-147050C1E654}"/>
                      </a:ext>
                    </a:extLst>
                  </p:cNvPr>
                  <p:cNvGrpSpPr>
                    <a:grpSpLocks/>
                  </p:cNvGrpSpPr>
                  <p:nvPr/>
                </p:nvGrpSpPr>
                <p:grpSpPr bwMode="auto">
                  <a:xfrm>
                    <a:off x="1792" y="1503"/>
                    <a:ext cx="906" cy="227"/>
                    <a:chOff x="3627356" y="3145652"/>
                    <a:chExt cx="1798589" cy="352334"/>
                  </a:xfrm>
                </p:grpSpPr>
                <p:sp>
                  <p:nvSpPr>
                    <p:cNvPr id="74" name="Tekstvak 224">
                      <a:extLst>
                        <a:ext uri="{FF2B5EF4-FFF2-40B4-BE49-F238E27FC236}">
                          <a16:creationId xmlns:a16="http://schemas.microsoft.com/office/drawing/2014/main" xmlns="" id="{F5ED8D90-A6DD-4E8D-AD7A-756C02C8B5FD}"/>
                        </a:ext>
                      </a:extLst>
                    </p:cNvPr>
                    <p:cNvSpPr txBox="1">
                      <a:spLocks noChangeArrowheads="1"/>
                    </p:cNvSpPr>
                    <p:nvPr/>
                  </p:nvSpPr>
                  <p:spPr bwMode="auto">
                    <a:xfrm>
                      <a:off x="3627356" y="3145652"/>
                      <a:ext cx="585633" cy="352334"/>
                    </a:xfrm>
                    <a:prstGeom prst="rect">
                      <a:avLst/>
                    </a:prstGeom>
                    <a:solidFill>
                      <a:srgbClr val="297DA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75" name="Tekstvak 225">
                      <a:extLst>
                        <a:ext uri="{FF2B5EF4-FFF2-40B4-BE49-F238E27FC236}">
                          <a16:creationId xmlns:a16="http://schemas.microsoft.com/office/drawing/2014/main" xmlns="" id="{061CB767-AF8B-441B-815C-0EBAFE4CB3D2}"/>
                        </a:ext>
                      </a:extLst>
                    </p:cNvPr>
                    <p:cNvSpPr txBox="1">
                      <a:spLocks noChangeArrowheads="1"/>
                    </p:cNvSpPr>
                    <p:nvPr/>
                  </p:nvSpPr>
                  <p:spPr bwMode="auto">
                    <a:xfrm>
                      <a:off x="4232841" y="3145652"/>
                      <a:ext cx="587618" cy="352004"/>
                    </a:xfrm>
                    <a:prstGeom prst="rect">
                      <a:avLst/>
                    </a:prstGeom>
                    <a:solidFill>
                      <a:srgbClr val="297DA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76" name="Tekstvak 226">
                      <a:extLst>
                        <a:ext uri="{FF2B5EF4-FFF2-40B4-BE49-F238E27FC236}">
                          <a16:creationId xmlns:a16="http://schemas.microsoft.com/office/drawing/2014/main" xmlns="" id="{300E5FEB-65D5-4AC1-8428-6BB40CEDDAFA}"/>
                        </a:ext>
                      </a:extLst>
                    </p:cNvPr>
                    <p:cNvSpPr txBox="1">
                      <a:spLocks noChangeArrowheads="1"/>
                    </p:cNvSpPr>
                    <p:nvPr/>
                  </p:nvSpPr>
                  <p:spPr bwMode="auto">
                    <a:xfrm>
                      <a:off x="4840312" y="3145652"/>
                      <a:ext cx="585633" cy="352004"/>
                    </a:xfrm>
                    <a:prstGeom prst="rect">
                      <a:avLst/>
                    </a:prstGeom>
                    <a:solidFill>
                      <a:srgbClr val="297DA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grpSp>
              <p:sp>
                <p:nvSpPr>
                  <p:cNvPr id="73" name="Tekstvak 205">
                    <a:extLst>
                      <a:ext uri="{FF2B5EF4-FFF2-40B4-BE49-F238E27FC236}">
                        <a16:creationId xmlns:a16="http://schemas.microsoft.com/office/drawing/2014/main" xmlns="" id="{2A3AD8E9-DDE7-4187-B04E-08744F4A9976}"/>
                      </a:ext>
                    </a:extLst>
                  </p:cNvPr>
                  <p:cNvSpPr txBox="1">
                    <a:spLocks noChangeArrowheads="1"/>
                  </p:cNvSpPr>
                  <p:nvPr/>
                </p:nvSpPr>
                <p:spPr bwMode="auto">
                  <a:xfrm>
                    <a:off x="2981" y="1486"/>
                    <a:ext cx="393" cy="19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100" b="1" kern="0" dirty="0" err="1">
                        <a:solidFill>
                          <a:schemeClr val="accent6"/>
                        </a:solidFill>
                        <a:latin typeface="+mj-lt"/>
                        <a:ea typeface="ＭＳ Ｐゴシック" charset="0"/>
                        <a:cs typeface="+mn-cs"/>
                      </a:rPr>
                      <a:t>Img</a:t>
                    </a:r>
                    <a:r>
                      <a:rPr lang="nl-NL" altLang="en-US" sz="1100" b="1" kern="0" dirty="0">
                        <a:solidFill>
                          <a:schemeClr val="accent6"/>
                        </a:solidFill>
                        <a:latin typeface="+mj-lt"/>
                        <a:ea typeface="ＭＳ Ｐゴシック" charset="0"/>
                        <a:cs typeface="+mn-cs"/>
                      </a:rPr>
                      <a:t># 1</a:t>
                    </a:r>
                  </a:p>
                </p:txBody>
              </p:sp>
            </p:grpSp>
            <p:grpSp>
              <p:nvGrpSpPr>
                <p:cNvPr id="58" name="Group 27">
                  <a:extLst>
                    <a:ext uri="{FF2B5EF4-FFF2-40B4-BE49-F238E27FC236}">
                      <a16:creationId xmlns:a16="http://schemas.microsoft.com/office/drawing/2014/main" xmlns="" id="{D1528E05-ECF1-43FC-B747-855114850F86}"/>
                    </a:ext>
                  </a:extLst>
                </p:cNvPr>
                <p:cNvGrpSpPr>
                  <a:grpSpLocks/>
                </p:cNvGrpSpPr>
                <p:nvPr/>
              </p:nvGrpSpPr>
              <p:grpSpPr bwMode="auto">
                <a:xfrm>
                  <a:off x="1791" y="1703"/>
                  <a:ext cx="1583" cy="241"/>
                  <a:chOff x="1791" y="1703"/>
                  <a:chExt cx="1583" cy="241"/>
                </a:xfrm>
              </p:grpSpPr>
              <p:sp>
                <p:nvSpPr>
                  <p:cNvPr id="68" name="Tekstvak 266">
                    <a:extLst>
                      <a:ext uri="{FF2B5EF4-FFF2-40B4-BE49-F238E27FC236}">
                        <a16:creationId xmlns:a16="http://schemas.microsoft.com/office/drawing/2014/main" xmlns="" id="{4E45DF94-B730-4A0B-B5DA-A74410431C6D}"/>
                      </a:ext>
                    </a:extLst>
                  </p:cNvPr>
                  <p:cNvSpPr txBox="1">
                    <a:spLocks noChangeArrowheads="1"/>
                  </p:cNvSpPr>
                  <p:nvPr/>
                </p:nvSpPr>
                <p:spPr bwMode="auto">
                  <a:xfrm>
                    <a:off x="1791" y="1717"/>
                    <a:ext cx="295" cy="227"/>
                  </a:xfrm>
                  <a:prstGeom prst="rect">
                    <a:avLst/>
                  </a:prstGeom>
                  <a:solidFill>
                    <a:srgbClr val="ADDDF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69" name="Tekstvak 267">
                    <a:extLst>
                      <a:ext uri="{FF2B5EF4-FFF2-40B4-BE49-F238E27FC236}">
                        <a16:creationId xmlns:a16="http://schemas.microsoft.com/office/drawing/2014/main" xmlns="" id="{8FDA3E6E-47A8-4365-AB6C-C523BC220482}"/>
                      </a:ext>
                    </a:extLst>
                  </p:cNvPr>
                  <p:cNvSpPr txBox="1">
                    <a:spLocks noChangeArrowheads="1"/>
                  </p:cNvSpPr>
                  <p:nvPr/>
                </p:nvSpPr>
                <p:spPr bwMode="auto">
                  <a:xfrm>
                    <a:off x="2096" y="1717"/>
                    <a:ext cx="296" cy="227"/>
                  </a:xfrm>
                  <a:prstGeom prst="rect">
                    <a:avLst/>
                  </a:prstGeom>
                  <a:solidFill>
                    <a:srgbClr val="297DA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70" name="Tekstvak 268">
                    <a:extLst>
                      <a:ext uri="{FF2B5EF4-FFF2-40B4-BE49-F238E27FC236}">
                        <a16:creationId xmlns:a16="http://schemas.microsoft.com/office/drawing/2014/main" xmlns="" id="{5078FBEB-7B3F-4696-99C6-6C0266C9AA9E}"/>
                      </a:ext>
                    </a:extLst>
                  </p:cNvPr>
                  <p:cNvSpPr txBox="1">
                    <a:spLocks noChangeArrowheads="1"/>
                  </p:cNvSpPr>
                  <p:nvPr/>
                </p:nvSpPr>
                <p:spPr bwMode="auto">
                  <a:xfrm>
                    <a:off x="2402" y="1717"/>
                    <a:ext cx="295" cy="227"/>
                  </a:xfrm>
                  <a:prstGeom prst="rect">
                    <a:avLst/>
                  </a:prstGeom>
                  <a:solidFill>
                    <a:srgbClr val="ADDDF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71" name="Tekstvak 207">
                    <a:extLst>
                      <a:ext uri="{FF2B5EF4-FFF2-40B4-BE49-F238E27FC236}">
                        <a16:creationId xmlns:a16="http://schemas.microsoft.com/office/drawing/2014/main" xmlns="" id="{BBF6B425-D5B6-45E8-B870-52E75BD89CA4}"/>
                      </a:ext>
                    </a:extLst>
                  </p:cNvPr>
                  <p:cNvSpPr txBox="1">
                    <a:spLocks noChangeArrowheads="1"/>
                  </p:cNvSpPr>
                  <p:nvPr/>
                </p:nvSpPr>
                <p:spPr bwMode="auto">
                  <a:xfrm>
                    <a:off x="2981" y="1703"/>
                    <a:ext cx="393" cy="19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100" b="1" kern="0" dirty="0" err="1">
                        <a:solidFill>
                          <a:schemeClr val="accent6"/>
                        </a:solidFill>
                        <a:latin typeface="+mj-lt"/>
                        <a:ea typeface="ＭＳ Ｐゴシック" charset="0"/>
                        <a:cs typeface="+mn-cs"/>
                      </a:rPr>
                      <a:t>Img</a:t>
                    </a:r>
                    <a:r>
                      <a:rPr lang="nl-NL" altLang="en-US" sz="1100" b="1" kern="0" dirty="0">
                        <a:solidFill>
                          <a:schemeClr val="accent6"/>
                        </a:solidFill>
                        <a:latin typeface="+mj-lt"/>
                        <a:ea typeface="ＭＳ Ｐゴシック" charset="0"/>
                        <a:cs typeface="+mn-cs"/>
                      </a:rPr>
                      <a:t># 2</a:t>
                    </a:r>
                  </a:p>
                </p:txBody>
              </p:sp>
            </p:grpSp>
            <p:grpSp>
              <p:nvGrpSpPr>
                <p:cNvPr id="59" name="Group 36">
                  <a:extLst>
                    <a:ext uri="{FF2B5EF4-FFF2-40B4-BE49-F238E27FC236}">
                      <a16:creationId xmlns:a16="http://schemas.microsoft.com/office/drawing/2014/main" xmlns="" id="{27AA0733-7097-499A-B15C-915C9C5C0F06}"/>
                    </a:ext>
                  </a:extLst>
                </p:cNvPr>
                <p:cNvGrpSpPr>
                  <a:grpSpLocks/>
                </p:cNvGrpSpPr>
                <p:nvPr/>
              </p:nvGrpSpPr>
              <p:grpSpPr bwMode="auto">
                <a:xfrm>
                  <a:off x="1791" y="1936"/>
                  <a:ext cx="1583" cy="229"/>
                  <a:chOff x="1791" y="1936"/>
                  <a:chExt cx="1583" cy="229"/>
                </a:xfrm>
              </p:grpSpPr>
              <p:sp>
                <p:nvSpPr>
                  <p:cNvPr id="64" name="Tekstvak 259">
                    <a:extLst>
                      <a:ext uri="{FF2B5EF4-FFF2-40B4-BE49-F238E27FC236}">
                        <a16:creationId xmlns:a16="http://schemas.microsoft.com/office/drawing/2014/main" xmlns="" id="{C63A0194-DEDC-4AD3-8F81-512CE9DBC6BB}"/>
                      </a:ext>
                    </a:extLst>
                  </p:cNvPr>
                  <p:cNvSpPr txBox="1">
                    <a:spLocks noChangeArrowheads="1"/>
                  </p:cNvSpPr>
                  <p:nvPr/>
                </p:nvSpPr>
                <p:spPr bwMode="auto">
                  <a:xfrm>
                    <a:off x="1791" y="1938"/>
                    <a:ext cx="295" cy="227"/>
                  </a:xfrm>
                  <a:prstGeom prst="rect">
                    <a:avLst/>
                  </a:prstGeom>
                  <a:solidFill>
                    <a:srgbClr val="297DA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65" name="Tekstvak 260">
                    <a:extLst>
                      <a:ext uri="{FF2B5EF4-FFF2-40B4-BE49-F238E27FC236}">
                        <a16:creationId xmlns:a16="http://schemas.microsoft.com/office/drawing/2014/main" xmlns="" id="{A2899DD3-F4C5-473C-8DEA-D9D8E3A65619}"/>
                      </a:ext>
                    </a:extLst>
                  </p:cNvPr>
                  <p:cNvSpPr txBox="1">
                    <a:spLocks noChangeArrowheads="1"/>
                  </p:cNvSpPr>
                  <p:nvPr/>
                </p:nvSpPr>
                <p:spPr bwMode="auto">
                  <a:xfrm>
                    <a:off x="2096" y="1938"/>
                    <a:ext cx="296" cy="227"/>
                  </a:xfrm>
                  <a:prstGeom prst="rect">
                    <a:avLst/>
                  </a:prstGeom>
                  <a:solidFill>
                    <a:srgbClr val="ADDDF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66" name="Tekstvak 261">
                    <a:extLst>
                      <a:ext uri="{FF2B5EF4-FFF2-40B4-BE49-F238E27FC236}">
                        <a16:creationId xmlns:a16="http://schemas.microsoft.com/office/drawing/2014/main" xmlns="" id="{7CD37973-8988-4919-AFFF-E5BA0E49746C}"/>
                      </a:ext>
                    </a:extLst>
                  </p:cNvPr>
                  <p:cNvSpPr txBox="1">
                    <a:spLocks noChangeArrowheads="1"/>
                  </p:cNvSpPr>
                  <p:nvPr/>
                </p:nvSpPr>
                <p:spPr bwMode="auto">
                  <a:xfrm>
                    <a:off x="2402" y="1938"/>
                    <a:ext cx="295" cy="227"/>
                  </a:xfrm>
                  <a:prstGeom prst="rect">
                    <a:avLst/>
                  </a:prstGeom>
                  <a:solidFill>
                    <a:srgbClr val="ADDDFF"/>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67" name="Tekstvak 208">
                    <a:extLst>
                      <a:ext uri="{FF2B5EF4-FFF2-40B4-BE49-F238E27FC236}">
                        <a16:creationId xmlns:a16="http://schemas.microsoft.com/office/drawing/2014/main" xmlns="" id="{87490610-8E31-4C22-8F17-E2DD0A8DCB7C}"/>
                      </a:ext>
                    </a:extLst>
                  </p:cNvPr>
                  <p:cNvSpPr txBox="1">
                    <a:spLocks noChangeArrowheads="1"/>
                  </p:cNvSpPr>
                  <p:nvPr/>
                </p:nvSpPr>
                <p:spPr bwMode="auto">
                  <a:xfrm>
                    <a:off x="2981" y="1936"/>
                    <a:ext cx="393" cy="19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100" b="1" kern="0" dirty="0" err="1">
                        <a:solidFill>
                          <a:schemeClr val="accent6"/>
                        </a:solidFill>
                        <a:latin typeface="+mj-lt"/>
                        <a:ea typeface="ＭＳ Ｐゴシック" charset="0"/>
                        <a:cs typeface="+mn-cs"/>
                      </a:rPr>
                      <a:t>Img</a:t>
                    </a:r>
                    <a:r>
                      <a:rPr lang="nl-NL" altLang="en-US" sz="1100" b="1" kern="0" dirty="0">
                        <a:solidFill>
                          <a:schemeClr val="accent6"/>
                        </a:solidFill>
                        <a:latin typeface="+mj-lt"/>
                        <a:ea typeface="ＭＳ Ｐゴシック" charset="0"/>
                        <a:cs typeface="+mn-cs"/>
                      </a:rPr>
                      <a:t># 3</a:t>
                    </a:r>
                  </a:p>
                </p:txBody>
              </p:sp>
            </p:grpSp>
            <p:grpSp>
              <p:nvGrpSpPr>
                <p:cNvPr id="60" name="Group 45">
                  <a:extLst>
                    <a:ext uri="{FF2B5EF4-FFF2-40B4-BE49-F238E27FC236}">
                      <a16:creationId xmlns:a16="http://schemas.microsoft.com/office/drawing/2014/main" xmlns="" id="{AB4BFBBF-4C2C-40A2-94F9-D79EB0ABCA60}"/>
                    </a:ext>
                  </a:extLst>
                </p:cNvPr>
                <p:cNvGrpSpPr>
                  <a:grpSpLocks/>
                </p:cNvGrpSpPr>
                <p:nvPr/>
              </p:nvGrpSpPr>
              <p:grpSpPr bwMode="auto">
                <a:xfrm>
                  <a:off x="1791" y="2153"/>
                  <a:ext cx="1583" cy="227"/>
                  <a:chOff x="1791" y="2154"/>
                  <a:chExt cx="1583" cy="227"/>
                </a:xfrm>
              </p:grpSpPr>
              <p:sp>
                <p:nvSpPr>
                  <p:cNvPr id="61" name="Tekstvak 252">
                    <a:extLst>
                      <a:ext uri="{FF2B5EF4-FFF2-40B4-BE49-F238E27FC236}">
                        <a16:creationId xmlns:a16="http://schemas.microsoft.com/office/drawing/2014/main" xmlns="" id="{5C1454B7-0ACB-4A46-A460-0E467A8E3380}"/>
                      </a:ext>
                    </a:extLst>
                  </p:cNvPr>
                  <p:cNvSpPr txBox="1">
                    <a:spLocks noChangeArrowheads="1"/>
                  </p:cNvSpPr>
                  <p:nvPr/>
                </p:nvSpPr>
                <p:spPr bwMode="auto">
                  <a:xfrm>
                    <a:off x="1791" y="2154"/>
                    <a:ext cx="295" cy="227"/>
                  </a:xfrm>
                  <a:prstGeom prst="rect">
                    <a:avLst/>
                  </a:prstGeom>
                  <a:solidFill>
                    <a:schemeClr val="tx2">
                      <a:lumMod val="20000"/>
                      <a:lumOff val="8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62" name="Tekstvak 253">
                    <a:extLst>
                      <a:ext uri="{FF2B5EF4-FFF2-40B4-BE49-F238E27FC236}">
                        <a16:creationId xmlns:a16="http://schemas.microsoft.com/office/drawing/2014/main" xmlns="" id="{96413C0E-FABD-4884-A7B8-881FF36D943B}"/>
                      </a:ext>
                    </a:extLst>
                  </p:cNvPr>
                  <p:cNvSpPr txBox="1">
                    <a:spLocks noChangeArrowheads="1"/>
                  </p:cNvSpPr>
                  <p:nvPr/>
                </p:nvSpPr>
                <p:spPr bwMode="auto">
                  <a:xfrm>
                    <a:off x="2096" y="2154"/>
                    <a:ext cx="296" cy="227"/>
                  </a:xfrm>
                  <a:prstGeom prst="rect">
                    <a:avLst/>
                  </a:prstGeom>
                  <a:solidFill>
                    <a:schemeClr val="tx2">
                      <a:lumMod val="20000"/>
                      <a:lumOff val="80000"/>
                    </a:schemeClr>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63" name="Tekstvak 209">
                    <a:extLst>
                      <a:ext uri="{FF2B5EF4-FFF2-40B4-BE49-F238E27FC236}">
                        <a16:creationId xmlns:a16="http://schemas.microsoft.com/office/drawing/2014/main" xmlns="" id="{550CC05F-698F-420A-9909-4FF00E99318E}"/>
                      </a:ext>
                    </a:extLst>
                  </p:cNvPr>
                  <p:cNvSpPr txBox="1">
                    <a:spLocks noChangeArrowheads="1"/>
                  </p:cNvSpPr>
                  <p:nvPr/>
                </p:nvSpPr>
                <p:spPr bwMode="auto">
                  <a:xfrm>
                    <a:off x="2981" y="2170"/>
                    <a:ext cx="393" cy="19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100" b="1" kern="0" dirty="0" err="1">
                        <a:solidFill>
                          <a:schemeClr val="accent6"/>
                        </a:solidFill>
                        <a:latin typeface="+mj-lt"/>
                        <a:ea typeface="ＭＳ Ｐゴシック" charset="0"/>
                        <a:cs typeface="+mn-cs"/>
                      </a:rPr>
                      <a:t>Img</a:t>
                    </a:r>
                    <a:r>
                      <a:rPr lang="nl-NL" altLang="en-US" sz="1100" b="1" kern="0" dirty="0">
                        <a:solidFill>
                          <a:schemeClr val="accent6"/>
                        </a:solidFill>
                        <a:latin typeface="+mj-lt"/>
                        <a:ea typeface="ＭＳ Ｐゴシック" charset="0"/>
                        <a:cs typeface="+mn-cs"/>
                      </a:rPr>
                      <a:t># 4</a:t>
                    </a:r>
                  </a:p>
                </p:txBody>
              </p:sp>
            </p:grpSp>
          </p:grpSp>
        </p:grpSp>
        <p:sp>
          <p:nvSpPr>
            <p:cNvPr id="51" name="Rectangle 50">
              <a:extLst>
                <a:ext uri="{FF2B5EF4-FFF2-40B4-BE49-F238E27FC236}">
                  <a16:creationId xmlns:a16="http://schemas.microsoft.com/office/drawing/2014/main" xmlns="" id="{CE64C7A6-E636-49DC-8E69-8A9231570B54}"/>
                </a:ext>
              </a:extLst>
            </p:cNvPr>
            <p:cNvSpPr/>
            <p:nvPr/>
          </p:nvSpPr>
          <p:spPr>
            <a:xfrm>
              <a:off x="6003350" y="1416016"/>
              <a:ext cx="3436097" cy="384553"/>
            </a:xfrm>
            <a:prstGeom prst="rect">
              <a:avLst/>
            </a:prstGeom>
          </p:spPr>
          <p:txBody>
            <a:bodyPr wrap="square">
              <a:spAutoFit/>
            </a:bodyPr>
            <a:lstStyle/>
            <a:p>
              <a:pPr algn="l"/>
              <a:r>
                <a:rPr lang="en-US" sz="1400" dirty="0">
                  <a:solidFill>
                    <a:schemeClr val="accent6"/>
                  </a:solidFill>
                  <a:latin typeface="+mj-lt"/>
                </a:rPr>
                <a:t>Crushed Hadamard </a:t>
              </a:r>
              <a:r>
                <a:rPr lang="en-US" sz="1400" dirty="0" err="1">
                  <a:solidFill>
                    <a:schemeClr val="accent6"/>
                  </a:solidFill>
                  <a:latin typeface="+mj-lt"/>
                </a:rPr>
                <a:t>te</a:t>
              </a:r>
              <a:r>
                <a:rPr lang="en-US" sz="1400" dirty="0">
                  <a:solidFill>
                    <a:schemeClr val="accent6"/>
                  </a:solidFill>
                  <a:latin typeface="+mj-lt"/>
                </a:rPr>
                <a:t>-ASL</a:t>
              </a:r>
            </a:p>
          </p:txBody>
        </p:sp>
        <p:pic>
          <p:nvPicPr>
            <p:cNvPr id="52" name="Picture 51">
              <a:extLst>
                <a:ext uri="{FF2B5EF4-FFF2-40B4-BE49-F238E27FC236}">
                  <a16:creationId xmlns:a16="http://schemas.microsoft.com/office/drawing/2014/main" xmlns="" id="{51A4C61D-8B8B-4397-9643-44786286A114}"/>
                </a:ext>
              </a:extLst>
            </p:cNvPr>
            <p:cNvPicPr>
              <a:picLocks noChangeAspect="1"/>
            </p:cNvPicPr>
            <p:nvPr/>
          </p:nvPicPr>
          <p:blipFill>
            <a:blip r:embed="rId3"/>
            <a:stretch>
              <a:fillRect/>
            </a:stretch>
          </p:blipFill>
          <p:spPr>
            <a:xfrm>
              <a:off x="7918749" y="1873796"/>
              <a:ext cx="280799" cy="322688"/>
            </a:xfrm>
            <a:prstGeom prst="rect">
              <a:avLst/>
            </a:prstGeom>
            <a:scene3d>
              <a:camera prst="isometricOffAxis1Right"/>
              <a:lightRig rig="threePt" dir="t"/>
            </a:scene3d>
            <a:sp3d extrusionH="177800"/>
          </p:spPr>
        </p:pic>
      </p:grpSp>
      <p:sp>
        <p:nvSpPr>
          <p:cNvPr id="80" name="Arrow: Down 79">
            <a:extLst>
              <a:ext uri="{FF2B5EF4-FFF2-40B4-BE49-F238E27FC236}">
                <a16:creationId xmlns:a16="http://schemas.microsoft.com/office/drawing/2014/main" xmlns="" id="{FD84785F-EB2A-43F8-987E-5BB25B34E9A2}"/>
              </a:ext>
            </a:extLst>
          </p:cNvPr>
          <p:cNvSpPr/>
          <p:nvPr/>
        </p:nvSpPr>
        <p:spPr bwMode="auto">
          <a:xfrm>
            <a:off x="4719802" y="2554594"/>
            <a:ext cx="330841" cy="235799"/>
          </a:xfrm>
          <a:prstGeom prst="downArrow">
            <a:avLst/>
          </a:prstGeom>
          <a:solidFill>
            <a:schemeClr val="accent4">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81" name="Rectangle 80">
            <a:extLst>
              <a:ext uri="{FF2B5EF4-FFF2-40B4-BE49-F238E27FC236}">
                <a16:creationId xmlns:a16="http://schemas.microsoft.com/office/drawing/2014/main" xmlns="" id="{4838F159-1D3C-430C-8E9E-380DC88E3E87}"/>
              </a:ext>
            </a:extLst>
          </p:cNvPr>
          <p:cNvSpPr/>
          <p:nvPr/>
        </p:nvSpPr>
        <p:spPr>
          <a:xfrm>
            <a:off x="4994700" y="2434748"/>
            <a:ext cx="785023" cy="276999"/>
          </a:xfrm>
          <a:prstGeom prst="rect">
            <a:avLst/>
          </a:prstGeom>
        </p:spPr>
        <p:txBody>
          <a:bodyPr wrap="none">
            <a:spAutoFit/>
          </a:bodyPr>
          <a:lstStyle/>
          <a:p>
            <a:r>
              <a:rPr lang="en-US" sz="1200" b="1" dirty="0">
                <a:solidFill>
                  <a:srgbClr val="C00000"/>
                </a:solidFill>
                <a:latin typeface="+mn-lt"/>
                <a:ea typeface="+mn-ea"/>
              </a:rPr>
              <a:t>Decoding</a:t>
            </a:r>
          </a:p>
        </p:txBody>
      </p:sp>
      <p:sp>
        <p:nvSpPr>
          <p:cNvPr id="82" name="Rectangle 81">
            <a:extLst>
              <a:ext uri="{FF2B5EF4-FFF2-40B4-BE49-F238E27FC236}">
                <a16:creationId xmlns:a16="http://schemas.microsoft.com/office/drawing/2014/main" xmlns="" id="{81AC23CA-D1FF-4DDD-87B1-D08687E89490}"/>
              </a:ext>
            </a:extLst>
          </p:cNvPr>
          <p:cNvSpPr/>
          <p:nvPr/>
        </p:nvSpPr>
        <p:spPr>
          <a:xfrm>
            <a:off x="4367816" y="3332707"/>
            <a:ext cx="974049" cy="338554"/>
          </a:xfrm>
          <a:prstGeom prst="rect">
            <a:avLst/>
          </a:prstGeom>
        </p:spPr>
        <p:txBody>
          <a:bodyPr wrap="none">
            <a:spAutoFit/>
          </a:bodyPr>
          <a:lstStyle/>
          <a:p>
            <a:r>
              <a:rPr lang="en-US" sz="1600" dirty="0">
                <a:solidFill>
                  <a:schemeClr val="tx2">
                    <a:lumMod val="60000"/>
                    <a:lumOff val="40000"/>
                  </a:schemeClr>
                </a:solidFill>
                <a:latin typeface="+mn-lt"/>
                <a:ea typeface="+mn-ea"/>
              </a:rPr>
              <a:t>Perfusion</a:t>
            </a:r>
          </a:p>
        </p:txBody>
      </p:sp>
      <p:grpSp>
        <p:nvGrpSpPr>
          <p:cNvPr id="83" name="Group 82">
            <a:extLst>
              <a:ext uri="{FF2B5EF4-FFF2-40B4-BE49-F238E27FC236}">
                <a16:creationId xmlns:a16="http://schemas.microsoft.com/office/drawing/2014/main" xmlns="" id="{0FACDE25-A1AB-4DCA-A4EC-BAB0040FF2CC}"/>
              </a:ext>
            </a:extLst>
          </p:cNvPr>
          <p:cNvGrpSpPr/>
          <p:nvPr/>
        </p:nvGrpSpPr>
        <p:grpSpPr>
          <a:xfrm>
            <a:off x="6775896" y="938521"/>
            <a:ext cx="3105509" cy="1491615"/>
            <a:chOff x="6167338" y="1416015"/>
            <a:chExt cx="4118555" cy="1863702"/>
          </a:xfrm>
        </p:grpSpPr>
        <p:pic>
          <p:nvPicPr>
            <p:cNvPr id="84" name="Picture 83">
              <a:extLst>
                <a:ext uri="{FF2B5EF4-FFF2-40B4-BE49-F238E27FC236}">
                  <a16:creationId xmlns:a16="http://schemas.microsoft.com/office/drawing/2014/main" xmlns="" id="{A3BAE788-97EB-46E3-BFA9-C5A8EDA18221}"/>
                </a:ext>
              </a:extLst>
            </p:cNvPr>
            <p:cNvPicPr>
              <a:picLocks noChangeAspect="1"/>
            </p:cNvPicPr>
            <p:nvPr/>
          </p:nvPicPr>
          <p:blipFill>
            <a:blip r:embed="rId3"/>
            <a:stretch>
              <a:fillRect/>
            </a:stretch>
          </p:blipFill>
          <p:spPr>
            <a:xfrm>
              <a:off x="7929177" y="2957029"/>
              <a:ext cx="280799" cy="322688"/>
            </a:xfrm>
            <a:prstGeom prst="rect">
              <a:avLst/>
            </a:prstGeom>
            <a:scene3d>
              <a:camera prst="isometricOffAxis1Right"/>
              <a:lightRig rig="threePt" dir="t"/>
            </a:scene3d>
            <a:sp3d extrusionH="177800"/>
          </p:spPr>
        </p:pic>
        <p:pic>
          <p:nvPicPr>
            <p:cNvPr id="85" name="Picture 84">
              <a:extLst>
                <a:ext uri="{FF2B5EF4-FFF2-40B4-BE49-F238E27FC236}">
                  <a16:creationId xmlns:a16="http://schemas.microsoft.com/office/drawing/2014/main" xmlns="" id="{ECD98428-6892-4340-B76F-4699D5577BB2}"/>
                </a:ext>
              </a:extLst>
            </p:cNvPr>
            <p:cNvPicPr>
              <a:picLocks noChangeAspect="1"/>
            </p:cNvPicPr>
            <p:nvPr/>
          </p:nvPicPr>
          <p:blipFill>
            <a:blip r:embed="rId3"/>
            <a:stretch>
              <a:fillRect/>
            </a:stretch>
          </p:blipFill>
          <p:spPr>
            <a:xfrm>
              <a:off x="7918747" y="2591095"/>
              <a:ext cx="280799" cy="322688"/>
            </a:xfrm>
            <a:prstGeom prst="rect">
              <a:avLst/>
            </a:prstGeom>
            <a:scene3d>
              <a:camera prst="isometricOffAxis1Right"/>
              <a:lightRig rig="threePt" dir="t"/>
            </a:scene3d>
            <a:sp3d extrusionH="177800"/>
          </p:spPr>
        </p:pic>
        <p:pic>
          <p:nvPicPr>
            <p:cNvPr id="86" name="Picture 85">
              <a:extLst>
                <a:ext uri="{FF2B5EF4-FFF2-40B4-BE49-F238E27FC236}">
                  <a16:creationId xmlns:a16="http://schemas.microsoft.com/office/drawing/2014/main" xmlns="" id="{DC8CEAEA-EDB0-4631-A293-DE39B8899ADB}"/>
                </a:ext>
              </a:extLst>
            </p:cNvPr>
            <p:cNvPicPr>
              <a:picLocks noChangeAspect="1"/>
            </p:cNvPicPr>
            <p:nvPr/>
          </p:nvPicPr>
          <p:blipFill>
            <a:blip r:embed="rId3"/>
            <a:stretch>
              <a:fillRect/>
            </a:stretch>
          </p:blipFill>
          <p:spPr>
            <a:xfrm>
              <a:off x="7918748" y="2239243"/>
              <a:ext cx="280799" cy="322688"/>
            </a:xfrm>
            <a:prstGeom prst="rect">
              <a:avLst/>
            </a:prstGeom>
            <a:scene3d>
              <a:camera prst="isometricOffAxis1Right"/>
              <a:lightRig rig="threePt" dir="t"/>
            </a:scene3d>
            <a:sp3d extrusionH="177800"/>
          </p:spPr>
        </p:pic>
        <p:grpSp>
          <p:nvGrpSpPr>
            <p:cNvPr id="87" name="Group 86">
              <a:extLst>
                <a:ext uri="{FF2B5EF4-FFF2-40B4-BE49-F238E27FC236}">
                  <a16:creationId xmlns:a16="http://schemas.microsoft.com/office/drawing/2014/main" xmlns="" id="{1438D2FC-0814-4FF1-987E-78BB0692D01D}"/>
                </a:ext>
              </a:extLst>
            </p:cNvPr>
            <p:cNvGrpSpPr/>
            <p:nvPr/>
          </p:nvGrpSpPr>
          <p:grpSpPr>
            <a:xfrm>
              <a:off x="6317460" y="1854166"/>
              <a:ext cx="2513013" cy="1385890"/>
              <a:chOff x="5641015" y="3153031"/>
              <a:chExt cx="2513013" cy="1385891"/>
            </a:xfrm>
          </p:grpSpPr>
          <p:sp>
            <p:nvSpPr>
              <p:cNvPr id="90" name="Tekstvak 226">
                <a:extLst>
                  <a:ext uri="{FF2B5EF4-FFF2-40B4-BE49-F238E27FC236}">
                    <a16:creationId xmlns:a16="http://schemas.microsoft.com/office/drawing/2014/main" xmlns="" id="{D142A18B-0114-4DB1-848C-7AD6D3811A3A}"/>
                  </a:ext>
                </a:extLst>
              </p:cNvPr>
              <p:cNvSpPr txBox="1">
                <a:spLocks noChangeArrowheads="1"/>
              </p:cNvSpPr>
              <p:nvPr/>
            </p:nvSpPr>
            <p:spPr bwMode="auto">
              <a:xfrm>
                <a:off x="6614370" y="4207338"/>
                <a:ext cx="468312" cy="288147"/>
              </a:xfrm>
              <a:prstGeom prst="rect">
                <a:avLst/>
              </a:prstGeom>
              <a:solidFill>
                <a:srgbClr val="990000"/>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grpSp>
            <p:nvGrpSpPr>
              <p:cNvPr id="91" name="Group 7">
                <a:extLst>
                  <a:ext uri="{FF2B5EF4-FFF2-40B4-BE49-F238E27FC236}">
                    <a16:creationId xmlns:a16="http://schemas.microsoft.com/office/drawing/2014/main" xmlns="" id="{216CD6F8-D928-48B0-9348-ACA79DD4196C}"/>
                  </a:ext>
                </a:extLst>
              </p:cNvPr>
              <p:cNvGrpSpPr>
                <a:grpSpLocks/>
              </p:cNvGrpSpPr>
              <p:nvPr/>
            </p:nvGrpSpPr>
            <p:grpSpPr bwMode="auto">
              <a:xfrm>
                <a:off x="5641015" y="3153031"/>
                <a:ext cx="2513013" cy="1385891"/>
                <a:chOff x="1791" y="1486"/>
                <a:chExt cx="1583" cy="873"/>
              </a:xfrm>
            </p:grpSpPr>
            <p:grpSp>
              <p:nvGrpSpPr>
                <p:cNvPr id="92" name="Group 8">
                  <a:extLst>
                    <a:ext uri="{FF2B5EF4-FFF2-40B4-BE49-F238E27FC236}">
                      <a16:creationId xmlns:a16="http://schemas.microsoft.com/office/drawing/2014/main" xmlns="" id="{817AAAA2-06A3-4101-AE82-CB93FE4B6DCD}"/>
                    </a:ext>
                  </a:extLst>
                </p:cNvPr>
                <p:cNvGrpSpPr>
                  <a:grpSpLocks/>
                </p:cNvGrpSpPr>
                <p:nvPr/>
              </p:nvGrpSpPr>
              <p:grpSpPr bwMode="auto">
                <a:xfrm>
                  <a:off x="1792" y="1486"/>
                  <a:ext cx="1582" cy="261"/>
                  <a:chOff x="1792" y="1486"/>
                  <a:chExt cx="1582" cy="261"/>
                </a:xfrm>
              </p:grpSpPr>
              <p:grpSp>
                <p:nvGrpSpPr>
                  <p:cNvPr id="107" name="Groep 72">
                    <a:extLst>
                      <a:ext uri="{FF2B5EF4-FFF2-40B4-BE49-F238E27FC236}">
                        <a16:creationId xmlns:a16="http://schemas.microsoft.com/office/drawing/2014/main" xmlns="" id="{770CEA15-68BB-4DF2-A393-5E5E8FF2EE7F}"/>
                      </a:ext>
                    </a:extLst>
                  </p:cNvPr>
                  <p:cNvGrpSpPr>
                    <a:grpSpLocks/>
                  </p:cNvGrpSpPr>
                  <p:nvPr/>
                </p:nvGrpSpPr>
                <p:grpSpPr bwMode="auto">
                  <a:xfrm>
                    <a:off x="1792" y="1520"/>
                    <a:ext cx="906" cy="227"/>
                    <a:chOff x="3627356" y="3145076"/>
                    <a:chExt cx="1798589" cy="349165"/>
                  </a:xfrm>
                </p:grpSpPr>
                <p:sp>
                  <p:nvSpPr>
                    <p:cNvPr id="109" name="Tekstvak 224">
                      <a:extLst>
                        <a:ext uri="{FF2B5EF4-FFF2-40B4-BE49-F238E27FC236}">
                          <a16:creationId xmlns:a16="http://schemas.microsoft.com/office/drawing/2014/main" xmlns="" id="{A1790C26-D20B-4CD3-85EF-C76FECB679A3}"/>
                        </a:ext>
                      </a:extLst>
                    </p:cNvPr>
                    <p:cNvSpPr txBox="1">
                      <a:spLocks noChangeArrowheads="1"/>
                    </p:cNvSpPr>
                    <p:nvPr/>
                  </p:nvSpPr>
                  <p:spPr bwMode="auto">
                    <a:xfrm>
                      <a:off x="3627356" y="3145652"/>
                      <a:ext cx="585633" cy="282753"/>
                    </a:xfrm>
                    <a:prstGeom prst="rect">
                      <a:avLst/>
                    </a:prstGeom>
                    <a:solidFill>
                      <a:srgbClr val="990000"/>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110" name="Tekstvak 225">
                      <a:extLst>
                        <a:ext uri="{FF2B5EF4-FFF2-40B4-BE49-F238E27FC236}">
                          <a16:creationId xmlns:a16="http://schemas.microsoft.com/office/drawing/2014/main" xmlns="" id="{5E3F7684-8F45-4A28-8873-0675F074C51C}"/>
                        </a:ext>
                      </a:extLst>
                    </p:cNvPr>
                    <p:cNvSpPr txBox="1">
                      <a:spLocks noChangeArrowheads="1"/>
                    </p:cNvSpPr>
                    <p:nvPr/>
                  </p:nvSpPr>
                  <p:spPr bwMode="auto">
                    <a:xfrm>
                      <a:off x="4241640" y="3145076"/>
                      <a:ext cx="587618" cy="349165"/>
                    </a:xfrm>
                    <a:prstGeom prst="rect">
                      <a:avLst/>
                    </a:prstGeom>
                    <a:solidFill>
                      <a:srgbClr val="990000"/>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111" name="Tekstvak 226">
                      <a:extLst>
                        <a:ext uri="{FF2B5EF4-FFF2-40B4-BE49-F238E27FC236}">
                          <a16:creationId xmlns:a16="http://schemas.microsoft.com/office/drawing/2014/main" xmlns="" id="{21904933-4DCD-4F8E-9A31-05C2FC9E3ED4}"/>
                        </a:ext>
                      </a:extLst>
                    </p:cNvPr>
                    <p:cNvSpPr txBox="1">
                      <a:spLocks noChangeArrowheads="1"/>
                    </p:cNvSpPr>
                    <p:nvPr/>
                  </p:nvSpPr>
                  <p:spPr bwMode="auto">
                    <a:xfrm>
                      <a:off x="4840312" y="3145652"/>
                      <a:ext cx="585633" cy="281992"/>
                    </a:xfrm>
                    <a:prstGeom prst="rect">
                      <a:avLst/>
                    </a:prstGeom>
                    <a:solidFill>
                      <a:srgbClr val="990000"/>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grpSp>
              <p:sp>
                <p:nvSpPr>
                  <p:cNvPr id="108" name="Tekstvak 205">
                    <a:extLst>
                      <a:ext uri="{FF2B5EF4-FFF2-40B4-BE49-F238E27FC236}">
                        <a16:creationId xmlns:a16="http://schemas.microsoft.com/office/drawing/2014/main" xmlns="" id="{F39486BA-7C06-4049-9714-EFE240843675}"/>
                      </a:ext>
                    </a:extLst>
                  </p:cNvPr>
                  <p:cNvSpPr txBox="1">
                    <a:spLocks noChangeArrowheads="1"/>
                  </p:cNvSpPr>
                  <p:nvPr/>
                </p:nvSpPr>
                <p:spPr bwMode="auto">
                  <a:xfrm>
                    <a:off x="2981" y="1486"/>
                    <a:ext cx="393" cy="19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100" b="1" kern="0" dirty="0" err="1">
                        <a:solidFill>
                          <a:schemeClr val="accent6"/>
                        </a:solidFill>
                        <a:latin typeface="+mj-lt"/>
                        <a:ea typeface="ＭＳ Ｐゴシック" charset="0"/>
                        <a:cs typeface="+mn-cs"/>
                      </a:rPr>
                      <a:t>Img</a:t>
                    </a:r>
                    <a:r>
                      <a:rPr lang="nl-NL" altLang="en-US" sz="1100" b="1" kern="0" dirty="0">
                        <a:solidFill>
                          <a:schemeClr val="accent6"/>
                        </a:solidFill>
                        <a:latin typeface="+mj-lt"/>
                        <a:ea typeface="ＭＳ Ｐゴシック" charset="0"/>
                        <a:cs typeface="+mn-cs"/>
                      </a:rPr>
                      <a:t># 1</a:t>
                    </a:r>
                  </a:p>
                </p:txBody>
              </p:sp>
            </p:grpSp>
            <p:grpSp>
              <p:nvGrpSpPr>
                <p:cNvPr id="93" name="Group 27">
                  <a:extLst>
                    <a:ext uri="{FF2B5EF4-FFF2-40B4-BE49-F238E27FC236}">
                      <a16:creationId xmlns:a16="http://schemas.microsoft.com/office/drawing/2014/main" xmlns="" id="{473C7A07-9519-430D-AC3D-4D6594D6AF2E}"/>
                    </a:ext>
                  </a:extLst>
                </p:cNvPr>
                <p:cNvGrpSpPr>
                  <a:grpSpLocks/>
                </p:cNvGrpSpPr>
                <p:nvPr/>
              </p:nvGrpSpPr>
              <p:grpSpPr bwMode="auto">
                <a:xfrm>
                  <a:off x="1791" y="1703"/>
                  <a:ext cx="1583" cy="196"/>
                  <a:chOff x="1791" y="1703"/>
                  <a:chExt cx="1583" cy="196"/>
                </a:xfrm>
              </p:grpSpPr>
              <p:sp>
                <p:nvSpPr>
                  <p:cNvPr id="103" name="Tekstvak 266">
                    <a:extLst>
                      <a:ext uri="{FF2B5EF4-FFF2-40B4-BE49-F238E27FC236}">
                        <a16:creationId xmlns:a16="http://schemas.microsoft.com/office/drawing/2014/main" xmlns="" id="{5259E68C-D4DD-488C-A3A7-B3C417095842}"/>
                      </a:ext>
                    </a:extLst>
                  </p:cNvPr>
                  <p:cNvSpPr txBox="1">
                    <a:spLocks noChangeArrowheads="1"/>
                  </p:cNvSpPr>
                  <p:nvPr/>
                </p:nvSpPr>
                <p:spPr bwMode="auto">
                  <a:xfrm>
                    <a:off x="1791" y="1717"/>
                    <a:ext cx="295" cy="182"/>
                  </a:xfrm>
                  <a:prstGeom prst="rect">
                    <a:avLst/>
                  </a:prstGeom>
                  <a:solidFill>
                    <a:srgbClr val="FFB3B3"/>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104" name="Tekstvak 267">
                    <a:extLst>
                      <a:ext uri="{FF2B5EF4-FFF2-40B4-BE49-F238E27FC236}">
                        <a16:creationId xmlns:a16="http://schemas.microsoft.com/office/drawing/2014/main" xmlns="" id="{1F9C7CDB-EE01-418E-B5E3-24796C3D748C}"/>
                      </a:ext>
                    </a:extLst>
                  </p:cNvPr>
                  <p:cNvSpPr txBox="1">
                    <a:spLocks noChangeArrowheads="1"/>
                  </p:cNvSpPr>
                  <p:nvPr/>
                </p:nvSpPr>
                <p:spPr bwMode="auto">
                  <a:xfrm>
                    <a:off x="2096" y="1717"/>
                    <a:ext cx="296" cy="182"/>
                  </a:xfrm>
                  <a:prstGeom prst="rect">
                    <a:avLst/>
                  </a:prstGeom>
                  <a:solidFill>
                    <a:srgbClr val="990000"/>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105" name="Tekstvak 268">
                    <a:extLst>
                      <a:ext uri="{FF2B5EF4-FFF2-40B4-BE49-F238E27FC236}">
                        <a16:creationId xmlns:a16="http://schemas.microsoft.com/office/drawing/2014/main" xmlns="" id="{5534645C-3040-4724-AA67-D2C91709EA2C}"/>
                      </a:ext>
                    </a:extLst>
                  </p:cNvPr>
                  <p:cNvSpPr txBox="1">
                    <a:spLocks noChangeArrowheads="1"/>
                  </p:cNvSpPr>
                  <p:nvPr/>
                </p:nvSpPr>
                <p:spPr bwMode="auto">
                  <a:xfrm>
                    <a:off x="2402" y="1717"/>
                    <a:ext cx="295" cy="182"/>
                  </a:xfrm>
                  <a:prstGeom prst="rect">
                    <a:avLst/>
                  </a:prstGeom>
                  <a:solidFill>
                    <a:srgbClr val="FFB3B3"/>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106" name="Tekstvak 207">
                    <a:extLst>
                      <a:ext uri="{FF2B5EF4-FFF2-40B4-BE49-F238E27FC236}">
                        <a16:creationId xmlns:a16="http://schemas.microsoft.com/office/drawing/2014/main" xmlns="" id="{2E688BBB-A1C8-47CD-A726-47804263BC8D}"/>
                      </a:ext>
                    </a:extLst>
                  </p:cNvPr>
                  <p:cNvSpPr txBox="1">
                    <a:spLocks noChangeArrowheads="1"/>
                  </p:cNvSpPr>
                  <p:nvPr/>
                </p:nvSpPr>
                <p:spPr bwMode="auto">
                  <a:xfrm>
                    <a:off x="2981" y="1703"/>
                    <a:ext cx="393" cy="19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100" b="1" kern="0" dirty="0" err="1">
                        <a:solidFill>
                          <a:schemeClr val="accent6"/>
                        </a:solidFill>
                        <a:latin typeface="+mj-lt"/>
                        <a:ea typeface="ＭＳ Ｐゴシック" charset="0"/>
                        <a:cs typeface="+mn-cs"/>
                      </a:rPr>
                      <a:t>Img</a:t>
                    </a:r>
                    <a:r>
                      <a:rPr lang="nl-NL" altLang="en-US" sz="1100" b="1" kern="0" dirty="0">
                        <a:solidFill>
                          <a:schemeClr val="accent6"/>
                        </a:solidFill>
                        <a:latin typeface="+mj-lt"/>
                        <a:ea typeface="ＭＳ Ｐゴシック" charset="0"/>
                        <a:cs typeface="+mn-cs"/>
                      </a:rPr>
                      <a:t># 2</a:t>
                    </a:r>
                  </a:p>
                </p:txBody>
              </p:sp>
            </p:grpSp>
            <p:grpSp>
              <p:nvGrpSpPr>
                <p:cNvPr id="94" name="Group 36">
                  <a:extLst>
                    <a:ext uri="{FF2B5EF4-FFF2-40B4-BE49-F238E27FC236}">
                      <a16:creationId xmlns:a16="http://schemas.microsoft.com/office/drawing/2014/main" xmlns="" id="{541F8C66-EA09-46A7-B6A1-926B6D046FC3}"/>
                    </a:ext>
                  </a:extLst>
                </p:cNvPr>
                <p:cNvGrpSpPr>
                  <a:grpSpLocks/>
                </p:cNvGrpSpPr>
                <p:nvPr/>
              </p:nvGrpSpPr>
              <p:grpSpPr bwMode="auto">
                <a:xfrm>
                  <a:off x="1791" y="1936"/>
                  <a:ext cx="1583" cy="190"/>
                  <a:chOff x="1791" y="1936"/>
                  <a:chExt cx="1583" cy="190"/>
                </a:xfrm>
              </p:grpSpPr>
              <p:sp>
                <p:nvSpPr>
                  <p:cNvPr id="99" name="Tekstvak 259">
                    <a:extLst>
                      <a:ext uri="{FF2B5EF4-FFF2-40B4-BE49-F238E27FC236}">
                        <a16:creationId xmlns:a16="http://schemas.microsoft.com/office/drawing/2014/main" xmlns="" id="{53B3EC51-4D62-499D-9F95-B72E0C8E481D}"/>
                      </a:ext>
                    </a:extLst>
                  </p:cNvPr>
                  <p:cNvSpPr txBox="1">
                    <a:spLocks noChangeArrowheads="1"/>
                  </p:cNvSpPr>
                  <p:nvPr/>
                </p:nvSpPr>
                <p:spPr bwMode="auto">
                  <a:xfrm>
                    <a:off x="1791" y="1938"/>
                    <a:ext cx="295" cy="182"/>
                  </a:xfrm>
                  <a:prstGeom prst="rect">
                    <a:avLst/>
                  </a:prstGeom>
                  <a:solidFill>
                    <a:srgbClr val="990000"/>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100" name="Tekstvak 260">
                    <a:extLst>
                      <a:ext uri="{FF2B5EF4-FFF2-40B4-BE49-F238E27FC236}">
                        <a16:creationId xmlns:a16="http://schemas.microsoft.com/office/drawing/2014/main" xmlns="" id="{744AA552-DF64-43EE-83D6-696B69871C58}"/>
                      </a:ext>
                    </a:extLst>
                  </p:cNvPr>
                  <p:cNvSpPr txBox="1">
                    <a:spLocks noChangeArrowheads="1"/>
                  </p:cNvSpPr>
                  <p:nvPr/>
                </p:nvSpPr>
                <p:spPr bwMode="auto">
                  <a:xfrm>
                    <a:off x="2096" y="1938"/>
                    <a:ext cx="296" cy="182"/>
                  </a:xfrm>
                  <a:prstGeom prst="rect">
                    <a:avLst/>
                  </a:prstGeom>
                  <a:solidFill>
                    <a:srgbClr val="FFB3B3"/>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101" name="Tekstvak 261">
                    <a:extLst>
                      <a:ext uri="{FF2B5EF4-FFF2-40B4-BE49-F238E27FC236}">
                        <a16:creationId xmlns:a16="http://schemas.microsoft.com/office/drawing/2014/main" xmlns="" id="{B2BD47DD-EFF0-49B0-89B4-45C41784373F}"/>
                      </a:ext>
                    </a:extLst>
                  </p:cNvPr>
                  <p:cNvSpPr txBox="1">
                    <a:spLocks noChangeArrowheads="1"/>
                  </p:cNvSpPr>
                  <p:nvPr/>
                </p:nvSpPr>
                <p:spPr bwMode="auto">
                  <a:xfrm>
                    <a:off x="2402" y="1938"/>
                    <a:ext cx="295" cy="182"/>
                  </a:xfrm>
                  <a:prstGeom prst="rect">
                    <a:avLst/>
                  </a:prstGeom>
                  <a:solidFill>
                    <a:srgbClr val="FFB3B3"/>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102" name="Tekstvak 208">
                    <a:extLst>
                      <a:ext uri="{FF2B5EF4-FFF2-40B4-BE49-F238E27FC236}">
                        <a16:creationId xmlns:a16="http://schemas.microsoft.com/office/drawing/2014/main" xmlns="" id="{B861DF95-5B01-4214-8577-77769A1CE6B3}"/>
                      </a:ext>
                    </a:extLst>
                  </p:cNvPr>
                  <p:cNvSpPr txBox="1">
                    <a:spLocks noChangeArrowheads="1"/>
                  </p:cNvSpPr>
                  <p:nvPr/>
                </p:nvSpPr>
                <p:spPr bwMode="auto">
                  <a:xfrm>
                    <a:off x="2981" y="1936"/>
                    <a:ext cx="393" cy="19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100" b="1" kern="0" dirty="0" err="1">
                        <a:solidFill>
                          <a:schemeClr val="accent6"/>
                        </a:solidFill>
                        <a:latin typeface="+mj-lt"/>
                        <a:ea typeface="ＭＳ Ｐゴシック" charset="0"/>
                        <a:cs typeface="+mn-cs"/>
                      </a:rPr>
                      <a:t>Img</a:t>
                    </a:r>
                    <a:r>
                      <a:rPr lang="nl-NL" altLang="en-US" sz="1100" b="1" kern="0" dirty="0">
                        <a:solidFill>
                          <a:schemeClr val="accent6"/>
                        </a:solidFill>
                        <a:latin typeface="+mj-lt"/>
                        <a:ea typeface="ＭＳ Ｐゴシック" charset="0"/>
                        <a:cs typeface="+mn-cs"/>
                      </a:rPr>
                      <a:t># 3</a:t>
                    </a:r>
                  </a:p>
                </p:txBody>
              </p:sp>
            </p:grpSp>
            <p:grpSp>
              <p:nvGrpSpPr>
                <p:cNvPr id="95" name="Group 45">
                  <a:extLst>
                    <a:ext uri="{FF2B5EF4-FFF2-40B4-BE49-F238E27FC236}">
                      <a16:creationId xmlns:a16="http://schemas.microsoft.com/office/drawing/2014/main" xmlns="" id="{F73B938E-4B02-48BD-952C-BBD2A5DADB8D}"/>
                    </a:ext>
                  </a:extLst>
                </p:cNvPr>
                <p:cNvGrpSpPr>
                  <a:grpSpLocks/>
                </p:cNvGrpSpPr>
                <p:nvPr/>
              </p:nvGrpSpPr>
              <p:grpSpPr bwMode="auto">
                <a:xfrm>
                  <a:off x="1791" y="2153"/>
                  <a:ext cx="1583" cy="206"/>
                  <a:chOff x="1791" y="2154"/>
                  <a:chExt cx="1583" cy="206"/>
                </a:xfrm>
              </p:grpSpPr>
              <p:sp>
                <p:nvSpPr>
                  <p:cNvPr id="96" name="Tekstvak 252">
                    <a:extLst>
                      <a:ext uri="{FF2B5EF4-FFF2-40B4-BE49-F238E27FC236}">
                        <a16:creationId xmlns:a16="http://schemas.microsoft.com/office/drawing/2014/main" xmlns="" id="{484423A3-3BE9-4BC2-9221-A9396F391E6D}"/>
                      </a:ext>
                    </a:extLst>
                  </p:cNvPr>
                  <p:cNvSpPr txBox="1">
                    <a:spLocks noChangeArrowheads="1"/>
                  </p:cNvSpPr>
                  <p:nvPr/>
                </p:nvSpPr>
                <p:spPr bwMode="auto">
                  <a:xfrm>
                    <a:off x="1791" y="2154"/>
                    <a:ext cx="295" cy="182"/>
                  </a:xfrm>
                  <a:prstGeom prst="rect">
                    <a:avLst/>
                  </a:prstGeom>
                  <a:solidFill>
                    <a:srgbClr val="FFB3B3"/>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97" name="Tekstvak 253">
                    <a:extLst>
                      <a:ext uri="{FF2B5EF4-FFF2-40B4-BE49-F238E27FC236}">
                        <a16:creationId xmlns:a16="http://schemas.microsoft.com/office/drawing/2014/main" xmlns="" id="{B5DD02D2-CCA4-4257-8AE6-FBEF45273D33}"/>
                      </a:ext>
                    </a:extLst>
                  </p:cNvPr>
                  <p:cNvSpPr txBox="1">
                    <a:spLocks noChangeArrowheads="1"/>
                  </p:cNvSpPr>
                  <p:nvPr/>
                </p:nvSpPr>
                <p:spPr bwMode="auto">
                  <a:xfrm>
                    <a:off x="2096" y="2154"/>
                    <a:ext cx="296" cy="182"/>
                  </a:xfrm>
                  <a:prstGeom prst="rect">
                    <a:avLst/>
                  </a:prstGeom>
                  <a:solidFill>
                    <a:srgbClr val="FFB3B3"/>
                  </a:solidFill>
                  <a:ln w="9525">
                    <a:solidFill>
                      <a:sysClr val="windowText" lastClr="000000"/>
                    </a:solidFill>
                    <a:miter lim="800000"/>
                    <a:headEnd/>
                    <a:tailEnd/>
                  </a:ln>
                </p:spPr>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400" kern="0" dirty="0">
                        <a:solidFill>
                          <a:prstClr val="black"/>
                        </a:solidFill>
                        <a:latin typeface="+mj-lt"/>
                      </a:rPr>
                      <a:t>1</a:t>
                    </a:r>
                  </a:p>
                </p:txBody>
              </p:sp>
              <p:sp>
                <p:nvSpPr>
                  <p:cNvPr id="98" name="Tekstvak 209">
                    <a:extLst>
                      <a:ext uri="{FF2B5EF4-FFF2-40B4-BE49-F238E27FC236}">
                        <a16:creationId xmlns:a16="http://schemas.microsoft.com/office/drawing/2014/main" xmlns="" id="{E2EA460F-406B-4A6D-B3F7-1DE7C1174FA3}"/>
                      </a:ext>
                    </a:extLst>
                  </p:cNvPr>
                  <p:cNvSpPr txBox="1">
                    <a:spLocks noChangeArrowheads="1"/>
                  </p:cNvSpPr>
                  <p:nvPr/>
                </p:nvSpPr>
                <p:spPr bwMode="auto">
                  <a:xfrm>
                    <a:off x="2981" y="2170"/>
                    <a:ext cx="393" cy="19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spAutoFit/>
                  </a:bodyPr>
                  <a:lstStyle>
                    <a:lvl1pPr eaLnBrk="0" hangingPunct="0">
                      <a:defRPr sz="2400">
                        <a:solidFill>
                          <a:schemeClr val="bg2"/>
                        </a:solidFill>
                        <a:latin typeface="Times" charset="0"/>
                        <a:cs typeface="Arial" pitchFamily="34" charset="0"/>
                      </a:defRPr>
                    </a:lvl1pPr>
                    <a:lvl2pPr marL="742950" indent="-285750" eaLnBrk="0" hangingPunct="0">
                      <a:defRPr sz="2400">
                        <a:solidFill>
                          <a:schemeClr val="bg2"/>
                        </a:solidFill>
                        <a:latin typeface="Times" charset="0"/>
                        <a:cs typeface="Arial" pitchFamily="34" charset="0"/>
                      </a:defRPr>
                    </a:lvl2pPr>
                    <a:lvl3pPr marL="1143000" indent="-228600" eaLnBrk="0" hangingPunct="0">
                      <a:defRPr sz="2400">
                        <a:solidFill>
                          <a:schemeClr val="bg2"/>
                        </a:solidFill>
                        <a:latin typeface="Times" charset="0"/>
                        <a:cs typeface="Arial" pitchFamily="34" charset="0"/>
                      </a:defRPr>
                    </a:lvl3pPr>
                    <a:lvl4pPr marL="1600200" indent="-228600" eaLnBrk="0" hangingPunct="0">
                      <a:defRPr sz="2400">
                        <a:solidFill>
                          <a:schemeClr val="bg2"/>
                        </a:solidFill>
                        <a:latin typeface="Times" charset="0"/>
                        <a:cs typeface="Arial" pitchFamily="34" charset="0"/>
                      </a:defRPr>
                    </a:lvl4pPr>
                    <a:lvl5pPr marL="2057400" indent="-228600" eaLnBrk="0" hangingPunct="0">
                      <a:defRPr sz="2400">
                        <a:solidFill>
                          <a:schemeClr val="bg2"/>
                        </a:solidFill>
                        <a:latin typeface="Times" charset="0"/>
                        <a:cs typeface="Arial" pitchFamily="34" charset="0"/>
                      </a:defRPr>
                    </a:lvl5pPr>
                    <a:lvl6pPr marL="2514600" indent="-228600" eaLnBrk="0" fontAlgn="base" hangingPunct="0">
                      <a:spcBef>
                        <a:spcPct val="0"/>
                      </a:spcBef>
                      <a:spcAft>
                        <a:spcPct val="0"/>
                      </a:spcAft>
                      <a:defRPr sz="2400">
                        <a:solidFill>
                          <a:schemeClr val="bg2"/>
                        </a:solidFill>
                        <a:latin typeface="Times" charset="0"/>
                        <a:cs typeface="Arial" pitchFamily="34" charset="0"/>
                      </a:defRPr>
                    </a:lvl6pPr>
                    <a:lvl7pPr marL="2971800" indent="-228600" eaLnBrk="0" fontAlgn="base" hangingPunct="0">
                      <a:spcBef>
                        <a:spcPct val="0"/>
                      </a:spcBef>
                      <a:spcAft>
                        <a:spcPct val="0"/>
                      </a:spcAft>
                      <a:defRPr sz="2400">
                        <a:solidFill>
                          <a:schemeClr val="bg2"/>
                        </a:solidFill>
                        <a:latin typeface="Times" charset="0"/>
                        <a:cs typeface="Arial" pitchFamily="34" charset="0"/>
                      </a:defRPr>
                    </a:lvl7pPr>
                    <a:lvl8pPr marL="3429000" indent="-228600" eaLnBrk="0" fontAlgn="base" hangingPunct="0">
                      <a:spcBef>
                        <a:spcPct val="0"/>
                      </a:spcBef>
                      <a:spcAft>
                        <a:spcPct val="0"/>
                      </a:spcAft>
                      <a:defRPr sz="2400">
                        <a:solidFill>
                          <a:schemeClr val="bg2"/>
                        </a:solidFill>
                        <a:latin typeface="Times" charset="0"/>
                        <a:cs typeface="Arial" pitchFamily="34" charset="0"/>
                      </a:defRPr>
                    </a:lvl8pPr>
                    <a:lvl9pPr marL="3886200" indent="-228600" eaLnBrk="0" fontAlgn="base" hangingPunct="0">
                      <a:spcBef>
                        <a:spcPct val="0"/>
                      </a:spcBef>
                      <a:spcAft>
                        <a:spcPct val="0"/>
                      </a:spcAft>
                      <a:defRPr sz="2400">
                        <a:solidFill>
                          <a:schemeClr val="bg2"/>
                        </a:solidFill>
                        <a:latin typeface="Times" charset="0"/>
                        <a:cs typeface="Arial" pitchFamily="34" charset="0"/>
                      </a:defRPr>
                    </a:lvl9pPr>
                  </a:lstStyle>
                  <a:p>
                    <a:pPr algn="ctr">
                      <a:defRPr/>
                    </a:pPr>
                    <a:r>
                      <a:rPr lang="nl-NL" altLang="en-US" sz="1100" b="1" kern="0" dirty="0" err="1">
                        <a:solidFill>
                          <a:schemeClr val="accent6"/>
                        </a:solidFill>
                        <a:latin typeface="+mj-lt"/>
                        <a:ea typeface="ＭＳ Ｐゴシック" charset="0"/>
                        <a:cs typeface="+mn-cs"/>
                      </a:rPr>
                      <a:t>Img</a:t>
                    </a:r>
                    <a:r>
                      <a:rPr lang="nl-NL" altLang="en-US" sz="1100" b="1" kern="0" dirty="0">
                        <a:solidFill>
                          <a:schemeClr val="accent6"/>
                        </a:solidFill>
                        <a:latin typeface="+mj-lt"/>
                        <a:ea typeface="ＭＳ Ｐゴシック" charset="0"/>
                        <a:cs typeface="+mn-cs"/>
                      </a:rPr>
                      <a:t># 4</a:t>
                    </a:r>
                  </a:p>
                </p:txBody>
              </p:sp>
            </p:grpSp>
          </p:grpSp>
        </p:grpSp>
        <p:sp>
          <p:nvSpPr>
            <p:cNvPr id="88" name="Rectangle 87">
              <a:extLst>
                <a:ext uri="{FF2B5EF4-FFF2-40B4-BE49-F238E27FC236}">
                  <a16:creationId xmlns:a16="http://schemas.microsoft.com/office/drawing/2014/main" xmlns="" id="{B13EF560-B39B-40FB-8B92-9651F42CB4C6}"/>
                </a:ext>
              </a:extLst>
            </p:cNvPr>
            <p:cNvSpPr/>
            <p:nvPr/>
          </p:nvSpPr>
          <p:spPr>
            <a:xfrm>
              <a:off x="6167338" y="1416015"/>
              <a:ext cx="4118555" cy="384553"/>
            </a:xfrm>
            <a:prstGeom prst="rect">
              <a:avLst/>
            </a:prstGeom>
          </p:spPr>
          <p:txBody>
            <a:bodyPr wrap="square">
              <a:spAutoFit/>
            </a:bodyPr>
            <a:lstStyle/>
            <a:p>
              <a:pPr algn="l"/>
              <a:r>
                <a:rPr lang="en-US" sz="1400" dirty="0">
                  <a:solidFill>
                    <a:schemeClr val="accent6"/>
                  </a:solidFill>
                </a:rPr>
                <a:t>Non-crushed Hadamard </a:t>
              </a:r>
              <a:r>
                <a:rPr lang="en-US" sz="1400" dirty="0" err="1">
                  <a:solidFill>
                    <a:schemeClr val="accent6"/>
                  </a:solidFill>
                </a:rPr>
                <a:t>te</a:t>
              </a:r>
              <a:r>
                <a:rPr lang="en-US" sz="1400" dirty="0">
                  <a:solidFill>
                    <a:schemeClr val="accent6"/>
                  </a:solidFill>
                </a:rPr>
                <a:t>-ASL</a:t>
              </a:r>
            </a:p>
          </p:txBody>
        </p:sp>
        <p:pic>
          <p:nvPicPr>
            <p:cNvPr id="89" name="Picture 88">
              <a:extLst>
                <a:ext uri="{FF2B5EF4-FFF2-40B4-BE49-F238E27FC236}">
                  <a16:creationId xmlns:a16="http://schemas.microsoft.com/office/drawing/2014/main" xmlns="" id="{6B1CE05B-B517-449E-BAC2-96B772963748}"/>
                </a:ext>
              </a:extLst>
            </p:cNvPr>
            <p:cNvPicPr>
              <a:picLocks noChangeAspect="1"/>
            </p:cNvPicPr>
            <p:nvPr/>
          </p:nvPicPr>
          <p:blipFill>
            <a:blip r:embed="rId3"/>
            <a:stretch>
              <a:fillRect/>
            </a:stretch>
          </p:blipFill>
          <p:spPr>
            <a:xfrm>
              <a:off x="7918749" y="1873796"/>
              <a:ext cx="280799" cy="322688"/>
            </a:xfrm>
            <a:prstGeom prst="rect">
              <a:avLst/>
            </a:prstGeom>
            <a:scene3d>
              <a:camera prst="isometricOffAxis1Right"/>
              <a:lightRig rig="threePt" dir="t"/>
            </a:scene3d>
            <a:sp3d extrusionH="177800"/>
          </p:spPr>
        </p:pic>
      </p:grpSp>
      <p:pic>
        <p:nvPicPr>
          <p:cNvPr id="112" name="Picture 2" descr="Image result for perfusion image">
            <a:extLst>
              <a:ext uri="{FF2B5EF4-FFF2-40B4-BE49-F238E27FC236}">
                <a16:creationId xmlns:a16="http://schemas.microsoft.com/office/drawing/2014/main" xmlns="" id="{6E0A353B-1604-45BA-B5B9-0D347DD2E7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582" t="8260" b="50982"/>
          <a:stretch/>
        </p:blipFill>
        <p:spPr bwMode="auto">
          <a:xfrm>
            <a:off x="4288826" y="2923489"/>
            <a:ext cx="343006" cy="399049"/>
          </a:xfrm>
          <a:prstGeom prst="rect">
            <a:avLst/>
          </a:prstGeom>
          <a:noFill/>
          <a:scene3d>
            <a:camera prst="isometricOffAxis1Right"/>
            <a:lightRig rig="threePt" dir="t"/>
          </a:scene3d>
          <a:sp3d extrusionH="177800"/>
          <a:extLst>
            <a:ext uri="{909E8E84-426E-40DD-AFC4-6F175D3DCCD1}">
              <a14:hiddenFill xmlns:a14="http://schemas.microsoft.com/office/drawing/2010/main">
                <a:solidFill>
                  <a:srgbClr val="FFFFFF"/>
                </a:solidFill>
              </a14:hiddenFill>
            </a:ext>
          </a:extLst>
        </p:spPr>
      </p:pic>
      <p:pic>
        <p:nvPicPr>
          <p:cNvPr id="113" name="Picture 2" descr="Image result for perfusion image">
            <a:extLst>
              <a:ext uri="{FF2B5EF4-FFF2-40B4-BE49-F238E27FC236}">
                <a16:creationId xmlns:a16="http://schemas.microsoft.com/office/drawing/2014/main" xmlns="" id="{7D8753C1-9EB2-479A-AE62-642895CBD1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582" t="8260" b="50982"/>
          <a:stretch/>
        </p:blipFill>
        <p:spPr bwMode="auto">
          <a:xfrm>
            <a:off x="4739372" y="2905249"/>
            <a:ext cx="346723" cy="403373"/>
          </a:xfrm>
          <a:prstGeom prst="rect">
            <a:avLst/>
          </a:prstGeom>
          <a:noFill/>
          <a:scene3d>
            <a:camera prst="isometricOffAxis1Right"/>
            <a:lightRig rig="threePt" dir="t"/>
          </a:scene3d>
          <a:sp3d extrusionH="177800"/>
          <a:extLst>
            <a:ext uri="{909E8E84-426E-40DD-AFC4-6F175D3DCCD1}">
              <a14:hiddenFill xmlns:a14="http://schemas.microsoft.com/office/drawing/2010/main">
                <a:solidFill>
                  <a:srgbClr val="FFFFFF"/>
                </a:solidFill>
              </a14:hiddenFill>
            </a:ext>
          </a:extLst>
        </p:spPr>
      </p:pic>
      <p:pic>
        <p:nvPicPr>
          <p:cNvPr id="114" name="Picture 2" descr="Image result for perfusion image">
            <a:extLst>
              <a:ext uri="{FF2B5EF4-FFF2-40B4-BE49-F238E27FC236}">
                <a16:creationId xmlns:a16="http://schemas.microsoft.com/office/drawing/2014/main" xmlns="" id="{F9C056CF-F0E5-4832-BCAD-6CD8086AFF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582" t="8260" b="50982"/>
          <a:stretch/>
        </p:blipFill>
        <p:spPr bwMode="auto">
          <a:xfrm>
            <a:off x="5178906" y="2886698"/>
            <a:ext cx="366048" cy="425855"/>
          </a:xfrm>
          <a:prstGeom prst="rect">
            <a:avLst/>
          </a:prstGeom>
          <a:noFill/>
          <a:scene3d>
            <a:camera prst="isometricOffAxis1Right"/>
            <a:lightRig rig="threePt" dir="t"/>
          </a:scene3d>
          <a:sp3d extrusionH="177800"/>
          <a:extLst>
            <a:ext uri="{909E8E84-426E-40DD-AFC4-6F175D3DCCD1}">
              <a14:hiddenFill xmlns:a14="http://schemas.microsoft.com/office/drawing/2010/main">
                <a:solidFill>
                  <a:srgbClr val="FFFFFF"/>
                </a:solidFill>
              </a14:hiddenFill>
            </a:ext>
          </a:extLst>
        </p:spPr>
      </p:pic>
      <p:sp>
        <p:nvSpPr>
          <p:cNvPr id="115" name="Arrow: Down 114">
            <a:extLst>
              <a:ext uri="{FF2B5EF4-FFF2-40B4-BE49-F238E27FC236}">
                <a16:creationId xmlns:a16="http://schemas.microsoft.com/office/drawing/2014/main" xmlns="" id="{7801C30A-8B04-4248-9346-3DCE2099AE81}"/>
              </a:ext>
            </a:extLst>
          </p:cNvPr>
          <p:cNvSpPr/>
          <p:nvPr/>
        </p:nvSpPr>
        <p:spPr bwMode="auto">
          <a:xfrm>
            <a:off x="7305479" y="2554594"/>
            <a:ext cx="330841" cy="235799"/>
          </a:xfrm>
          <a:prstGeom prst="downArrow">
            <a:avLst/>
          </a:prstGeom>
          <a:solidFill>
            <a:schemeClr val="accent4">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16" name="Rectangle 115">
            <a:extLst>
              <a:ext uri="{FF2B5EF4-FFF2-40B4-BE49-F238E27FC236}">
                <a16:creationId xmlns:a16="http://schemas.microsoft.com/office/drawing/2014/main" xmlns="" id="{D5DCD37E-CB52-4808-9292-2DFAE19558D9}"/>
              </a:ext>
            </a:extLst>
          </p:cNvPr>
          <p:cNvSpPr/>
          <p:nvPr/>
        </p:nvSpPr>
        <p:spPr>
          <a:xfrm>
            <a:off x="7580377" y="2434748"/>
            <a:ext cx="785023" cy="276999"/>
          </a:xfrm>
          <a:prstGeom prst="rect">
            <a:avLst/>
          </a:prstGeom>
        </p:spPr>
        <p:txBody>
          <a:bodyPr wrap="none">
            <a:spAutoFit/>
          </a:bodyPr>
          <a:lstStyle/>
          <a:p>
            <a:r>
              <a:rPr lang="en-US" sz="1200" b="1" dirty="0">
                <a:solidFill>
                  <a:srgbClr val="C00000"/>
                </a:solidFill>
                <a:latin typeface="+mn-lt"/>
                <a:ea typeface="+mn-ea"/>
              </a:rPr>
              <a:t>Decoding</a:t>
            </a:r>
          </a:p>
        </p:txBody>
      </p:sp>
      <p:sp>
        <p:nvSpPr>
          <p:cNvPr id="117" name="Rectangle 116">
            <a:extLst>
              <a:ext uri="{FF2B5EF4-FFF2-40B4-BE49-F238E27FC236}">
                <a16:creationId xmlns:a16="http://schemas.microsoft.com/office/drawing/2014/main" xmlns="" id="{E0D8CA2D-6506-4F5E-809A-72C9A35BECE2}"/>
              </a:ext>
            </a:extLst>
          </p:cNvPr>
          <p:cNvSpPr/>
          <p:nvPr/>
        </p:nvSpPr>
        <p:spPr>
          <a:xfrm>
            <a:off x="6501916" y="3336172"/>
            <a:ext cx="2213170" cy="338554"/>
          </a:xfrm>
          <a:prstGeom prst="rect">
            <a:avLst/>
          </a:prstGeom>
        </p:spPr>
        <p:txBody>
          <a:bodyPr wrap="none">
            <a:spAutoFit/>
          </a:bodyPr>
          <a:lstStyle/>
          <a:p>
            <a:r>
              <a:rPr lang="en-US" sz="1600" dirty="0">
                <a:solidFill>
                  <a:schemeClr val="tx2">
                    <a:lumMod val="60000"/>
                    <a:lumOff val="40000"/>
                  </a:schemeClr>
                </a:solidFill>
                <a:latin typeface="+mn-lt"/>
                <a:ea typeface="+mn-ea"/>
              </a:rPr>
              <a:t>Perfusion + Angiography</a:t>
            </a:r>
          </a:p>
        </p:txBody>
      </p:sp>
      <p:grpSp>
        <p:nvGrpSpPr>
          <p:cNvPr id="124" name="Group 123">
            <a:extLst>
              <a:ext uri="{FF2B5EF4-FFF2-40B4-BE49-F238E27FC236}">
                <a16:creationId xmlns:a16="http://schemas.microsoft.com/office/drawing/2014/main" xmlns="" id="{4CAB25C8-C6DD-483B-A0E2-5607FFC15CE0}"/>
              </a:ext>
            </a:extLst>
          </p:cNvPr>
          <p:cNvGrpSpPr/>
          <p:nvPr/>
        </p:nvGrpSpPr>
        <p:grpSpPr>
          <a:xfrm>
            <a:off x="5801248" y="3660972"/>
            <a:ext cx="320922" cy="584775"/>
            <a:chOff x="2065705" y="3692715"/>
            <a:chExt cx="320922" cy="584775"/>
          </a:xfrm>
        </p:grpSpPr>
        <p:sp>
          <p:nvSpPr>
            <p:cNvPr id="118" name="Oval 117">
              <a:extLst>
                <a:ext uri="{FF2B5EF4-FFF2-40B4-BE49-F238E27FC236}">
                  <a16:creationId xmlns:a16="http://schemas.microsoft.com/office/drawing/2014/main" xmlns="" id="{1E955CA9-D1B1-4BFF-BFFB-C5C4AED0E998}"/>
                </a:ext>
              </a:extLst>
            </p:cNvPr>
            <p:cNvSpPr/>
            <p:nvPr/>
          </p:nvSpPr>
          <p:spPr bwMode="auto">
            <a:xfrm>
              <a:off x="2065705" y="3848352"/>
              <a:ext cx="320922" cy="358282"/>
            </a:xfrm>
            <a:prstGeom prst="ellipse">
              <a:avLst/>
            </a:prstGeom>
            <a:solidFill>
              <a:schemeClr val="accent4">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19" name="Rectangle 118">
              <a:extLst>
                <a:ext uri="{FF2B5EF4-FFF2-40B4-BE49-F238E27FC236}">
                  <a16:creationId xmlns:a16="http://schemas.microsoft.com/office/drawing/2014/main" xmlns="" id="{E709254E-938D-4C82-BB98-BFFFCF31EF10}"/>
                </a:ext>
              </a:extLst>
            </p:cNvPr>
            <p:cNvSpPr/>
            <p:nvPr/>
          </p:nvSpPr>
          <p:spPr>
            <a:xfrm>
              <a:off x="2065705" y="3692715"/>
              <a:ext cx="320922" cy="584775"/>
            </a:xfrm>
            <a:prstGeom prst="rect">
              <a:avLst/>
            </a:prstGeom>
          </p:spPr>
          <p:txBody>
            <a:bodyPr wrap="none">
              <a:spAutoFit/>
            </a:bodyPr>
            <a:lstStyle/>
            <a:p>
              <a:r>
                <a:rPr lang="en-US" sz="3200" dirty="0"/>
                <a:t>-</a:t>
              </a:r>
            </a:p>
          </p:txBody>
        </p:sp>
      </p:grpSp>
      <p:cxnSp>
        <p:nvCxnSpPr>
          <p:cNvPr id="121" name="Connector: Elbow 120">
            <a:extLst>
              <a:ext uri="{FF2B5EF4-FFF2-40B4-BE49-F238E27FC236}">
                <a16:creationId xmlns:a16="http://schemas.microsoft.com/office/drawing/2014/main" xmlns="" id="{D061D211-184A-4AB8-B749-12E2739FD0B8}"/>
              </a:ext>
            </a:extLst>
          </p:cNvPr>
          <p:cNvCxnSpPr>
            <a:stCxn id="117" idx="2"/>
            <a:endCxn id="119" idx="3"/>
          </p:cNvCxnSpPr>
          <p:nvPr/>
        </p:nvCxnSpPr>
        <p:spPr bwMode="auto">
          <a:xfrm rot="5400000">
            <a:off x="6726019" y="3070878"/>
            <a:ext cx="278634" cy="1486331"/>
          </a:xfrm>
          <a:prstGeom prst="bentConnector2">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23" name="Connector: Elbow 122">
            <a:extLst>
              <a:ext uri="{FF2B5EF4-FFF2-40B4-BE49-F238E27FC236}">
                <a16:creationId xmlns:a16="http://schemas.microsoft.com/office/drawing/2014/main" xmlns="" id="{D32D490B-AC70-48ED-9297-3790D9FD7B1A}"/>
              </a:ext>
            </a:extLst>
          </p:cNvPr>
          <p:cNvCxnSpPr>
            <a:stCxn id="82" idx="2"/>
            <a:endCxn id="119" idx="1"/>
          </p:cNvCxnSpPr>
          <p:nvPr/>
        </p:nvCxnSpPr>
        <p:spPr bwMode="auto">
          <a:xfrm rot="16200000" flipH="1">
            <a:off x="5186995" y="3339106"/>
            <a:ext cx="282099" cy="946407"/>
          </a:xfrm>
          <a:prstGeom prst="bentConnector2">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0">
            <a:schemeClr val="accent4"/>
          </a:fillRef>
          <a:effectRef idx="0">
            <a:schemeClr val="accent4"/>
          </a:effectRef>
          <a:fontRef idx="minor">
            <a:schemeClr val="tx1"/>
          </a:fontRef>
        </p:style>
      </p:cxnSp>
      <p:pic>
        <p:nvPicPr>
          <p:cNvPr id="136" name="Picture 135">
            <a:extLst>
              <a:ext uri="{FF2B5EF4-FFF2-40B4-BE49-F238E27FC236}">
                <a16:creationId xmlns:a16="http://schemas.microsoft.com/office/drawing/2014/main" xmlns="" id="{1F97E41D-50B5-45E7-95EE-6DD42CB17911}"/>
              </a:ext>
            </a:extLst>
          </p:cNvPr>
          <p:cNvPicPr>
            <a:picLocks noChangeAspect="1"/>
          </p:cNvPicPr>
          <p:nvPr/>
        </p:nvPicPr>
        <p:blipFill>
          <a:blip r:embed="rId5"/>
          <a:stretch>
            <a:fillRect/>
          </a:stretch>
        </p:blipFill>
        <p:spPr>
          <a:xfrm>
            <a:off x="5597174" y="4525942"/>
            <a:ext cx="259760" cy="344854"/>
          </a:xfrm>
          <a:prstGeom prst="rect">
            <a:avLst/>
          </a:prstGeom>
          <a:scene3d>
            <a:camera prst="isometricRightUp">
              <a:rot lat="2100000" lon="19800000" rev="0"/>
            </a:camera>
            <a:lightRig rig="threePt" dir="t"/>
          </a:scene3d>
          <a:sp3d extrusionH="177800"/>
        </p:spPr>
      </p:pic>
      <p:pic>
        <p:nvPicPr>
          <p:cNvPr id="137" name="Picture 136">
            <a:extLst>
              <a:ext uri="{FF2B5EF4-FFF2-40B4-BE49-F238E27FC236}">
                <a16:creationId xmlns:a16="http://schemas.microsoft.com/office/drawing/2014/main" xmlns="" id="{5EB0FE91-D449-42B3-B3DE-D0AEA9C0C91A}"/>
              </a:ext>
            </a:extLst>
          </p:cNvPr>
          <p:cNvPicPr>
            <a:picLocks noChangeAspect="1"/>
          </p:cNvPicPr>
          <p:nvPr/>
        </p:nvPicPr>
        <p:blipFill>
          <a:blip r:embed="rId5"/>
          <a:stretch>
            <a:fillRect/>
          </a:stretch>
        </p:blipFill>
        <p:spPr>
          <a:xfrm>
            <a:off x="5954190" y="4517790"/>
            <a:ext cx="259760" cy="344854"/>
          </a:xfrm>
          <a:prstGeom prst="rect">
            <a:avLst/>
          </a:prstGeom>
          <a:scene3d>
            <a:camera prst="isometricRightUp">
              <a:rot lat="2100000" lon="19800000" rev="0"/>
            </a:camera>
            <a:lightRig rig="threePt" dir="t"/>
          </a:scene3d>
          <a:sp3d extrusionH="177800"/>
        </p:spPr>
      </p:pic>
      <p:pic>
        <p:nvPicPr>
          <p:cNvPr id="138" name="Picture 137">
            <a:extLst>
              <a:ext uri="{FF2B5EF4-FFF2-40B4-BE49-F238E27FC236}">
                <a16:creationId xmlns:a16="http://schemas.microsoft.com/office/drawing/2014/main" xmlns="" id="{C6629C16-5E7A-4C54-B1C1-1E8F9B3740ED}"/>
              </a:ext>
            </a:extLst>
          </p:cNvPr>
          <p:cNvPicPr>
            <a:picLocks noChangeAspect="1"/>
          </p:cNvPicPr>
          <p:nvPr/>
        </p:nvPicPr>
        <p:blipFill>
          <a:blip r:embed="rId5"/>
          <a:stretch>
            <a:fillRect/>
          </a:stretch>
        </p:blipFill>
        <p:spPr>
          <a:xfrm>
            <a:off x="6316111" y="4510706"/>
            <a:ext cx="259760" cy="344854"/>
          </a:xfrm>
          <a:prstGeom prst="rect">
            <a:avLst/>
          </a:prstGeom>
          <a:scene3d>
            <a:camera prst="isometricRightUp">
              <a:rot lat="2100000" lon="19800000" rev="0"/>
            </a:camera>
            <a:lightRig rig="threePt" dir="t"/>
          </a:scene3d>
          <a:sp3d extrusionH="177800"/>
        </p:spPr>
      </p:pic>
      <p:sp>
        <p:nvSpPr>
          <p:cNvPr id="139" name="Rectangle 138">
            <a:extLst>
              <a:ext uri="{FF2B5EF4-FFF2-40B4-BE49-F238E27FC236}">
                <a16:creationId xmlns:a16="http://schemas.microsoft.com/office/drawing/2014/main" xmlns="" id="{C5AB5C71-1B74-49D2-A3B8-918E0DE0FE69}"/>
              </a:ext>
            </a:extLst>
          </p:cNvPr>
          <p:cNvSpPr/>
          <p:nvPr/>
        </p:nvSpPr>
        <p:spPr>
          <a:xfrm>
            <a:off x="6624689" y="4529092"/>
            <a:ext cx="1228221" cy="338554"/>
          </a:xfrm>
          <a:prstGeom prst="rect">
            <a:avLst/>
          </a:prstGeom>
        </p:spPr>
        <p:txBody>
          <a:bodyPr wrap="none">
            <a:spAutoFit/>
          </a:bodyPr>
          <a:lstStyle/>
          <a:p>
            <a:r>
              <a:rPr lang="en-US" sz="1600" dirty="0">
                <a:solidFill>
                  <a:schemeClr val="tx2">
                    <a:lumMod val="60000"/>
                    <a:lumOff val="40000"/>
                  </a:schemeClr>
                </a:solidFill>
                <a:latin typeface="+mn-lt"/>
                <a:ea typeface="+mn-ea"/>
              </a:rPr>
              <a:t>Angiography</a:t>
            </a:r>
          </a:p>
        </p:txBody>
      </p:sp>
      <p:sp>
        <p:nvSpPr>
          <p:cNvPr id="141" name="Content Placeholder 1">
            <a:extLst>
              <a:ext uri="{FF2B5EF4-FFF2-40B4-BE49-F238E27FC236}">
                <a16:creationId xmlns:a16="http://schemas.microsoft.com/office/drawing/2014/main" xmlns="" id="{2068671A-D4DE-433D-A545-6AEA3168DE7B}"/>
              </a:ext>
            </a:extLst>
          </p:cNvPr>
          <p:cNvSpPr txBox="1">
            <a:spLocks/>
          </p:cNvSpPr>
          <p:nvPr/>
        </p:nvSpPr>
        <p:spPr bwMode="auto">
          <a:xfrm>
            <a:off x="566740" y="1016001"/>
            <a:ext cx="3100385" cy="373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11"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59973" indent="-185724"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3pPr>
            <a:lvl4pPr marL="719947" indent="-19524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79919" indent="-192074"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786" indent="-192074"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3952" indent="-192074"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116" indent="-192074"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283" indent="-192074"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a:lstStyle>
          <a:p>
            <a:pPr marL="342875" lvl="1" indent="-342874">
              <a:buFont typeface="Arial" panose="020B0604020202020204" pitchFamily="34" charset="0"/>
              <a:buChar char="•"/>
            </a:pPr>
            <a:r>
              <a:rPr lang="en-US" sz="1600" kern="0" dirty="0"/>
              <a:t>Using Hadamard </a:t>
            </a:r>
            <a:r>
              <a:rPr lang="en-US" sz="1600" kern="0" dirty="0" err="1"/>
              <a:t>te</a:t>
            </a:r>
            <a:r>
              <a:rPr lang="en-US" sz="1600" kern="0" dirty="0"/>
              <a:t>-ASL both with and without flow-crushing, the 4D perfusion and angiographic scans can be reconstructed</a:t>
            </a:r>
            <a:r>
              <a:rPr lang="en-US" sz="1600" b="1" kern="0" dirty="0">
                <a:solidFill>
                  <a:srgbClr val="FF0000"/>
                </a:solidFill>
              </a:rPr>
              <a:t>→</a:t>
            </a:r>
            <a:r>
              <a:rPr lang="en-US" sz="1600" kern="0" dirty="0"/>
              <a:t> two acquisitions </a:t>
            </a:r>
          </a:p>
          <a:p>
            <a:pPr marL="342875" lvl="1" indent="-342874">
              <a:buFont typeface="Arial" panose="020B0604020202020204" pitchFamily="34" charset="0"/>
              <a:buChar char="•"/>
            </a:pPr>
            <a:r>
              <a:rPr lang="en-US" sz="1600" kern="0" dirty="0"/>
              <a:t>We proposed a 3D convolutional neural network (CNN) to accelerate Hadamard </a:t>
            </a:r>
            <a:r>
              <a:rPr lang="en-US" sz="1600" kern="0" dirty="0" err="1"/>
              <a:t>te</a:t>
            </a:r>
            <a:r>
              <a:rPr lang="en-US" sz="1600" kern="0" dirty="0"/>
              <a:t>-ASL quantification 2X faster</a:t>
            </a:r>
          </a:p>
          <a:p>
            <a:pPr marL="1" lvl="1" indent="0">
              <a:buFont typeface="Times" charset="0"/>
              <a:buNone/>
            </a:pPr>
            <a:endParaRPr lang="en-US" sz="1600" kern="0" dirty="0"/>
          </a:p>
          <a:p>
            <a:endParaRPr lang="en-US" kern="0" dirty="0"/>
          </a:p>
        </p:txBody>
      </p:sp>
      <p:pic>
        <p:nvPicPr>
          <p:cNvPr id="150" name="Picture 149">
            <a:extLst>
              <a:ext uri="{FF2B5EF4-FFF2-40B4-BE49-F238E27FC236}">
                <a16:creationId xmlns:a16="http://schemas.microsoft.com/office/drawing/2014/main" xmlns="" id="{21EA919A-34DC-423A-88DC-E2AD85687263}"/>
              </a:ext>
            </a:extLst>
          </p:cNvPr>
          <p:cNvPicPr>
            <a:picLocks noChangeAspect="1"/>
          </p:cNvPicPr>
          <p:nvPr/>
        </p:nvPicPr>
        <p:blipFill>
          <a:blip r:embed="rId6"/>
          <a:stretch>
            <a:fillRect/>
          </a:stretch>
        </p:blipFill>
        <p:spPr>
          <a:xfrm>
            <a:off x="7990201" y="4888986"/>
            <a:ext cx="1041589" cy="205657"/>
          </a:xfrm>
          <a:prstGeom prst="rect">
            <a:avLst/>
          </a:prstGeom>
        </p:spPr>
      </p:pic>
      <p:pic>
        <p:nvPicPr>
          <p:cNvPr id="151" name="Picture 150">
            <a:extLst>
              <a:ext uri="{FF2B5EF4-FFF2-40B4-BE49-F238E27FC236}">
                <a16:creationId xmlns:a16="http://schemas.microsoft.com/office/drawing/2014/main" xmlns="" id="{173C2156-38B7-47C9-B341-51020E16E8D3}"/>
              </a:ext>
            </a:extLst>
          </p:cNvPr>
          <p:cNvPicPr>
            <a:picLocks noChangeAspect="1"/>
          </p:cNvPicPr>
          <p:nvPr/>
        </p:nvPicPr>
        <p:blipFill>
          <a:blip r:embed="rId7"/>
          <a:stretch>
            <a:fillRect/>
          </a:stretch>
        </p:blipFill>
        <p:spPr>
          <a:xfrm>
            <a:off x="7990201" y="4661300"/>
            <a:ext cx="1045885" cy="205657"/>
          </a:xfrm>
          <a:prstGeom prst="rect">
            <a:avLst/>
          </a:prstGeom>
        </p:spPr>
      </p:pic>
      <p:sp>
        <p:nvSpPr>
          <p:cNvPr id="152" name="Rectangle 151">
            <a:extLst>
              <a:ext uri="{FF2B5EF4-FFF2-40B4-BE49-F238E27FC236}">
                <a16:creationId xmlns:a16="http://schemas.microsoft.com/office/drawing/2014/main" xmlns="" id="{55B98ADB-D457-4B2E-B38D-AF54848FE133}"/>
              </a:ext>
            </a:extLst>
          </p:cNvPr>
          <p:cNvSpPr/>
          <p:nvPr/>
        </p:nvSpPr>
        <p:spPr>
          <a:xfrm>
            <a:off x="8045726" y="4188894"/>
            <a:ext cx="986065" cy="230832"/>
          </a:xfrm>
          <a:prstGeom prst="rect">
            <a:avLst/>
          </a:prstGeom>
        </p:spPr>
        <p:txBody>
          <a:bodyPr wrap="square">
            <a:spAutoFit/>
          </a:bodyPr>
          <a:lstStyle/>
          <a:p>
            <a:pPr defTabSz="685800" eaLnBrk="1" fontAlgn="auto" hangingPunct="1">
              <a:spcBef>
                <a:spcPts val="0"/>
              </a:spcBef>
              <a:spcAft>
                <a:spcPts val="0"/>
              </a:spcAft>
            </a:pPr>
            <a:r>
              <a:rPr lang="en-US" sz="900" dirty="0">
                <a:solidFill>
                  <a:prstClr val="black"/>
                </a:solidFill>
                <a:latin typeface="+mj-lt"/>
                <a:ea typeface="+mn-ea"/>
              </a:rPr>
              <a:t>Control crushed</a:t>
            </a:r>
          </a:p>
        </p:txBody>
      </p:sp>
      <p:sp>
        <p:nvSpPr>
          <p:cNvPr id="153" name="Rectangle 152">
            <a:extLst>
              <a:ext uri="{FF2B5EF4-FFF2-40B4-BE49-F238E27FC236}">
                <a16:creationId xmlns:a16="http://schemas.microsoft.com/office/drawing/2014/main" xmlns="" id="{3562C241-2125-44A0-8FB2-693F6D6B7086}"/>
              </a:ext>
            </a:extLst>
          </p:cNvPr>
          <p:cNvSpPr/>
          <p:nvPr/>
        </p:nvSpPr>
        <p:spPr>
          <a:xfrm>
            <a:off x="8090430" y="4412814"/>
            <a:ext cx="832279" cy="230832"/>
          </a:xfrm>
          <a:prstGeom prst="rect">
            <a:avLst/>
          </a:prstGeom>
        </p:spPr>
        <p:txBody>
          <a:bodyPr wrap="none">
            <a:spAutoFit/>
          </a:bodyPr>
          <a:lstStyle/>
          <a:p>
            <a:pPr defTabSz="685800" eaLnBrk="1" fontAlgn="auto" hangingPunct="1">
              <a:spcBef>
                <a:spcPts val="0"/>
              </a:spcBef>
              <a:spcAft>
                <a:spcPts val="0"/>
              </a:spcAft>
            </a:pPr>
            <a:r>
              <a:rPr lang="en-US" sz="900" dirty="0">
                <a:solidFill>
                  <a:prstClr val="black"/>
                </a:solidFill>
                <a:latin typeface="+mj-lt"/>
                <a:ea typeface="+mn-ea"/>
              </a:rPr>
              <a:t>Label crushed</a:t>
            </a:r>
          </a:p>
        </p:txBody>
      </p:sp>
      <p:sp>
        <p:nvSpPr>
          <p:cNvPr id="154" name="Rectangle 153">
            <a:extLst>
              <a:ext uri="{FF2B5EF4-FFF2-40B4-BE49-F238E27FC236}">
                <a16:creationId xmlns:a16="http://schemas.microsoft.com/office/drawing/2014/main" xmlns="" id="{048243DA-84B7-4AD0-97BE-BCFD85B511BE}"/>
              </a:ext>
            </a:extLst>
          </p:cNvPr>
          <p:cNvSpPr/>
          <p:nvPr/>
        </p:nvSpPr>
        <p:spPr>
          <a:xfrm>
            <a:off x="7939707" y="4652602"/>
            <a:ext cx="1151277" cy="230832"/>
          </a:xfrm>
          <a:prstGeom prst="rect">
            <a:avLst/>
          </a:prstGeom>
        </p:spPr>
        <p:txBody>
          <a:bodyPr wrap="none">
            <a:spAutoFit/>
          </a:bodyPr>
          <a:lstStyle/>
          <a:p>
            <a:pPr defTabSz="685800" eaLnBrk="1" fontAlgn="auto" hangingPunct="1">
              <a:spcBef>
                <a:spcPts val="0"/>
              </a:spcBef>
              <a:spcAft>
                <a:spcPts val="0"/>
              </a:spcAft>
            </a:pPr>
            <a:r>
              <a:rPr lang="en-US" sz="900" dirty="0">
                <a:solidFill>
                  <a:prstClr val="black"/>
                </a:solidFill>
                <a:latin typeface="+mj-lt"/>
                <a:ea typeface="+mn-ea"/>
              </a:rPr>
              <a:t>Control non-crushed</a:t>
            </a:r>
          </a:p>
        </p:txBody>
      </p:sp>
      <p:sp>
        <p:nvSpPr>
          <p:cNvPr id="155" name="Rectangle 154">
            <a:extLst>
              <a:ext uri="{FF2B5EF4-FFF2-40B4-BE49-F238E27FC236}">
                <a16:creationId xmlns:a16="http://schemas.microsoft.com/office/drawing/2014/main" xmlns="" id="{3CDC6C91-98AE-47E8-8E87-70EB36840EF7}"/>
              </a:ext>
            </a:extLst>
          </p:cNvPr>
          <p:cNvSpPr/>
          <p:nvPr/>
        </p:nvSpPr>
        <p:spPr>
          <a:xfrm>
            <a:off x="7990201" y="4888985"/>
            <a:ext cx="1050288" cy="230832"/>
          </a:xfrm>
          <a:prstGeom prst="rect">
            <a:avLst/>
          </a:prstGeom>
        </p:spPr>
        <p:txBody>
          <a:bodyPr wrap="none">
            <a:spAutoFit/>
          </a:bodyPr>
          <a:lstStyle/>
          <a:p>
            <a:pPr defTabSz="685800" eaLnBrk="1" fontAlgn="auto" hangingPunct="1">
              <a:spcBef>
                <a:spcPts val="0"/>
              </a:spcBef>
              <a:spcAft>
                <a:spcPts val="0"/>
              </a:spcAft>
            </a:pPr>
            <a:r>
              <a:rPr lang="en-US" sz="900" dirty="0">
                <a:solidFill>
                  <a:prstClr val="black"/>
                </a:solidFill>
                <a:latin typeface="+mj-lt"/>
                <a:ea typeface="+mn-ea"/>
              </a:rPr>
              <a:t>Label non-crushed</a:t>
            </a:r>
          </a:p>
        </p:txBody>
      </p:sp>
      <p:pic>
        <p:nvPicPr>
          <p:cNvPr id="120" name="Picture 119">
            <a:extLst>
              <a:ext uri="{FF2B5EF4-FFF2-40B4-BE49-F238E27FC236}">
                <a16:creationId xmlns:a16="http://schemas.microsoft.com/office/drawing/2014/main" xmlns="" id="{681299FF-8316-495F-8723-F47A714206B0}"/>
              </a:ext>
            </a:extLst>
          </p:cNvPr>
          <p:cNvPicPr>
            <a:picLocks noChangeAspect="1"/>
          </p:cNvPicPr>
          <p:nvPr/>
        </p:nvPicPr>
        <p:blipFill rotWithShape="1">
          <a:blip r:embed="rId8"/>
          <a:srcRect l="7520" r="6272" b="5312"/>
          <a:stretch/>
        </p:blipFill>
        <p:spPr>
          <a:xfrm>
            <a:off x="6926525" y="2930869"/>
            <a:ext cx="342309" cy="399049"/>
          </a:xfrm>
          <a:prstGeom prst="rect">
            <a:avLst/>
          </a:prstGeom>
          <a:scene3d>
            <a:camera prst="isometricOffAxis1Right"/>
            <a:lightRig rig="threePt" dir="t"/>
          </a:scene3d>
          <a:sp3d extrusionH="190500"/>
        </p:spPr>
      </p:pic>
      <p:pic>
        <p:nvPicPr>
          <p:cNvPr id="122" name="Picture 121">
            <a:extLst>
              <a:ext uri="{FF2B5EF4-FFF2-40B4-BE49-F238E27FC236}">
                <a16:creationId xmlns:a16="http://schemas.microsoft.com/office/drawing/2014/main" xmlns="" id="{40039706-F8C6-4654-A6DE-FCFE60F8EA0E}"/>
              </a:ext>
            </a:extLst>
          </p:cNvPr>
          <p:cNvPicPr>
            <a:picLocks noChangeAspect="1"/>
          </p:cNvPicPr>
          <p:nvPr/>
        </p:nvPicPr>
        <p:blipFill rotWithShape="1">
          <a:blip r:embed="rId9"/>
          <a:srcRect l="12443" t="1704" r="12434" b="4737"/>
          <a:stretch/>
        </p:blipFill>
        <p:spPr>
          <a:xfrm>
            <a:off x="7350488" y="2917659"/>
            <a:ext cx="324063" cy="399049"/>
          </a:xfrm>
          <a:prstGeom prst="rect">
            <a:avLst/>
          </a:prstGeom>
          <a:scene3d>
            <a:camera prst="isometricOffAxis1Right"/>
            <a:lightRig rig="threePt" dir="t"/>
          </a:scene3d>
          <a:sp3d extrusionH="190500"/>
        </p:spPr>
      </p:pic>
      <p:pic>
        <p:nvPicPr>
          <p:cNvPr id="125" name="Picture 124">
            <a:extLst>
              <a:ext uri="{FF2B5EF4-FFF2-40B4-BE49-F238E27FC236}">
                <a16:creationId xmlns:a16="http://schemas.microsoft.com/office/drawing/2014/main" xmlns="" id="{9684C265-9418-4EA4-B365-4E895DE2B551}"/>
              </a:ext>
            </a:extLst>
          </p:cNvPr>
          <p:cNvPicPr>
            <a:picLocks noChangeAspect="1"/>
          </p:cNvPicPr>
          <p:nvPr/>
        </p:nvPicPr>
        <p:blipFill rotWithShape="1">
          <a:blip r:embed="rId10"/>
          <a:srcRect l="8971" t="1704" r="10305" b="5916"/>
          <a:stretch/>
        </p:blipFill>
        <p:spPr>
          <a:xfrm>
            <a:off x="7778374" y="2913504"/>
            <a:ext cx="346723" cy="399049"/>
          </a:xfrm>
          <a:prstGeom prst="rect">
            <a:avLst/>
          </a:prstGeom>
          <a:scene3d>
            <a:camera prst="isometricOffAxis1Right"/>
            <a:lightRig rig="threePt" dir="t"/>
          </a:scene3d>
          <a:sp3d extrusionH="190500"/>
        </p:spPr>
      </p:pic>
    </p:spTree>
    <p:extLst>
      <p:ext uri="{BB962C8B-B14F-4D97-AF65-F5344CB8AC3E}">
        <p14:creationId xmlns:p14="http://schemas.microsoft.com/office/powerpoint/2010/main" val="48528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4" presetClass="entr" presetSubtype="10" fill="hold"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randombar(horizontal)">
                                      <p:cBhvr>
                                        <p:cTn id="16" dur="500"/>
                                        <p:tgtEl>
                                          <p:spTgt spid="112"/>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randombar(horizontal)">
                                      <p:cBhvr>
                                        <p:cTn id="20" dur="500"/>
                                        <p:tgtEl>
                                          <p:spTgt spid="113"/>
                                        </p:tgtEl>
                                      </p:cBhvr>
                                    </p:animEffect>
                                  </p:childTnLst>
                                </p:cTn>
                              </p:par>
                            </p:childTnLst>
                          </p:cTn>
                        </p:par>
                        <p:par>
                          <p:cTn id="21" fill="hold">
                            <p:stCondLst>
                              <p:cond delay="1000"/>
                            </p:stCondLst>
                            <p:childTnLst>
                              <p:par>
                                <p:cTn id="22" presetID="14" presetClass="entr" presetSubtype="10"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randombar(horizontal)">
                                      <p:cBhvr>
                                        <p:cTn id="24" dur="500"/>
                                        <p:tgtEl>
                                          <p:spTgt spid="114"/>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wipe(up)">
                                      <p:cBhvr>
                                        <p:cTn id="28" dur="500"/>
                                        <p:tgtEl>
                                          <p:spTgt spid="1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500"/>
                                        <p:tgtEl>
                                          <p:spTgt spid="122"/>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125"/>
                                        </p:tgtEl>
                                        <p:attrNameLst>
                                          <p:attrName>style.visibility</p:attrName>
                                        </p:attrNameLst>
                                      </p:cBhvr>
                                      <p:to>
                                        <p:strVal val="visible"/>
                                      </p:to>
                                    </p:set>
                                    <p:animEffect transition="in" filter="fade">
                                      <p:cBhvr>
                                        <p:cTn id="46" dur="500"/>
                                        <p:tgtEl>
                                          <p:spTgt spid="125"/>
                                        </p:tgtEl>
                                      </p:cBhvr>
                                    </p:animEffect>
                                  </p:childTnLst>
                                </p:cTn>
                              </p:par>
                            </p:childTnLst>
                          </p:cTn>
                        </p:par>
                        <p:par>
                          <p:cTn id="47" fill="hold">
                            <p:stCondLst>
                              <p:cond delay="3500"/>
                            </p:stCondLst>
                            <p:childTnLst>
                              <p:par>
                                <p:cTn id="48" presetID="22" presetClass="entr" presetSubtype="8" fill="hold" nodeType="after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wipe(left)">
                                      <p:cBhvr>
                                        <p:cTn id="50" dur="500"/>
                                        <p:tgtEl>
                                          <p:spTgt spid="123"/>
                                        </p:tgtEl>
                                      </p:cBhvr>
                                    </p:animEffect>
                                  </p:childTnLst>
                                </p:cTn>
                              </p:par>
                              <p:par>
                                <p:cTn id="51" presetID="10" presetClass="entr" presetSubtype="0" fill="hold" nodeType="withEffect">
                                  <p:stCondLst>
                                    <p:cond delay="0"/>
                                  </p:stCondLst>
                                  <p:childTnLst>
                                    <p:set>
                                      <p:cBhvr>
                                        <p:cTn id="52" dur="1" fill="hold">
                                          <p:stCondLst>
                                            <p:cond delay="0"/>
                                          </p:stCondLst>
                                        </p:cTn>
                                        <p:tgtEl>
                                          <p:spTgt spid="124"/>
                                        </p:tgtEl>
                                        <p:attrNameLst>
                                          <p:attrName>style.visibility</p:attrName>
                                        </p:attrNameLst>
                                      </p:cBhvr>
                                      <p:to>
                                        <p:strVal val="visible"/>
                                      </p:to>
                                    </p:set>
                                    <p:animEffect transition="in" filter="fade">
                                      <p:cBhvr>
                                        <p:cTn id="53" dur="500"/>
                                        <p:tgtEl>
                                          <p:spTgt spid="124"/>
                                        </p:tgtEl>
                                      </p:cBhvr>
                                    </p:animEffect>
                                  </p:childTnLst>
                                </p:cTn>
                              </p:par>
                            </p:childTnLst>
                          </p:cTn>
                        </p:par>
                        <p:par>
                          <p:cTn id="54" fill="hold">
                            <p:stCondLst>
                              <p:cond delay="4000"/>
                            </p:stCondLst>
                            <p:childTnLst>
                              <p:par>
                                <p:cTn id="55" presetID="22" presetClass="entr" presetSubtype="2" fill="hold" nodeType="afterEffect">
                                  <p:stCondLst>
                                    <p:cond delay="0"/>
                                  </p:stCondLst>
                                  <p:childTnLst>
                                    <p:set>
                                      <p:cBhvr>
                                        <p:cTn id="56" dur="1" fill="hold">
                                          <p:stCondLst>
                                            <p:cond delay="0"/>
                                          </p:stCondLst>
                                        </p:cTn>
                                        <p:tgtEl>
                                          <p:spTgt spid="121"/>
                                        </p:tgtEl>
                                        <p:attrNameLst>
                                          <p:attrName>style.visibility</p:attrName>
                                        </p:attrNameLst>
                                      </p:cBhvr>
                                      <p:to>
                                        <p:strVal val="visible"/>
                                      </p:to>
                                    </p:set>
                                    <p:animEffect transition="in" filter="wipe(right)">
                                      <p:cBhvr>
                                        <p:cTn id="57" dur="500"/>
                                        <p:tgtEl>
                                          <p:spTgt spid="121"/>
                                        </p:tgtEl>
                                      </p:cBhvr>
                                    </p:animEffect>
                                  </p:childTnLst>
                                </p:cTn>
                              </p:par>
                            </p:childTnLst>
                          </p:cTn>
                        </p:par>
                        <p:par>
                          <p:cTn id="58" fill="hold">
                            <p:stCondLst>
                              <p:cond delay="4500"/>
                            </p:stCondLst>
                            <p:childTnLst>
                              <p:par>
                                <p:cTn id="59" presetID="22" presetClass="entr" presetSubtype="1" fill="hold" nodeType="afterEffect">
                                  <p:stCondLst>
                                    <p:cond delay="0"/>
                                  </p:stCondLst>
                                  <p:childTnLst>
                                    <p:set>
                                      <p:cBhvr>
                                        <p:cTn id="60" dur="1" fill="hold">
                                          <p:stCondLst>
                                            <p:cond delay="0"/>
                                          </p:stCondLst>
                                        </p:cTn>
                                        <p:tgtEl>
                                          <p:spTgt spid="129"/>
                                        </p:tgtEl>
                                        <p:attrNameLst>
                                          <p:attrName>style.visibility</p:attrName>
                                        </p:attrNameLst>
                                      </p:cBhvr>
                                      <p:to>
                                        <p:strVal val="visible"/>
                                      </p:to>
                                    </p:set>
                                    <p:animEffect transition="in" filter="wipe(up)">
                                      <p:cBhvr>
                                        <p:cTn id="61" dur="500"/>
                                        <p:tgtEl>
                                          <p:spTgt spid="129"/>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136"/>
                                        </p:tgtEl>
                                        <p:attrNameLst>
                                          <p:attrName>style.visibility</p:attrName>
                                        </p:attrNameLst>
                                      </p:cBhvr>
                                      <p:to>
                                        <p:strVal val="visible"/>
                                      </p:to>
                                    </p:set>
                                    <p:animEffect transition="in" filter="fade">
                                      <p:cBhvr>
                                        <p:cTn id="65" dur="500"/>
                                        <p:tgtEl>
                                          <p:spTgt spid="136"/>
                                        </p:tgtEl>
                                      </p:cBhvr>
                                    </p:animEffect>
                                  </p:childTnLst>
                                </p:cTn>
                              </p:par>
                            </p:childTnLst>
                          </p:cTn>
                        </p:par>
                        <p:par>
                          <p:cTn id="66" fill="hold">
                            <p:stCondLst>
                              <p:cond delay="5500"/>
                            </p:stCondLst>
                            <p:childTnLst>
                              <p:par>
                                <p:cTn id="67" presetID="10" presetClass="entr" presetSubtype="0" fill="hold" nodeType="afterEffect">
                                  <p:stCondLst>
                                    <p:cond delay="0"/>
                                  </p:stCondLst>
                                  <p:childTnLst>
                                    <p:set>
                                      <p:cBhvr>
                                        <p:cTn id="68" dur="1" fill="hold">
                                          <p:stCondLst>
                                            <p:cond delay="0"/>
                                          </p:stCondLst>
                                        </p:cTn>
                                        <p:tgtEl>
                                          <p:spTgt spid="137"/>
                                        </p:tgtEl>
                                        <p:attrNameLst>
                                          <p:attrName>style.visibility</p:attrName>
                                        </p:attrNameLst>
                                      </p:cBhvr>
                                      <p:to>
                                        <p:strVal val="visible"/>
                                      </p:to>
                                    </p:set>
                                    <p:animEffect transition="in" filter="fade">
                                      <p:cBhvr>
                                        <p:cTn id="69" dur="500"/>
                                        <p:tgtEl>
                                          <p:spTgt spid="137"/>
                                        </p:tgtEl>
                                      </p:cBhvr>
                                    </p:animEffect>
                                  </p:childTnLst>
                                </p:cTn>
                              </p:par>
                            </p:childTnLst>
                          </p:cTn>
                        </p:par>
                        <p:par>
                          <p:cTn id="70" fill="hold">
                            <p:stCondLst>
                              <p:cond delay="6000"/>
                            </p:stCondLst>
                            <p:childTnLst>
                              <p:par>
                                <p:cTn id="71" presetID="10" presetClass="entr" presetSubtype="0" fill="hold" nodeType="afterEffect">
                                  <p:stCondLst>
                                    <p:cond delay="0"/>
                                  </p:stCondLst>
                                  <p:childTnLst>
                                    <p:set>
                                      <p:cBhvr>
                                        <p:cTn id="72" dur="1" fill="hold">
                                          <p:stCondLst>
                                            <p:cond delay="0"/>
                                          </p:stCondLst>
                                        </p:cTn>
                                        <p:tgtEl>
                                          <p:spTgt spid="138"/>
                                        </p:tgtEl>
                                        <p:attrNameLst>
                                          <p:attrName>style.visibility</p:attrName>
                                        </p:attrNameLst>
                                      </p:cBhvr>
                                      <p:to>
                                        <p:strVal val="visible"/>
                                      </p:to>
                                    </p:set>
                                    <p:animEffect transition="in" filter="fade">
                                      <p:cBhvr>
                                        <p:cTn id="73" dur="500"/>
                                        <p:tgtEl>
                                          <p:spTgt spid="13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9"/>
                                        </p:tgtEl>
                                        <p:attrNameLst>
                                          <p:attrName>style.visibility</p:attrName>
                                        </p:attrNameLst>
                                      </p:cBhvr>
                                      <p:to>
                                        <p:strVal val="visible"/>
                                      </p:to>
                                    </p:set>
                                    <p:animEffect transition="in" filter="fade">
                                      <p:cBhvr>
                                        <p:cTn id="76" dur="500"/>
                                        <p:tgtEl>
                                          <p:spTgt spid="1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41">
                                            <p:txEl>
                                              <p:pRg st="1" end="1"/>
                                            </p:txEl>
                                          </p:spTgt>
                                        </p:tgtEl>
                                        <p:attrNameLst>
                                          <p:attrName>style.visibility</p:attrName>
                                        </p:attrNameLst>
                                      </p:cBhvr>
                                      <p:to>
                                        <p:strVal val="visible"/>
                                      </p:to>
                                    </p:set>
                                    <p:animEffect transition="in" filter="fade">
                                      <p:cBhvr>
                                        <p:cTn id="81" dur="500"/>
                                        <p:tgtEl>
                                          <p:spTgt spid="14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p:bldP spid="82" grpId="0"/>
      <p:bldP spid="115" grpId="0" animBg="1"/>
      <p:bldP spid="116" grpId="0"/>
      <p:bldP spid="117" grpId="0"/>
      <p:bldP spid="1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739" y="1"/>
            <a:ext cx="6625961" cy="854075"/>
          </a:xfrm>
        </p:spPr>
        <p:txBody>
          <a:bodyPr/>
          <a:lstStyle/>
          <a:p>
            <a:r>
              <a:rPr lang="en-GB" dirty="0"/>
              <a:t>Goal: </a:t>
            </a:r>
            <a:br>
              <a:rPr lang="en-GB" dirty="0"/>
            </a:br>
            <a:r>
              <a:rPr lang="en-GB" sz="1800" dirty="0"/>
              <a:t>Accelerating perfusion and angiography reconstruction 2X faster</a:t>
            </a:r>
          </a:p>
        </p:txBody>
      </p:sp>
      <p:sp>
        <p:nvSpPr>
          <p:cNvPr id="4" name="Slide Number Placeholder 3"/>
          <p:cNvSpPr>
            <a:spLocks noGrp="1"/>
          </p:cNvSpPr>
          <p:nvPr>
            <p:ph type="sldNum" sz="quarter" idx="4"/>
          </p:nvPr>
        </p:nvSpPr>
        <p:spPr/>
        <p:txBody>
          <a:bodyPr/>
          <a:lstStyle/>
          <a:p>
            <a:fld id="{5306AC46-015F-6E44-B83A-36E79AEF5356}" type="slidenum">
              <a:rPr lang="en-GB" smtClean="0"/>
              <a:pPr/>
              <a:t>6</a:t>
            </a:fld>
            <a:endParaRPr lang="en-GB" dirty="0"/>
          </a:p>
        </p:txBody>
      </p:sp>
      <p:sp>
        <p:nvSpPr>
          <p:cNvPr id="5" name="Footer Placeholder 4"/>
          <p:cNvSpPr>
            <a:spLocks noGrp="1"/>
          </p:cNvSpPr>
          <p:nvPr>
            <p:ph type="ftr" sz="quarter" idx="3"/>
          </p:nvPr>
        </p:nvSpPr>
        <p:spPr/>
        <p:txBody>
          <a:bodyPr/>
          <a:lstStyle/>
          <a:p>
            <a:r>
              <a:rPr lang="en-US" dirty="0"/>
              <a:t>Reconstruction of Dynamic Perfusion and Angiography by CNN, </a:t>
            </a:r>
            <a:r>
              <a:rPr lang="en-US" dirty="0" err="1"/>
              <a:t>S.Yousefi</a:t>
            </a:r>
            <a:r>
              <a:rPr lang="en-US" dirty="0"/>
              <a:t> et al.</a:t>
            </a:r>
          </a:p>
        </p:txBody>
      </p:sp>
      <p:sp>
        <p:nvSpPr>
          <p:cNvPr id="6" name="Date Placeholder 5"/>
          <p:cNvSpPr>
            <a:spLocks noGrp="1"/>
          </p:cNvSpPr>
          <p:nvPr>
            <p:ph type="dt" sz="half" idx="2"/>
          </p:nvPr>
        </p:nvSpPr>
        <p:spPr/>
        <p:txBody>
          <a:bodyPr/>
          <a:lstStyle/>
          <a:p>
            <a:fld id="{DAEA0DE2-DCC8-41ED-85FE-422D0BED8F3B}" type="datetime5">
              <a:rPr lang="en-US" smtClean="0"/>
              <a:t>16-Apr-22</a:t>
            </a:fld>
            <a:endParaRPr lang="en-GB" dirty="0"/>
          </a:p>
        </p:txBody>
      </p:sp>
      <p:pic>
        <p:nvPicPr>
          <p:cNvPr id="135" name="Picture 134">
            <a:extLst>
              <a:ext uri="{FF2B5EF4-FFF2-40B4-BE49-F238E27FC236}">
                <a16:creationId xmlns:a16="http://schemas.microsoft.com/office/drawing/2014/main" xmlns="" id="{9A3D6F61-9815-4A5E-B8CE-C9BFF8783546}"/>
              </a:ext>
            </a:extLst>
          </p:cNvPr>
          <p:cNvPicPr>
            <a:picLocks noChangeAspect="1"/>
          </p:cNvPicPr>
          <p:nvPr/>
        </p:nvPicPr>
        <p:blipFill>
          <a:blip r:embed="rId3"/>
          <a:stretch>
            <a:fillRect/>
          </a:stretch>
        </p:blipFill>
        <p:spPr>
          <a:xfrm>
            <a:off x="2428816" y="2170539"/>
            <a:ext cx="2098883" cy="178594"/>
          </a:xfrm>
          <a:prstGeom prst="rect">
            <a:avLst/>
          </a:prstGeom>
        </p:spPr>
      </p:pic>
      <p:pic>
        <p:nvPicPr>
          <p:cNvPr id="136" name="Picture 135">
            <a:extLst>
              <a:ext uri="{FF2B5EF4-FFF2-40B4-BE49-F238E27FC236}">
                <a16:creationId xmlns:a16="http://schemas.microsoft.com/office/drawing/2014/main" xmlns="" id="{552259BB-BDA5-435E-B127-7D08823DFBE1}"/>
              </a:ext>
            </a:extLst>
          </p:cNvPr>
          <p:cNvPicPr>
            <a:picLocks noChangeAspect="1"/>
          </p:cNvPicPr>
          <p:nvPr/>
        </p:nvPicPr>
        <p:blipFill>
          <a:blip r:embed="rId4"/>
          <a:stretch>
            <a:fillRect/>
          </a:stretch>
        </p:blipFill>
        <p:spPr>
          <a:xfrm>
            <a:off x="4984179" y="2347939"/>
            <a:ext cx="2098883" cy="178594"/>
          </a:xfrm>
          <a:prstGeom prst="rect">
            <a:avLst/>
          </a:prstGeom>
        </p:spPr>
      </p:pic>
      <p:pic>
        <p:nvPicPr>
          <p:cNvPr id="137" name="Picture 136">
            <a:extLst>
              <a:ext uri="{FF2B5EF4-FFF2-40B4-BE49-F238E27FC236}">
                <a16:creationId xmlns:a16="http://schemas.microsoft.com/office/drawing/2014/main" xmlns="" id="{C721D4E9-5D90-4CC9-8EC8-78ACFCE54382}"/>
              </a:ext>
            </a:extLst>
          </p:cNvPr>
          <p:cNvPicPr>
            <a:picLocks noChangeAspect="1"/>
          </p:cNvPicPr>
          <p:nvPr/>
        </p:nvPicPr>
        <p:blipFill>
          <a:blip r:embed="rId5"/>
          <a:stretch>
            <a:fillRect/>
          </a:stretch>
        </p:blipFill>
        <p:spPr>
          <a:xfrm>
            <a:off x="4991116" y="2682321"/>
            <a:ext cx="2098883" cy="172571"/>
          </a:xfrm>
          <a:prstGeom prst="rect">
            <a:avLst/>
          </a:prstGeom>
        </p:spPr>
      </p:pic>
      <p:pic>
        <p:nvPicPr>
          <p:cNvPr id="138" name="Picture 137">
            <a:extLst>
              <a:ext uri="{FF2B5EF4-FFF2-40B4-BE49-F238E27FC236}">
                <a16:creationId xmlns:a16="http://schemas.microsoft.com/office/drawing/2014/main" xmlns="" id="{50BDD1DE-A90A-4F50-88F9-8A084DE2BCA7}"/>
              </a:ext>
            </a:extLst>
          </p:cNvPr>
          <p:cNvPicPr>
            <a:picLocks noChangeAspect="1"/>
          </p:cNvPicPr>
          <p:nvPr/>
        </p:nvPicPr>
        <p:blipFill>
          <a:blip r:embed="rId6"/>
          <a:stretch>
            <a:fillRect/>
          </a:stretch>
        </p:blipFill>
        <p:spPr>
          <a:xfrm>
            <a:off x="4993006" y="3018011"/>
            <a:ext cx="2090756" cy="163922"/>
          </a:xfrm>
          <a:prstGeom prst="rect">
            <a:avLst/>
          </a:prstGeom>
        </p:spPr>
      </p:pic>
      <p:pic>
        <p:nvPicPr>
          <p:cNvPr id="139" name="Picture 138">
            <a:extLst>
              <a:ext uri="{FF2B5EF4-FFF2-40B4-BE49-F238E27FC236}">
                <a16:creationId xmlns:a16="http://schemas.microsoft.com/office/drawing/2014/main" xmlns="" id="{44BEF482-19A5-42B2-BC8F-2E01E989BCEE}"/>
              </a:ext>
            </a:extLst>
          </p:cNvPr>
          <p:cNvPicPr>
            <a:picLocks noChangeAspect="1"/>
          </p:cNvPicPr>
          <p:nvPr/>
        </p:nvPicPr>
        <p:blipFill>
          <a:blip r:embed="rId7"/>
          <a:stretch>
            <a:fillRect/>
          </a:stretch>
        </p:blipFill>
        <p:spPr>
          <a:xfrm>
            <a:off x="5000642" y="3334389"/>
            <a:ext cx="2085009" cy="170579"/>
          </a:xfrm>
          <a:prstGeom prst="rect">
            <a:avLst/>
          </a:prstGeom>
        </p:spPr>
      </p:pic>
      <p:cxnSp>
        <p:nvCxnSpPr>
          <p:cNvPr id="141" name="Straight Arrow Connector 140">
            <a:extLst>
              <a:ext uri="{FF2B5EF4-FFF2-40B4-BE49-F238E27FC236}">
                <a16:creationId xmlns:a16="http://schemas.microsoft.com/office/drawing/2014/main" xmlns="" id="{6036442E-E2AE-4326-81A8-1811806F6001}"/>
              </a:ext>
            </a:extLst>
          </p:cNvPr>
          <p:cNvCxnSpPr>
            <a:cxnSpLocks/>
          </p:cNvCxnSpPr>
          <p:nvPr/>
        </p:nvCxnSpPr>
        <p:spPr>
          <a:xfrm flipV="1">
            <a:off x="7270325" y="2350590"/>
            <a:ext cx="309584" cy="41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Down Arrow 21">
            <a:extLst>
              <a:ext uri="{FF2B5EF4-FFF2-40B4-BE49-F238E27FC236}">
                <a16:creationId xmlns:a16="http://schemas.microsoft.com/office/drawing/2014/main" xmlns="" id="{3957FEA6-89E7-40C6-9E14-4D6CA79D8D0A}"/>
              </a:ext>
            </a:extLst>
          </p:cNvPr>
          <p:cNvSpPr/>
          <p:nvPr/>
        </p:nvSpPr>
        <p:spPr>
          <a:xfrm rot="14164398">
            <a:off x="2892324" y="3359809"/>
            <a:ext cx="226176" cy="348683"/>
          </a:xfrm>
          <a:prstGeom prst="downArrow">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6"/>
              </a:solidFill>
            </a:endParaRPr>
          </a:p>
        </p:txBody>
      </p:sp>
      <p:sp>
        <p:nvSpPr>
          <p:cNvPr id="143" name="Rectangle 142">
            <a:extLst>
              <a:ext uri="{FF2B5EF4-FFF2-40B4-BE49-F238E27FC236}">
                <a16:creationId xmlns:a16="http://schemas.microsoft.com/office/drawing/2014/main" xmlns="" id="{0FDE4514-4ADF-40A5-A01E-8C32AAD1E5EC}"/>
              </a:ext>
            </a:extLst>
          </p:cNvPr>
          <p:cNvSpPr/>
          <p:nvPr/>
        </p:nvSpPr>
        <p:spPr>
          <a:xfrm>
            <a:off x="7863831" y="3795211"/>
            <a:ext cx="1260423" cy="236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accent6"/>
                </a:solidFill>
              </a:rPr>
              <a:t>Angiography </a:t>
            </a:r>
          </a:p>
        </p:txBody>
      </p:sp>
      <p:pic>
        <p:nvPicPr>
          <p:cNvPr id="145" name="Picture 2" descr="Image result for perfusion image">
            <a:extLst>
              <a:ext uri="{FF2B5EF4-FFF2-40B4-BE49-F238E27FC236}">
                <a16:creationId xmlns:a16="http://schemas.microsoft.com/office/drawing/2014/main" xmlns="" id="{D1FA63B4-41CD-43B8-9DE1-1DF0CBAAF2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582" t="8260" b="50982"/>
          <a:stretch/>
        </p:blipFill>
        <p:spPr bwMode="auto">
          <a:xfrm>
            <a:off x="7735540" y="1837892"/>
            <a:ext cx="265704" cy="309116"/>
          </a:xfrm>
          <a:prstGeom prst="rect">
            <a:avLst/>
          </a:prstGeom>
          <a:noFill/>
          <a:scene3d>
            <a:camera prst="isometricOffAxis1Right"/>
            <a:lightRig rig="threePt" dir="t"/>
          </a:scene3d>
          <a:sp3d extrusionH="107950"/>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xmlns="" id="{DB7A5C13-FF1D-4156-B376-437ED8E412C0}"/>
              </a:ext>
            </a:extLst>
          </p:cNvPr>
          <p:cNvSpPr/>
          <p:nvPr/>
        </p:nvSpPr>
        <p:spPr>
          <a:xfrm>
            <a:off x="7957297" y="1585860"/>
            <a:ext cx="1175188" cy="236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accent6"/>
                </a:solidFill>
              </a:rPr>
              <a:t>Perfusion</a:t>
            </a:r>
          </a:p>
        </p:txBody>
      </p:sp>
      <p:grpSp>
        <p:nvGrpSpPr>
          <p:cNvPr id="147" name="Group 146">
            <a:extLst>
              <a:ext uri="{FF2B5EF4-FFF2-40B4-BE49-F238E27FC236}">
                <a16:creationId xmlns:a16="http://schemas.microsoft.com/office/drawing/2014/main" xmlns="" id="{F432C47A-DA97-4C39-AF25-BF97FF263639}"/>
              </a:ext>
            </a:extLst>
          </p:cNvPr>
          <p:cNvGrpSpPr/>
          <p:nvPr/>
        </p:nvGrpSpPr>
        <p:grpSpPr>
          <a:xfrm>
            <a:off x="-6156" y="931545"/>
            <a:ext cx="2775828" cy="1833832"/>
            <a:chOff x="-8208" y="1242059"/>
            <a:chExt cx="3701104" cy="2445109"/>
          </a:xfrm>
        </p:grpSpPr>
        <p:sp>
          <p:nvSpPr>
            <p:cNvPr id="148" name="Rectangle 147">
              <a:extLst>
                <a:ext uri="{FF2B5EF4-FFF2-40B4-BE49-F238E27FC236}">
                  <a16:creationId xmlns:a16="http://schemas.microsoft.com/office/drawing/2014/main" xmlns="" id="{F54CD5A9-A2EF-402B-876B-1741B098CEB3}"/>
                </a:ext>
              </a:extLst>
            </p:cNvPr>
            <p:cNvSpPr/>
            <p:nvPr/>
          </p:nvSpPr>
          <p:spPr>
            <a:xfrm>
              <a:off x="-8208" y="3371593"/>
              <a:ext cx="3701104" cy="315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accent6"/>
                  </a:solidFill>
                </a:rPr>
                <a:t>=Static tissue + Perfusion + Angiography </a:t>
              </a:r>
            </a:p>
          </p:txBody>
        </p:sp>
        <p:grpSp>
          <p:nvGrpSpPr>
            <p:cNvPr id="149" name="Group 148">
              <a:extLst>
                <a:ext uri="{FF2B5EF4-FFF2-40B4-BE49-F238E27FC236}">
                  <a16:creationId xmlns:a16="http://schemas.microsoft.com/office/drawing/2014/main" xmlns="" id="{B4DDDD49-C23A-4DC4-86B4-710305504DB9}"/>
                </a:ext>
              </a:extLst>
            </p:cNvPr>
            <p:cNvGrpSpPr/>
            <p:nvPr/>
          </p:nvGrpSpPr>
          <p:grpSpPr>
            <a:xfrm>
              <a:off x="124780" y="1242059"/>
              <a:ext cx="3160946" cy="2147776"/>
              <a:chOff x="124780" y="1242059"/>
              <a:chExt cx="3160946" cy="2147776"/>
            </a:xfrm>
          </p:grpSpPr>
          <p:pic>
            <p:nvPicPr>
              <p:cNvPr id="150" name="Picture 149">
                <a:extLst>
                  <a:ext uri="{FF2B5EF4-FFF2-40B4-BE49-F238E27FC236}">
                    <a16:creationId xmlns:a16="http://schemas.microsoft.com/office/drawing/2014/main" xmlns="" id="{C9420664-E2F7-4E57-9210-EEE132311A1A}"/>
                  </a:ext>
                </a:extLst>
              </p:cNvPr>
              <p:cNvPicPr>
                <a:picLocks noChangeAspect="1"/>
              </p:cNvPicPr>
              <p:nvPr/>
            </p:nvPicPr>
            <p:blipFill rotWithShape="1">
              <a:blip r:embed="rId9"/>
              <a:srcRect b="14953"/>
              <a:stretch/>
            </p:blipFill>
            <p:spPr>
              <a:xfrm>
                <a:off x="124780" y="1554948"/>
                <a:ext cx="2904308" cy="1834887"/>
              </a:xfrm>
              <a:prstGeom prst="rect">
                <a:avLst/>
              </a:prstGeom>
            </p:spPr>
          </p:pic>
          <p:pic>
            <p:nvPicPr>
              <p:cNvPr id="151" name="Picture 150">
                <a:extLst>
                  <a:ext uri="{FF2B5EF4-FFF2-40B4-BE49-F238E27FC236}">
                    <a16:creationId xmlns:a16="http://schemas.microsoft.com/office/drawing/2014/main" xmlns="" id="{4122ECA9-47FD-4AFC-AC33-CE41635E9D19}"/>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5662" y="3196253"/>
                <a:ext cx="190064" cy="165273"/>
              </a:xfrm>
              <a:prstGeom prst="rect">
                <a:avLst/>
              </a:prstGeom>
              <a:scene3d>
                <a:camera prst="isometricRightUp"/>
                <a:lightRig rig="threePt" dir="t"/>
              </a:scene3d>
              <a:sp3d extrusionH="152400"/>
            </p:spPr>
          </p:pic>
          <p:pic>
            <p:nvPicPr>
              <p:cNvPr id="152" name="Picture 151">
                <a:extLst>
                  <a:ext uri="{FF2B5EF4-FFF2-40B4-BE49-F238E27FC236}">
                    <a16:creationId xmlns:a16="http://schemas.microsoft.com/office/drawing/2014/main" xmlns="" id="{421921A3-4675-467C-890B-79BAEF8B4D44}"/>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0652" y="2968846"/>
                <a:ext cx="190064" cy="165273"/>
              </a:xfrm>
              <a:prstGeom prst="rect">
                <a:avLst/>
              </a:prstGeom>
              <a:scene3d>
                <a:camera prst="isometricRightUp"/>
                <a:lightRig rig="threePt" dir="t"/>
              </a:scene3d>
              <a:sp3d extrusionH="152400"/>
            </p:spPr>
          </p:pic>
          <p:pic>
            <p:nvPicPr>
              <p:cNvPr id="153" name="Picture 152">
                <a:extLst>
                  <a:ext uri="{FF2B5EF4-FFF2-40B4-BE49-F238E27FC236}">
                    <a16:creationId xmlns:a16="http://schemas.microsoft.com/office/drawing/2014/main" xmlns="" id="{FBAD82DA-2A07-4A35-AD29-F34DDC7FC2D4}"/>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0854" y="2733858"/>
                <a:ext cx="190064" cy="165273"/>
              </a:xfrm>
              <a:prstGeom prst="rect">
                <a:avLst/>
              </a:prstGeom>
              <a:scene3d>
                <a:camera prst="isometricRightUp"/>
                <a:lightRig rig="threePt" dir="t"/>
              </a:scene3d>
              <a:sp3d extrusionH="152400"/>
            </p:spPr>
          </p:pic>
          <p:pic>
            <p:nvPicPr>
              <p:cNvPr id="154" name="Picture 153">
                <a:extLst>
                  <a:ext uri="{FF2B5EF4-FFF2-40B4-BE49-F238E27FC236}">
                    <a16:creationId xmlns:a16="http://schemas.microsoft.com/office/drawing/2014/main" xmlns="" id="{4690432A-F9E1-4736-A043-28B329328CCB}"/>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0652" y="2509864"/>
                <a:ext cx="190064" cy="165273"/>
              </a:xfrm>
              <a:prstGeom prst="rect">
                <a:avLst/>
              </a:prstGeom>
              <a:scene3d>
                <a:camera prst="isometricRightUp"/>
                <a:lightRig rig="threePt" dir="t"/>
              </a:scene3d>
              <a:sp3d extrusionH="152400"/>
            </p:spPr>
          </p:pic>
          <p:pic>
            <p:nvPicPr>
              <p:cNvPr id="155" name="Picture 154">
                <a:extLst>
                  <a:ext uri="{FF2B5EF4-FFF2-40B4-BE49-F238E27FC236}">
                    <a16:creationId xmlns:a16="http://schemas.microsoft.com/office/drawing/2014/main" xmlns="" id="{642EC2A8-9E06-42B2-814C-98AFA8B87734}"/>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0652" y="2283231"/>
                <a:ext cx="190064" cy="165273"/>
              </a:xfrm>
              <a:prstGeom prst="rect">
                <a:avLst/>
              </a:prstGeom>
              <a:scene3d>
                <a:camera prst="isometricRightUp"/>
                <a:lightRig rig="threePt" dir="t"/>
              </a:scene3d>
              <a:sp3d extrusionH="152400"/>
            </p:spPr>
          </p:pic>
          <p:pic>
            <p:nvPicPr>
              <p:cNvPr id="156" name="Picture 155">
                <a:extLst>
                  <a:ext uri="{FF2B5EF4-FFF2-40B4-BE49-F238E27FC236}">
                    <a16:creationId xmlns:a16="http://schemas.microsoft.com/office/drawing/2014/main" xmlns="" id="{A7D3001C-8AB3-49F1-8FEC-56DD99B446DF}"/>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78935" y="2075046"/>
                <a:ext cx="190064" cy="165273"/>
              </a:xfrm>
              <a:prstGeom prst="rect">
                <a:avLst/>
              </a:prstGeom>
              <a:scene3d>
                <a:camera prst="isometricRightUp"/>
                <a:lightRig rig="threePt" dir="t"/>
              </a:scene3d>
              <a:sp3d extrusionH="152400"/>
            </p:spPr>
          </p:pic>
          <p:pic>
            <p:nvPicPr>
              <p:cNvPr id="157" name="Picture 156">
                <a:extLst>
                  <a:ext uri="{FF2B5EF4-FFF2-40B4-BE49-F238E27FC236}">
                    <a16:creationId xmlns:a16="http://schemas.microsoft.com/office/drawing/2014/main" xmlns="" id="{127FABDD-E504-4D6E-B5C3-AC5195773947}"/>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77041" y="1851081"/>
                <a:ext cx="190064" cy="165273"/>
              </a:xfrm>
              <a:prstGeom prst="rect">
                <a:avLst/>
              </a:prstGeom>
              <a:scene3d>
                <a:camera prst="isometricRightUp"/>
                <a:lightRig rig="threePt" dir="t"/>
              </a:scene3d>
              <a:sp3d extrusionH="152400"/>
            </p:spPr>
          </p:pic>
          <p:sp>
            <p:nvSpPr>
              <p:cNvPr id="158" name="Rectangle 157">
                <a:extLst>
                  <a:ext uri="{FF2B5EF4-FFF2-40B4-BE49-F238E27FC236}">
                    <a16:creationId xmlns:a16="http://schemas.microsoft.com/office/drawing/2014/main" xmlns="" id="{3814A5FA-967E-4FA3-AF45-7D63C8A7DACB}"/>
                  </a:ext>
                </a:extLst>
              </p:cNvPr>
              <p:cNvSpPr/>
              <p:nvPr/>
            </p:nvSpPr>
            <p:spPr>
              <a:xfrm>
                <a:off x="172733" y="1242059"/>
                <a:ext cx="2929751" cy="250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6"/>
                    </a:solidFill>
                  </a:rPr>
                  <a:t>Non-crushed Hadamard </a:t>
                </a:r>
                <a:r>
                  <a:rPr lang="en-US" sz="1050" b="1" dirty="0" err="1">
                    <a:solidFill>
                      <a:schemeClr val="accent6"/>
                    </a:solidFill>
                  </a:rPr>
                  <a:t>te</a:t>
                </a:r>
                <a:r>
                  <a:rPr lang="en-US" sz="1050" b="1" dirty="0">
                    <a:solidFill>
                      <a:schemeClr val="accent6"/>
                    </a:solidFill>
                  </a:rPr>
                  <a:t>-ASL</a:t>
                </a:r>
              </a:p>
            </p:txBody>
          </p:sp>
          <p:pic>
            <p:nvPicPr>
              <p:cNvPr id="159" name="Picture 158">
                <a:extLst>
                  <a:ext uri="{FF2B5EF4-FFF2-40B4-BE49-F238E27FC236}">
                    <a16:creationId xmlns:a16="http://schemas.microsoft.com/office/drawing/2014/main" xmlns="" id="{19090627-3DB9-42AC-AF9B-821E91769FB7}"/>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80653" y="1628958"/>
                <a:ext cx="190064" cy="165273"/>
              </a:xfrm>
              <a:prstGeom prst="rect">
                <a:avLst/>
              </a:prstGeom>
              <a:scene3d>
                <a:camera prst="isometricRightUp"/>
                <a:lightRig rig="threePt" dir="t"/>
              </a:scene3d>
              <a:sp3d extrusionH="152400"/>
            </p:spPr>
          </p:pic>
        </p:grpSp>
      </p:grpSp>
      <p:grpSp>
        <p:nvGrpSpPr>
          <p:cNvPr id="160" name="Group 159">
            <a:extLst>
              <a:ext uri="{FF2B5EF4-FFF2-40B4-BE49-F238E27FC236}">
                <a16:creationId xmlns:a16="http://schemas.microsoft.com/office/drawing/2014/main" xmlns="" id="{FB3DB968-992F-484B-B540-212754FD713C}"/>
              </a:ext>
            </a:extLst>
          </p:cNvPr>
          <p:cNvGrpSpPr/>
          <p:nvPr/>
        </p:nvGrpSpPr>
        <p:grpSpPr>
          <a:xfrm>
            <a:off x="20397" y="3191543"/>
            <a:ext cx="2558856" cy="1796455"/>
            <a:chOff x="27195" y="4255389"/>
            <a:chExt cx="3411808" cy="2395273"/>
          </a:xfrm>
        </p:grpSpPr>
        <p:sp>
          <p:nvSpPr>
            <p:cNvPr id="161" name="Rectangle 160">
              <a:extLst>
                <a:ext uri="{FF2B5EF4-FFF2-40B4-BE49-F238E27FC236}">
                  <a16:creationId xmlns:a16="http://schemas.microsoft.com/office/drawing/2014/main" xmlns="" id="{54097446-5892-4FF0-8A41-76014C15B5F1}"/>
                </a:ext>
              </a:extLst>
            </p:cNvPr>
            <p:cNvSpPr/>
            <p:nvPr/>
          </p:nvSpPr>
          <p:spPr>
            <a:xfrm>
              <a:off x="27195" y="4255389"/>
              <a:ext cx="3411808" cy="264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6"/>
                  </a:solidFill>
                </a:rPr>
                <a:t>Vascular crushed Hadamard </a:t>
              </a:r>
              <a:r>
                <a:rPr lang="en-US" sz="1050" b="1" dirty="0" err="1">
                  <a:solidFill>
                    <a:schemeClr val="accent6"/>
                  </a:solidFill>
                </a:rPr>
                <a:t>te</a:t>
              </a:r>
              <a:r>
                <a:rPr lang="en-US" sz="1050" b="1" dirty="0">
                  <a:solidFill>
                    <a:schemeClr val="accent6"/>
                  </a:solidFill>
                </a:rPr>
                <a:t>-ASL</a:t>
              </a:r>
            </a:p>
          </p:txBody>
        </p:sp>
        <p:sp>
          <p:nvSpPr>
            <p:cNvPr id="162" name="Rectangle 161">
              <a:extLst>
                <a:ext uri="{FF2B5EF4-FFF2-40B4-BE49-F238E27FC236}">
                  <a16:creationId xmlns:a16="http://schemas.microsoft.com/office/drawing/2014/main" xmlns="" id="{D0DA3940-958C-41C6-B052-36B0E70F04A0}"/>
                </a:ext>
              </a:extLst>
            </p:cNvPr>
            <p:cNvSpPr/>
            <p:nvPr/>
          </p:nvSpPr>
          <p:spPr>
            <a:xfrm>
              <a:off x="398871" y="6335087"/>
              <a:ext cx="2452031" cy="315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accent6"/>
                  </a:solidFill>
                </a:rPr>
                <a:t>=Static tissue + Perfusion</a:t>
              </a:r>
            </a:p>
          </p:txBody>
        </p:sp>
        <p:pic>
          <p:nvPicPr>
            <p:cNvPr id="163" name="Picture 162">
              <a:extLst>
                <a:ext uri="{FF2B5EF4-FFF2-40B4-BE49-F238E27FC236}">
                  <a16:creationId xmlns:a16="http://schemas.microsoft.com/office/drawing/2014/main" xmlns="" id="{C9DFE2A7-C923-4A6C-A83E-9EEE3F302239}"/>
                </a:ext>
              </a:extLst>
            </p:cNvPr>
            <p:cNvPicPr>
              <a:picLocks noChangeAspect="1"/>
            </p:cNvPicPr>
            <p:nvPr/>
          </p:nvPicPr>
          <p:blipFill rotWithShape="1">
            <a:blip r:embed="rId9">
              <a:duotone>
                <a:schemeClr val="accent1">
                  <a:shade val="45000"/>
                  <a:satMod val="135000"/>
                </a:schemeClr>
                <a:prstClr val="white"/>
              </a:duotone>
            </a:blip>
            <a:srcRect b="14953"/>
            <a:stretch/>
          </p:blipFill>
          <p:spPr>
            <a:xfrm>
              <a:off x="172733" y="4536177"/>
              <a:ext cx="2904308" cy="1834887"/>
            </a:xfrm>
            <a:prstGeom prst="rect">
              <a:avLst/>
            </a:prstGeom>
          </p:spPr>
        </p:pic>
        <p:pic>
          <p:nvPicPr>
            <p:cNvPr id="164" name="Picture 163">
              <a:extLst>
                <a:ext uri="{FF2B5EF4-FFF2-40B4-BE49-F238E27FC236}">
                  <a16:creationId xmlns:a16="http://schemas.microsoft.com/office/drawing/2014/main" xmlns="" id="{C604D111-167C-409A-AEF1-42E3A0DC0858}"/>
                </a:ext>
              </a:extLst>
            </p:cNvPr>
            <p:cNvPicPr>
              <a:picLocks noChangeAspect="1"/>
            </p:cNvPicPr>
            <p:nvPr/>
          </p:nvPicPr>
          <p:blipFill rotWithShape="1">
            <a:blip r:embed="rId10"/>
            <a:srcRect l="11278" t="522" r="21607" b="90218"/>
            <a:stretch/>
          </p:blipFill>
          <p:spPr>
            <a:xfrm flipH="1">
              <a:off x="3115267" y="6196860"/>
              <a:ext cx="190064" cy="165273"/>
            </a:xfrm>
            <a:prstGeom prst="rect">
              <a:avLst/>
            </a:prstGeom>
            <a:scene3d>
              <a:camera prst="isometricRightUp"/>
              <a:lightRig rig="threePt" dir="t"/>
            </a:scene3d>
            <a:sp3d extrusionH="152400"/>
          </p:spPr>
        </p:pic>
        <p:pic>
          <p:nvPicPr>
            <p:cNvPr id="165" name="Picture 164">
              <a:extLst>
                <a:ext uri="{FF2B5EF4-FFF2-40B4-BE49-F238E27FC236}">
                  <a16:creationId xmlns:a16="http://schemas.microsoft.com/office/drawing/2014/main" xmlns="" id="{94628EDF-68F9-4DCA-8021-4B547EE127D6}"/>
                </a:ext>
              </a:extLst>
            </p:cNvPr>
            <p:cNvPicPr>
              <a:picLocks noChangeAspect="1"/>
            </p:cNvPicPr>
            <p:nvPr/>
          </p:nvPicPr>
          <p:blipFill rotWithShape="1">
            <a:blip r:embed="rId10"/>
            <a:srcRect l="11278" t="522" r="21607" b="90218"/>
            <a:stretch/>
          </p:blipFill>
          <p:spPr>
            <a:xfrm flipH="1">
              <a:off x="3110257" y="5969453"/>
              <a:ext cx="190064" cy="165273"/>
            </a:xfrm>
            <a:prstGeom prst="rect">
              <a:avLst/>
            </a:prstGeom>
            <a:scene3d>
              <a:camera prst="isometricRightUp"/>
              <a:lightRig rig="threePt" dir="t"/>
            </a:scene3d>
            <a:sp3d extrusionH="152400"/>
          </p:spPr>
        </p:pic>
        <p:pic>
          <p:nvPicPr>
            <p:cNvPr id="166" name="Picture 165">
              <a:extLst>
                <a:ext uri="{FF2B5EF4-FFF2-40B4-BE49-F238E27FC236}">
                  <a16:creationId xmlns:a16="http://schemas.microsoft.com/office/drawing/2014/main" xmlns="" id="{F1B29C7D-699A-447A-8596-49FBAA295E92}"/>
                </a:ext>
              </a:extLst>
            </p:cNvPr>
            <p:cNvPicPr>
              <a:picLocks noChangeAspect="1"/>
            </p:cNvPicPr>
            <p:nvPr/>
          </p:nvPicPr>
          <p:blipFill rotWithShape="1">
            <a:blip r:embed="rId10"/>
            <a:srcRect l="11278" t="522" r="21607" b="90218"/>
            <a:stretch/>
          </p:blipFill>
          <p:spPr>
            <a:xfrm flipH="1">
              <a:off x="3110459" y="5734465"/>
              <a:ext cx="190064" cy="165273"/>
            </a:xfrm>
            <a:prstGeom prst="rect">
              <a:avLst/>
            </a:prstGeom>
            <a:scene3d>
              <a:camera prst="isometricRightUp"/>
              <a:lightRig rig="threePt" dir="t"/>
            </a:scene3d>
            <a:sp3d extrusionH="152400"/>
          </p:spPr>
        </p:pic>
        <p:pic>
          <p:nvPicPr>
            <p:cNvPr id="167" name="Picture 166">
              <a:extLst>
                <a:ext uri="{FF2B5EF4-FFF2-40B4-BE49-F238E27FC236}">
                  <a16:creationId xmlns:a16="http://schemas.microsoft.com/office/drawing/2014/main" xmlns="" id="{8E7C65AD-721B-4359-BA13-9BA33CFD33F5}"/>
                </a:ext>
              </a:extLst>
            </p:cNvPr>
            <p:cNvPicPr>
              <a:picLocks noChangeAspect="1"/>
            </p:cNvPicPr>
            <p:nvPr/>
          </p:nvPicPr>
          <p:blipFill rotWithShape="1">
            <a:blip r:embed="rId10"/>
            <a:srcRect l="11278" t="522" r="21607" b="90218"/>
            <a:stretch/>
          </p:blipFill>
          <p:spPr>
            <a:xfrm flipH="1">
              <a:off x="3110257" y="5510471"/>
              <a:ext cx="190064" cy="165273"/>
            </a:xfrm>
            <a:prstGeom prst="rect">
              <a:avLst/>
            </a:prstGeom>
            <a:scene3d>
              <a:camera prst="isometricRightUp"/>
              <a:lightRig rig="threePt" dir="t"/>
            </a:scene3d>
            <a:sp3d extrusionH="152400"/>
          </p:spPr>
        </p:pic>
        <p:pic>
          <p:nvPicPr>
            <p:cNvPr id="168" name="Picture 167">
              <a:extLst>
                <a:ext uri="{FF2B5EF4-FFF2-40B4-BE49-F238E27FC236}">
                  <a16:creationId xmlns:a16="http://schemas.microsoft.com/office/drawing/2014/main" xmlns="" id="{14AFC25E-13DE-4F32-80A4-C51947151C4A}"/>
                </a:ext>
              </a:extLst>
            </p:cNvPr>
            <p:cNvPicPr>
              <a:picLocks noChangeAspect="1"/>
            </p:cNvPicPr>
            <p:nvPr/>
          </p:nvPicPr>
          <p:blipFill rotWithShape="1">
            <a:blip r:embed="rId10"/>
            <a:srcRect l="11278" t="522" r="21607" b="90218"/>
            <a:stretch/>
          </p:blipFill>
          <p:spPr>
            <a:xfrm flipH="1">
              <a:off x="3110257" y="5283838"/>
              <a:ext cx="190064" cy="165273"/>
            </a:xfrm>
            <a:prstGeom prst="rect">
              <a:avLst/>
            </a:prstGeom>
            <a:scene3d>
              <a:camera prst="isometricRightUp"/>
              <a:lightRig rig="threePt" dir="t"/>
            </a:scene3d>
            <a:sp3d extrusionH="152400"/>
          </p:spPr>
        </p:pic>
        <p:pic>
          <p:nvPicPr>
            <p:cNvPr id="169" name="Picture 168">
              <a:extLst>
                <a:ext uri="{FF2B5EF4-FFF2-40B4-BE49-F238E27FC236}">
                  <a16:creationId xmlns:a16="http://schemas.microsoft.com/office/drawing/2014/main" xmlns="" id="{18CBF2BD-B1BE-4579-AAB5-E333C429B7DF}"/>
                </a:ext>
              </a:extLst>
            </p:cNvPr>
            <p:cNvPicPr>
              <a:picLocks noChangeAspect="1"/>
            </p:cNvPicPr>
            <p:nvPr/>
          </p:nvPicPr>
          <p:blipFill rotWithShape="1">
            <a:blip r:embed="rId10"/>
            <a:srcRect l="11278" t="522" r="21607" b="90218"/>
            <a:stretch/>
          </p:blipFill>
          <p:spPr>
            <a:xfrm flipH="1">
              <a:off x="3098540" y="5075653"/>
              <a:ext cx="190064" cy="165273"/>
            </a:xfrm>
            <a:prstGeom prst="rect">
              <a:avLst/>
            </a:prstGeom>
            <a:scene3d>
              <a:camera prst="isometricRightUp"/>
              <a:lightRig rig="threePt" dir="t"/>
            </a:scene3d>
            <a:sp3d extrusionH="152400"/>
          </p:spPr>
        </p:pic>
        <p:pic>
          <p:nvPicPr>
            <p:cNvPr id="170" name="Picture 169">
              <a:extLst>
                <a:ext uri="{FF2B5EF4-FFF2-40B4-BE49-F238E27FC236}">
                  <a16:creationId xmlns:a16="http://schemas.microsoft.com/office/drawing/2014/main" xmlns="" id="{4B9F2984-766D-44DC-98F1-00373C3800F1}"/>
                </a:ext>
              </a:extLst>
            </p:cNvPr>
            <p:cNvPicPr>
              <a:picLocks noChangeAspect="1"/>
            </p:cNvPicPr>
            <p:nvPr/>
          </p:nvPicPr>
          <p:blipFill rotWithShape="1">
            <a:blip r:embed="rId10"/>
            <a:srcRect l="11278" t="522" r="21607" b="90218"/>
            <a:stretch/>
          </p:blipFill>
          <p:spPr>
            <a:xfrm flipH="1">
              <a:off x="3096646" y="4851688"/>
              <a:ext cx="190064" cy="165273"/>
            </a:xfrm>
            <a:prstGeom prst="rect">
              <a:avLst/>
            </a:prstGeom>
            <a:scene3d>
              <a:camera prst="isometricRightUp"/>
              <a:lightRig rig="threePt" dir="t"/>
            </a:scene3d>
            <a:sp3d extrusionH="152400"/>
          </p:spPr>
        </p:pic>
        <p:pic>
          <p:nvPicPr>
            <p:cNvPr id="171" name="Picture 170">
              <a:extLst>
                <a:ext uri="{FF2B5EF4-FFF2-40B4-BE49-F238E27FC236}">
                  <a16:creationId xmlns:a16="http://schemas.microsoft.com/office/drawing/2014/main" xmlns="" id="{C308C5C8-5143-442E-9D4C-57BA0ACDF373}"/>
                </a:ext>
              </a:extLst>
            </p:cNvPr>
            <p:cNvPicPr>
              <a:picLocks noChangeAspect="1"/>
            </p:cNvPicPr>
            <p:nvPr/>
          </p:nvPicPr>
          <p:blipFill rotWithShape="1">
            <a:blip r:embed="rId10"/>
            <a:srcRect l="11278" t="522" r="21607" b="90218"/>
            <a:stretch/>
          </p:blipFill>
          <p:spPr>
            <a:xfrm flipH="1">
              <a:off x="3100258" y="4629565"/>
              <a:ext cx="190064" cy="165273"/>
            </a:xfrm>
            <a:prstGeom prst="rect">
              <a:avLst/>
            </a:prstGeom>
            <a:scene3d>
              <a:camera prst="isometricRightUp"/>
              <a:lightRig rig="threePt" dir="t"/>
            </a:scene3d>
            <a:sp3d extrusionH="152400"/>
          </p:spPr>
        </p:pic>
      </p:grpSp>
      <p:cxnSp>
        <p:nvCxnSpPr>
          <p:cNvPr id="175" name="Straight Arrow Connector 174">
            <a:extLst>
              <a:ext uri="{FF2B5EF4-FFF2-40B4-BE49-F238E27FC236}">
                <a16:creationId xmlns:a16="http://schemas.microsoft.com/office/drawing/2014/main" xmlns="" id="{13B57DB5-A68B-4C09-B8E4-326366A755D0}"/>
              </a:ext>
            </a:extLst>
          </p:cNvPr>
          <p:cNvCxnSpPr>
            <a:cxnSpLocks/>
          </p:cNvCxnSpPr>
          <p:nvPr/>
        </p:nvCxnSpPr>
        <p:spPr>
          <a:xfrm>
            <a:off x="7279742" y="2930314"/>
            <a:ext cx="300167" cy="243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xmlns="" id="{D3474010-5151-4F1F-AC95-9FFCD5660022}"/>
              </a:ext>
            </a:extLst>
          </p:cNvPr>
          <p:cNvGrpSpPr/>
          <p:nvPr/>
        </p:nvGrpSpPr>
        <p:grpSpPr>
          <a:xfrm>
            <a:off x="5807585" y="2176934"/>
            <a:ext cx="163310" cy="1298636"/>
            <a:chOff x="7743445" y="2902578"/>
            <a:chExt cx="217747" cy="1731514"/>
          </a:xfrm>
        </p:grpSpPr>
        <p:pic>
          <p:nvPicPr>
            <p:cNvPr id="177" name="Picture 176">
              <a:extLst>
                <a:ext uri="{FF2B5EF4-FFF2-40B4-BE49-F238E27FC236}">
                  <a16:creationId xmlns:a16="http://schemas.microsoft.com/office/drawing/2014/main" xmlns="" id="{06CC35DD-8046-427D-8885-895DE66082CE}"/>
                </a:ext>
              </a:extLst>
            </p:cNvPr>
            <p:cNvPicPr>
              <a:picLocks noChangeAspect="1"/>
            </p:cNvPicPr>
            <p:nvPr/>
          </p:nvPicPr>
          <p:blipFill rotWithShape="1">
            <a:blip r:embed="rId10"/>
            <a:srcRect l="11278" t="522" r="21607" b="90218"/>
            <a:stretch/>
          </p:blipFill>
          <p:spPr>
            <a:xfrm flipH="1">
              <a:off x="7758574" y="3120479"/>
              <a:ext cx="190064" cy="165273"/>
            </a:xfrm>
            <a:prstGeom prst="rect">
              <a:avLst/>
            </a:prstGeom>
            <a:scene3d>
              <a:camera prst="isometricRightUp"/>
              <a:lightRig rig="threePt" dir="t"/>
            </a:scene3d>
            <a:sp3d extrusionH="152400"/>
          </p:spPr>
        </p:pic>
        <p:pic>
          <p:nvPicPr>
            <p:cNvPr id="178" name="Picture 177">
              <a:extLst>
                <a:ext uri="{FF2B5EF4-FFF2-40B4-BE49-F238E27FC236}">
                  <a16:creationId xmlns:a16="http://schemas.microsoft.com/office/drawing/2014/main" xmlns="" id="{86896507-D904-40F0-8E12-128B3895B27E}"/>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7743445" y="2902578"/>
              <a:ext cx="190064" cy="165273"/>
            </a:xfrm>
            <a:prstGeom prst="rect">
              <a:avLst/>
            </a:prstGeom>
            <a:scene3d>
              <a:camera prst="isometricRightUp"/>
              <a:lightRig rig="threePt" dir="t"/>
            </a:scene3d>
            <a:sp3d extrusionH="152400"/>
          </p:spPr>
        </p:pic>
        <p:pic>
          <p:nvPicPr>
            <p:cNvPr id="179" name="Picture 178">
              <a:extLst>
                <a:ext uri="{FF2B5EF4-FFF2-40B4-BE49-F238E27FC236}">
                  <a16:creationId xmlns:a16="http://schemas.microsoft.com/office/drawing/2014/main" xmlns="" id="{7C1C5C2B-2626-435C-99FF-977AA88B9B91}"/>
                </a:ext>
              </a:extLst>
            </p:cNvPr>
            <p:cNvPicPr>
              <a:picLocks noChangeAspect="1"/>
            </p:cNvPicPr>
            <p:nvPr/>
          </p:nvPicPr>
          <p:blipFill rotWithShape="1">
            <a:blip r:embed="rId10"/>
            <a:srcRect l="11278" t="522" r="21607" b="90218"/>
            <a:stretch/>
          </p:blipFill>
          <p:spPr>
            <a:xfrm flipH="1">
              <a:off x="7767350" y="3586223"/>
              <a:ext cx="190064" cy="165273"/>
            </a:xfrm>
            <a:prstGeom prst="rect">
              <a:avLst/>
            </a:prstGeom>
            <a:scene3d>
              <a:camera prst="isometricRightUp"/>
              <a:lightRig rig="threePt" dir="t"/>
            </a:scene3d>
            <a:sp3d extrusionH="152400"/>
          </p:spPr>
        </p:pic>
        <p:pic>
          <p:nvPicPr>
            <p:cNvPr id="180" name="Picture 179">
              <a:extLst>
                <a:ext uri="{FF2B5EF4-FFF2-40B4-BE49-F238E27FC236}">
                  <a16:creationId xmlns:a16="http://schemas.microsoft.com/office/drawing/2014/main" xmlns="" id="{52598628-F9DA-44EE-9711-E683BA33EAD4}"/>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7752221" y="3368322"/>
              <a:ext cx="190064" cy="165273"/>
            </a:xfrm>
            <a:prstGeom prst="rect">
              <a:avLst/>
            </a:prstGeom>
            <a:scene3d>
              <a:camera prst="isometricRightUp"/>
              <a:lightRig rig="threePt" dir="t"/>
            </a:scene3d>
            <a:sp3d extrusionH="152400"/>
          </p:spPr>
        </p:pic>
        <p:pic>
          <p:nvPicPr>
            <p:cNvPr id="181" name="Picture 180">
              <a:extLst>
                <a:ext uri="{FF2B5EF4-FFF2-40B4-BE49-F238E27FC236}">
                  <a16:creationId xmlns:a16="http://schemas.microsoft.com/office/drawing/2014/main" xmlns="" id="{55EE8803-FA91-4BCE-BEC7-EEC7B29531E3}"/>
                </a:ext>
              </a:extLst>
            </p:cNvPr>
            <p:cNvPicPr>
              <a:picLocks noChangeAspect="1"/>
            </p:cNvPicPr>
            <p:nvPr/>
          </p:nvPicPr>
          <p:blipFill rotWithShape="1">
            <a:blip r:embed="rId10"/>
            <a:srcRect l="11278" t="522" r="21607" b="90218"/>
            <a:stretch/>
          </p:blipFill>
          <p:spPr>
            <a:xfrm flipH="1">
              <a:off x="7768043" y="4045994"/>
              <a:ext cx="190064" cy="165273"/>
            </a:xfrm>
            <a:prstGeom prst="rect">
              <a:avLst/>
            </a:prstGeom>
            <a:scene3d>
              <a:camera prst="isometricRightUp"/>
              <a:lightRig rig="threePt" dir="t"/>
            </a:scene3d>
            <a:sp3d extrusionH="152400"/>
          </p:spPr>
        </p:pic>
        <p:pic>
          <p:nvPicPr>
            <p:cNvPr id="182" name="Picture 181">
              <a:extLst>
                <a:ext uri="{FF2B5EF4-FFF2-40B4-BE49-F238E27FC236}">
                  <a16:creationId xmlns:a16="http://schemas.microsoft.com/office/drawing/2014/main" xmlns="" id="{0349DB64-F916-4A40-941C-C43BB86EC49B}"/>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7771128" y="3824449"/>
              <a:ext cx="190064" cy="165273"/>
            </a:xfrm>
            <a:prstGeom prst="rect">
              <a:avLst/>
            </a:prstGeom>
            <a:scene3d>
              <a:camera prst="isometricRightUp"/>
              <a:lightRig rig="threePt" dir="t"/>
            </a:scene3d>
            <a:sp3d extrusionH="152400"/>
          </p:spPr>
        </p:pic>
        <p:pic>
          <p:nvPicPr>
            <p:cNvPr id="183" name="Picture 182">
              <a:extLst>
                <a:ext uri="{FF2B5EF4-FFF2-40B4-BE49-F238E27FC236}">
                  <a16:creationId xmlns:a16="http://schemas.microsoft.com/office/drawing/2014/main" xmlns="" id="{10170F73-7067-405B-B59C-F9EA916371F6}"/>
                </a:ext>
              </a:extLst>
            </p:cNvPr>
            <p:cNvPicPr>
              <a:picLocks noChangeAspect="1"/>
            </p:cNvPicPr>
            <p:nvPr/>
          </p:nvPicPr>
          <p:blipFill rotWithShape="1">
            <a:blip r:embed="rId10"/>
            <a:srcRect l="11278" t="522" r="21607" b="90218"/>
            <a:stretch/>
          </p:blipFill>
          <p:spPr>
            <a:xfrm flipH="1">
              <a:off x="7767350" y="4468819"/>
              <a:ext cx="190064" cy="165273"/>
            </a:xfrm>
            <a:prstGeom prst="rect">
              <a:avLst/>
            </a:prstGeom>
            <a:scene3d>
              <a:camera prst="isometricRightUp"/>
              <a:lightRig rig="threePt" dir="t"/>
            </a:scene3d>
            <a:sp3d extrusionH="152400"/>
          </p:spPr>
        </p:pic>
        <p:pic>
          <p:nvPicPr>
            <p:cNvPr id="184" name="Picture 183">
              <a:extLst>
                <a:ext uri="{FF2B5EF4-FFF2-40B4-BE49-F238E27FC236}">
                  <a16:creationId xmlns:a16="http://schemas.microsoft.com/office/drawing/2014/main" xmlns="" id="{3BCCD82B-5C9A-41C9-8C3F-0DB8686CB46F}"/>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7763719" y="4280576"/>
              <a:ext cx="190064" cy="165273"/>
            </a:xfrm>
            <a:prstGeom prst="rect">
              <a:avLst/>
            </a:prstGeom>
            <a:scene3d>
              <a:camera prst="isometricRightUp"/>
              <a:lightRig rig="threePt" dir="t"/>
            </a:scene3d>
            <a:sp3d extrusionH="152400"/>
          </p:spPr>
        </p:pic>
      </p:grpSp>
      <p:pic>
        <p:nvPicPr>
          <p:cNvPr id="185" name="Picture 184">
            <a:extLst>
              <a:ext uri="{FF2B5EF4-FFF2-40B4-BE49-F238E27FC236}">
                <a16:creationId xmlns:a16="http://schemas.microsoft.com/office/drawing/2014/main" xmlns="" id="{E088A4DB-C372-409E-BD30-2866DB40B56A}"/>
              </a:ext>
            </a:extLst>
          </p:cNvPr>
          <p:cNvPicPr>
            <a:picLocks noChangeAspect="1"/>
          </p:cNvPicPr>
          <p:nvPr/>
        </p:nvPicPr>
        <p:blipFill>
          <a:blip r:embed="rId11"/>
          <a:stretch>
            <a:fillRect/>
          </a:stretch>
        </p:blipFill>
        <p:spPr>
          <a:xfrm>
            <a:off x="2445987" y="2520777"/>
            <a:ext cx="2093119" cy="171450"/>
          </a:xfrm>
          <a:prstGeom prst="rect">
            <a:avLst/>
          </a:prstGeom>
        </p:spPr>
      </p:pic>
      <p:pic>
        <p:nvPicPr>
          <p:cNvPr id="186" name="Picture 185">
            <a:extLst>
              <a:ext uri="{FF2B5EF4-FFF2-40B4-BE49-F238E27FC236}">
                <a16:creationId xmlns:a16="http://schemas.microsoft.com/office/drawing/2014/main" xmlns="" id="{99871229-FA08-49DB-A364-E36B07A45EB7}"/>
              </a:ext>
            </a:extLst>
          </p:cNvPr>
          <p:cNvPicPr>
            <a:picLocks noChangeAspect="1"/>
          </p:cNvPicPr>
          <p:nvPr/>
        </p:nvPicPr>
        <p:blipFill>
          <a:blip r:embed="rId12"/>
          <a:stretch>
            <a:fillRect/>
          </a:stretch>
        </p:blipFill>
        <p:spPr>
          <a:xfrm>
            <a:off x="2423364" y="2846667"/>
            <a:ext cx="2100263" cy="171450"/>
          </a:xfrm>
          <a:prstGeom prst="rect">
            <a:avLst/>
          </a:prstGeom>
        </p:spPr>
      </p:pic>
      <p:pic>
        <p:nvPicPr>
          <p:cNvPr id="187" name="Picture 186">
            <a:extLst>
              <a:ext uri="{FF2B5EF4-FFF2-40B4-BE49-F238E27FC236}">
                <a16:creationId xmlns:a16="http://schemas.microsoft.com/office/drawing/2014/main" xmlns="" id="{BE5981E3-3A1C-4BAE-B131-B6A6F5169CE6}"/>
              </a:ext>
            </a:extLst>
          </p:cNvPr>
          <p:cNvPicPr>
            <a:picLocks noChangeAspect="1"/>
          </p:cNvPicPr>
          <p:nvPr/>
        </p:nvPicPr>
        <p:blipFill>
          <a:blip r:embed="rId13"/>
          <a:stretch>
            <a:fillRect/>
          </a:stretch>
        </p:blipFill>
        <p:spPr>
          <a:xfrm>
            <a:off x="2434148" y="3164407"/>
            <a:ext cx="2087114" cy="170377"/>
          </a:xfrm>
          <a:prstGeom prst="rect">
            <a:avLst/>
          </a:prstGeom>
        </p:spPr>
      </p:pic>
      <p:cxnSp>
        <p:nvCxnSpPr>
          <p:cNvPr id="188" name="Straight Arrow Connector 187">
            <a:extLst>
              <a:ext uri="{FF2B5EF4-FFF2-40B4-BE49-F238E27FC236}">
                <a16:creationId xmlns:a16="http://schemas.microsoft.com/office/drawing/2014/main" xmlns="" id="{0E518AF0-9BB2-4C17-B4E1-AF77CE4D3D44}"/>
              </a:ext>
            </a:extLst>
          </p:cNvPr>
          <p:cNvCxnSpPr>
            <a:cxnSpLocks/>
          </p:cNvCxnSpPr>
          <p:nvPr/>
        </p:nvCxnSpPr>
        <p:spPr>
          <a:xfrm>
            <a:off x="5950133" y="2846666"/>
            <a:ext cx="330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Down Arrow 20">
            <a:extLst>
              <a:ext uri="{FF2B5EF4-FFF2-40B4-BE49-F238E27FC236}">
                <a16:creationId xmlns:a16="http://schemas.microsoft.com/office/drawing/2014/main" xmlns="" id="{9EE6D6D6-0C42-46D2-A07A-0EBC76BEC682}"/>
              </a:ext>
            </a:extLst>
          </p:cNvPr>
          <p:cNvSpPr/>
          <p:nvPr/>
        </p:nvSpPr>
        <p:spPr>
          <a:xfrm rot="17974539">
            <a:off x="2895534" y="1937212"/>
            <a:ext cx="226176" cy="348683"/>
          </a:xfrm>
          <a:prstGeom prst="downArrow">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6"/>
              </a:solidFill>
            </a:endParaRPr>
          </a:p>
        </p:txBody>
      </p:sp>
      <p:pic>
        <p:nvPicPr>
          <p:cNvPr id="71" name="Picture 2" descr="Image result for perfusion image">
            <a:extLst>
              <a:ext uri="{FF2B5EF4-FFF2-40B4-BE49-F238E27FC236}">
                <a16:creationId xmlns:a16="http://schemas.microsoft.com/office/drawing/2014/main" xmlns="" id="{1C19DFDC-9903-4405-A5D6-5405EDBFD2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582" t="8260" b="50982"/>
          <a:stretch/>
        </p:blipFill>
        <p:spPr bwMode="auto">
          <a:xfrm>
            <a:off x="7967855" y="1920494"/>
            <a:ext cx="265704" cy="309116"/>
          </a:xfrm>
          <a:prstGeom prst="rect">
            <a:avLst/>
          </a:prstGeom>
          <a:noFill/>
          <a:scene3d>
            <a:camera prst="isometricOffAxis1Right"/>
            <a:lightRig rig="threePt" dir="t"/>
          </a:scene3d>
          <a:sp3d extrusionH="107950"/>
          <a:extLst>
            <a:ext uri="{909E8E84-426E-40DD-AFC4-6F175D3DCCD1}">
              <a14:hiddenFill xmlns:a14="http://schemas.microsoft.com/office/drawing/2010/main">
                <a:solidFill>
                  <a:srgbClr val="FFFFFF"/>
                </a:solidFill>
              </a14:hiddenFill>
            </a:ext>
          </a:extLst>
        </p:spPr>
      </p:pic>
      <p:pic>
        <p:nvPicPr>
          <p:cNvPr id="72" name="Picture 2" descr="Image result for perfusion image">
            <a:extLst>
              <a:ext uri="{FF2B5EF4-FFF2-40B4-BE49-F238E27FC236}">
                <a16:creationId xmlns:a16="http://schemas.microsoft.com/office/drawing/2014/main" xmlns="" id="{0D5B55BB-E4F5-4AC1-B792-D92913632D7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582" t="8260" b="50982"/>
          <a:stretch/>
        </p:blipFill>
        <p:spPr bwMode="auto">
          <a:xfrm>
            <a:off x="8198412" y="1964956"/>
            <a:ext cx="265704" cy="309116"/>
          </a:xfrm>
          <a:prstGeom prst="rect">
            <a:avLst/>
          </a:prstGeom>
          <a:noFill/>
          <a:scene3d>
            <a:camera prst="isometricOffAxis1Right"/>
            <a:lightRig rig="threePt" dir="t"/>
          </a:scene3d>
          <a:sp3d extrusionH="107950"/>
          <a:extLst>
            <a:ext uri="{909E8E84-426E-40DD-AFC4-6F175D3DCCD1}">
              <a14:hiddenFill xmlns:a14="http://schemas.microsoft.com/office/drawing/2010/main">
                <a:solidFill>
                  <a:srgbClr val="FFFFFF"/>
                </a:solidFill>
              </a14:hiddenFill>
            </a:ext>
          </a:extLst>
        </p:spPr>
      </p:pic>
      <p:pic>
        <p:nvPicPr>
          <p:cNvPr id="73" name="Picture 2" descr="Image result for perfusion image">
            <a:extLst>
              <a:ext uri="{FF2B5EF4-FFF2-40B4-BE49-F238E27FC236}">
                <a16:creationId xmlns:a16="http://schemas.microsoft.com/office/drawing/2014/main" xmlns="" id="{28D96B34-EB29-4AE2-8053-BD23FA5991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582" t="8260" b="50982"/>
          <a:stretch/>
        </p:blipFill>
        <p:spPr bwMode="auto">
          <a:xfrm>
            <a:off x="8397338" y="2080670"/>
            <a:ext cx="265704" cy="309116"/>
          </a:xfrm>
          <a:prstGeom prst="rect">
            <a:avLst/>
          </a:prstGeom>
          <a:noFill/>
          <a:scene3d>
            <a:camera prst="isometricOffAxis1Right"/>
            <a:lightRig rig="threePt" dir="t"/>
          </a:scene3d>
          <a:sp3d extrusionH="107950"/>
          <a:extLst>
            <a:ext uri="{909E8E84-426E-40DD-AFC4-6F175D3DCCD1}">
              <a14:hiddenFill xmlns:a14="http://schemas.microsoft.com/office/drawing/2010/main">
                <a:solidFill>
                  <a:srgbClr val="FFFFFF"/>
                </a:solidFill>
              </a14:hiddenFill>
            </a:ext>
          </a:extLst>
        </p:spPr>
      </p:pic>
      <p:pic>
        <p:nvPicPr>
          <p:cNvPr id="74" name="Picture 2" descr="Image result for perfusion image">
            <a:extLst>
              <a:ext uri="{FF2B5EF4-FFF2-40B4-BE49-F238E27FC236}">
                <a16:creationId xmlns:a16="http://schemas.microsoft.com/office/drawing/2014/main" xmlns="" id="{413F1547-D96F-49AA-A15D-FB06E5ED1E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582" t="8260" b="50982"/>
          <a:stretch/>
        </p:blipFill>
        <p:spPr bwMode="auto">
          <a:xfrm>
            <a:off x="8580230" y="2180137"/>
            <a:ext cx="265704" cy="309116"/>
          </a:xfrm>
          <a:prstGeom prst="rect">
            <a:avLst/>
          </a:prstGeom>
          <a:noFill/>
          <a:scene3d>
            <a:camera prst="isometricOffAxis1Right"/>
            <a:lightRig rig="threePt" dir="t"/>
          </a:scene3d>
          <a:sp3d extrusionH="107950"/>
          <a:extLst>
            <a:ext uri="{909E8E84-426E-40DD-AFC4-6F175D3DCCD1}">
              <a14:hiddenFill xmlns:a14="http://schemas.microsoft.com/office/drawing/2010/main">
                <a:solidFill>
                  <a:srgbClr val="FFFFFF"/>
                </a:solidFill>
              </a14:hiddenFill>
            </a:ext>
          </a:extLst>
        </p:spPr>
      </p:pic>
      <p:pic>
        <p:nvPicPr>
          <p:cNvPr id="75" name="Picture 2" descr="Image result for perfusion image">
            <a:extLst>
              <a:ext uri="{FF2B5EF4-FFF2-40B4-BE49-F238E27FC236}">
                <a16:creationId xmlns:a16="http://schemas.microsoft.com/office/drawing/2014/main" xmlns="" id="{C1B90343-2F49-4C93-8A80-AEDFE8EFB3A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582" t="8260" b="50982"/>
          <a:stretch/>
        </p:blipFill>
        <p:spPr bwMode="auto">
          <a:xfrm>
            <a:off x="8698041" y="2260994"/>
            <a:ext cx="265704" cy="309116"/>
          </a:xfrm>
          <a:prstGeom prst="rect">
            <a:avLst/>
          </a:prstGeom>
          <a:noFill/>
          <a:scene3d>
            <a:camera prst="isometricOffAxis1Right"/>
            <a:lightRig rig="threePt" dir="t"/>
          </a:scene3d>
          <a:sp3d extrusionH="107950"/>
          <a:extLst>
            <a:ext uri="{909E8E84-426E-40DD-AFC4-6F175D3DCCD1}">
              <a14:hiddenFill xmlns:a14="http://schemas.microsoft.com/office/drawing/2010/main">
                <a:solidFill>
                  <a:srgbClr val="FFFFFF"/>
                </a:solidFill>
              </a14:hiddenFill>
            </a:ext>
          </a:extLst>
        </p:spPr>
      </p:pic>
      <p:pic>
        <p:nvPicPr>
          <p:cNvPr id="76" name="Picture 2" descr="Image result for perfusion image">
            <a:extLst>
              <a:ext uri="{FF2B5EF4-FFF2-40B4-BE49-F238E27FC236}">
                <a16:creationId xmlns:a16="http://schemas.microsoft.com/office/drawing/2014/main" xmlns="" id="{D480DF86-FAD5-405B-A600-87ABA3DC59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582" t="8260" b="50982"/>
          <a:stretch/>
        </p:blipFill>
        <p:spPr bwMode="auto">
          <a:xfrm>
            <a:off x="8815356" y="2398182"/>
            <a:ext cx="265704" cy="309116"/>
          </a:xfrm>
          <a:prstGeom prst="rect">
            <a:avLst/>
          </a:prstGeom>
          <a:noFill/>
          <a:scene3d>
            <a:camera prst="isometricOffAxis1Right"/>
            <a:lightRig rig="threePt" dir="t"/>
          </a:scene3d>
          <a:sp3d extrusionH="107950"/>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xmlns="" id="{08FD5133-40B6-4155-AF62-6616642500E0}"/>
              </a:ext>
            </a:extLst>
          </p:cNvPr>
          <p:cNvSpPr/>
          <p:nvPr/>
        </p:nvSpPr>
        <p:spPr>
          <a:xfrm>
            <a:off x="4239579" y="3963646"/>
            <a:ext cx="2843485" cy="533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accent6"/>
                </a:solidFill>
              </a:rPr>
              <a:t>CNN:</a:t>
            </a:r>
          </a:p>
          <a:p>
            <a:pPr marL="285729" indent="-285729">
              <a:buFont typeface="Arial" panose="020B0604020202020204" pitchFamily="34" charset="0"/>
              <a:buChar char="•"/>
            </a:pPr>
            <a:r>
              <a:rPr lang="en-US" sz="1400" dirty="0">
                <a:solidFill>
                  <a:schemeClr val="accent6"/>
                </a:solidFill>
              </a:rPr>
              <a:t>No. of inputs: 8</a:t>
            </a:r>
          </a:p>
          <a:p>
            <a:pPr marL="285729" indent="-285729">
              <a:buFont typeface="Arial" panose="020B0604020202020204" pitchFamily="34" charset="0"/>
              <a:buChar char="•"/>
            </a:pPr>
            <a:r>
              <a:rPr lang="en-US" sz="1400" dirty="0">
                <a:solidFill>
                  <a:schemeClr val="accent6"/>
                </a:solidFill>
              </a:rPr>
              <a:t>No. of outputs: 14</a:t>
            </a:r>
          </a:p>
        </p:txBody>
      </p:sp>
      <p:sp>
        <p:nvSpPr>
          <p:cNvPr id="2" name="Trapezoid 1">
            <a:extLst>
              <a:ext uri="{FF2B5EF4-FFF2-40B4-BE49-F238E27FC236}">
                <a16:creationId xmlns:a16="http://schemas.microsoft.com/office/drawing/2014/main" xmlns="" id="{D21963A8-557A-4577-B0F2-FA12EABA3233}"/>
              </a:ext>
            </a:extLst>
          </p:cNvPr>
          <p:cNvSpPr/>
          <p:nvPr/>
        </p:nvSpPr>
        <p:spPr bwMode="auto">
          <a:xfrm rot="5400000">
            <a:off x="6265152" y="2587107"/>
            <a:ext cx="533335" cy="463713"/>
          </a:xfrm>
          <a:prstGeom prst="trapezoid">
            <a:avLst/>
          </a:prstGeom>
          <a:solidFill>
            <a:srgbClr val="92D050"/>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31"/>
            <a:endParaRPr lang="en-US"/>
          </a:p>
        </p:txBody>
      </p:sp>
      <p:sp>
        <p:nvSpPr>
          <p:cNvPr id="85" name="Trapezoid 84">
            <a:extLst>
              <a:ext uri="{FF2B5EF4-FFF2-40B4-BE49-F238E27FC236}">
                <a16:creationId xmlns:a16="http://schemas.microsoft.com/office/drawing/2014/main" xmlns="" id="{179B6654-507A-4B26-B397-57EF9B8CCED2}"/>
              </a:ext>
            </a:extLst>
          </p:cNvPr>
          <p:cNvSpPr/>
          <p:nvPr/>
        </p:nvSpPr>
        <p:spPr bwMode="auto">
          <a:xfrm rot="5400000" flipV="1">
            <a:off x="6732039" y="2587105"/>
            <a:ext cx="533335" cy="463712"/>
          </a:xfrm>
          <a:prstGeom prst="trapezoid">
            <a:avLst/>
          </a:prstGeom>
          <a:solidFill>
            <a:srgbClr val="92D050"/>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31"/>
            <a:endParaRPr lang="en-US"/>
          </a:p>
        </p:txBody>
      </p:sp>
      <p:sp>
        <p:nvSpPr>
          <p:cNvPr id="18" name="Rectangle 17">
            <a:extLst>
              <a:ext uri="{FF2B5EF4-FFF2-40B4-BE49-F238E27FC236}">
                <a16:creationId xmlns:a16="http://schemas.microsoft.com/office/drawing/2014/main" xmlns="" id="{94E8D515-BC05-459F-ABDB-215292D78DCF}"/>
              </a:ext>
            </a:extLst>
          </p:cNvPr>
          <p:cNvSpPr/>
          <p:nvPr/>
        </p:nvSpPr>
        <p:spPr>
          <a:xfrm>
            <a:off x="6399660" y="2288611"/>
            <a:ext cx="671979" cy="369332"/>
          </a:xfrm>
          <a:prstGeom prst="rect">
            <a:avLst/>
          </a:prstGeom>
        </p:spPr>
        <p:txBody>
          <a:bodyPr wrap="none">
            <a:spAutoFit/>
          </a:bodyPr>
          <a:lstStyle/>
          <a:p>
            <a:r>
              <a:rPr lang="en-US" sz="1800" dirty="0">
                <a:solidFill>
                  <a:schemeClr val="accent6"/>
                </a:solidFill>
              </a:rPr>
              <a:t>CNN</a:t>
            </a:r>
            <a:endParaRPr lang="en-US" sz="1800" dirty="0"/>
          </a:p>
        </p:txBody>
      </p:sp>
      <p:cxnSp>
        <p:nvCxnSpPr>
          <p:cNvPr id="20" name="Straight Arrow Connector 19">
            <a:extLst>
              <a:ext uri="{FF2B5EF4-FFF2-40B4-BE49-F238E27FC236}">
                <a16:creationId xmlns:a16="http://schemas.microsoft.com/office/drawing/2014/main" xmlns="" id="{62824A6C-A0C2-4651-960D-BE630062AB4F}"/>
              </a:ext>
            </a:extLst>
          </p:cNvPr>
          <p:cNvCxnSpPr>
            <a:cxnSpLocks/>
          </p:cNvCxnSpPr>
          <p:nvPr/>
        </p:nvCxnSpPr>
        <p:spPr bwMode="auto">
          <a:xfrm>
            <a:off x="7439101" y="1574635"/>
            <a:ext cx="1629238" cy="0"/>
          </a:xfrm>
          <a:prstGeom prst="straightConnector1">
            <a:avLst/>
          </a:prstGeom>
          <a:ln>
            <a:solidFill>
              <a:srgbClr val="0070C0"/>
            </a:solidFill>
            <a:prstDash val="lgDashDot"/>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90" name="Rectangle 89">
            <a:extLst>
              <a:ext uri="{FF2B5EF4-FFF2-40B4-BE49-F238E27FC236}">
                <a16:creationId xmlns:a16="http://schemas.microsoft.com/office/drawing/2014/main" xmlns="" id="{2FEEDE9F-5D27-4FB3-BD8A-7F815F2FACF4}"/>
              </a:ext>
            </a:extLst>
          </p:cNvPr>
          <p:cNvSpPr/>
          <p:nvPr/>
        </p:nvSpPr>
        <p:spPr>
          <a:xfrm>
            <a:off x="7676890" y="1329675"/>
            <a:ext cx="1175188" cy="236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accent6"/>
                </a:solidFill>
              </a:rPr>
              <a:t>Time points</a:t>
            </a:r>
          </a:p>
        </p:txBody>
      </p:sp>
      <p:sp>
        <p:nvSpPr>
          <p:cNvPr id="7" name="Rectangle 6">
            <a:extLst>
              <a:ext uri="{FF2B5EF4-FFF2-40B4-BE49-F238E27FC236}">
                <a16:creationId xmlns:a16="http://schemas.microsoft.com/office/drawing/2014/main" xmlns="" id="{9F1A08A4-EF7D-4034-890B-199CBCD07873}"/>
              </a:ext>
            </a:extLst>
          </p:cNvPr>
          <p:cNvSpPr/>
          <p:nvPr/>
        </p:nvSpPr>
        <p:spPr>
          <a:xfrm>
            <a:off x="4065170" y="1805165"/>
            <a:ext cx="1579728" cy="276999"/>
          </a:xfrm>
          <a:prstGeom prst="rect">
            <a:avLst/>
          </a:prstGeom>
        </p:spPr>
        <p:txBody>
          <a:bodyPr wrap="none">
            <a:spAutoFit/>
          </a:bodyPr>
          <a:lstStyle/>
          <a:p>
            <a:r>
              <a:rPr lang="en-GB" sz="1200" b="1" dirty="0">
                <a:solidFill>
                  <a:schemeClr val="accent6"/>
                </a:solidFill>
              </a:rPr>
              <a:t>2X faster acquisition </a:t>
            </a:r>
            <a:endParaRPr lang="en-US" sz="1200" b="1" dirty="0">
              <a:solidFill>
                <a:schemeClr val="accent6"/>
              </a:solidFill>
            </a:endParaRPr>
          </a:p>
        </p:txBody>
      </p:sp>
      <p:pic>
        <p:nvPicPr>
          <p:cNvPr id="94" name="Picture 93">
            <a:extLst>
              <a:ext uri="{FF2B5EF4-FFF2-40B4-BE49-F238E27FC236}">
                <a16:creationId xmlns:a16="http://schemas.microsoft.com/office/drawing/2014/main" xmlns="" id="{E2BE4BA0-2BCC-40A1-A06F-34FCE9E44189}"/>
              </a:ext>
            </a:extLst>
          </p:cNvPr>
          <p:cNvPicPr>
            <a:picLocks noChangeAspect="1"/>
          </p:cNvPicPr>
          <p:nvPr/>
        </p:nvPicPr>
        <p:blipFill>
          <a:blip r:embed="rId14"/>
          <a:stretch>
            <a:fillRect/>
          </a:stretch>
        </p:blipFill>
        <p:spPr>
          <a:xfrm>
            <a:off x="7685786" y="3096473"/>
            <a:ext cx="259760" cy="344854"/>
          </a:xfrm>
          <a:prstGeom prst="rect">
            <a:avLst/>
          </a:prstGeom>
          <a:scene3d>
            <a:camera prst="isometricRightUp">
              <a:rot lat="2100000" lon="19800000" rev="0"/>
            </a:camera>
            <a:lightRig rig="threePt" dir="t"/>
          </a:scene3d>
          <a:sp3d extrusionH="127000"/>
        </p:spPr>
      </p:pic>
      <p:pic>
        <p:nvPicPr>
          <p:cNvPr id="95" name="Picture 94">
            <a:extLst>
              <a:ext uri="{FF2B5EF4-FFF2-40B4-BE49-F238E27FC236}">
                <a16:creationId xmlns:a16="http://schemas.microsoft.com/office/drawing/2014/main" xmlns="" id="{BAB38954-B8C6-4F90-A688-A9A7B1B10FE8}"/>
              </a:ext>
            </a:extLst>
          </p:cNvPr>
          <p:cNvPicPr>
            <a:picLocks noChangeAspect="1"/>
          </p:cNvPicPr>
          <p:nvPr/>
        </p:nvPicPr>
        <p:blipFill>
          <a:blip r:embed="rId14"/>
          <a:stretch>
            <a:fillRect/>
          </a:stretch>
        </p:blipFill>
        <p:spPr>
          <a:xfrm>
            <a:off x="7917468" y="3134573"/>
            <a:ext cx="259760" cy="344854"/>
          </a:xfrm>
          <a:prstGeom prst="rect">
            <a:avLst/>
          </a:prstGeom>
          <a:scene3d>
            <a:camera prst="isometricRightUp">
              <a:rot lat="2100000" lon="19800000" rev="0"/>
            </a:camera>
            <a:lightRig rig="threePt" dir="t"/>
          </a:scene3d>
          <a:sp3d extrusionH="127000"/>
        </p:spPr>
      </p:pic>
      <p:pic>
        <p:nvPicPr>
          <p:cNvPr id="96" name="Picture 95">
            <a:extLst>
              <a:ext uri="{FF2B5EF4-FFF2-40B4-BE49-F238E27FC236}">
                <a16:creationId xmlns:a16="http://schemas.microsoft.com/office/drawing/2014/main" xmlns="" id="{13C71B7A-93E5-47CF-902C-3052C4EC1296}"/>
              </a:ext>
            </a:extLst>
          </p:cNvPr>
          <p:cNvPicPr>
            <a:picLocks noChangeAspect="1"/>
          </p:cNvPicPr>
          <p:nvPr/>
        </p:nvPicPr>
        <p:blipFill>
          <a:blip r:embed="rId14"/>
          <a:stretch>
            <a:fillRect/>
          </a:stretch>
        </p:blipFill>
        <p:spPr>
          <a:xfrm>
            <a:off x="8134612" y="3204469"/>
            <a:ext cx="259760" cy="344854"/>
          </a:xfrm>
          <a:prstGeom prst="rect">
            <a:avLst/>
          </a:prstGeom>
          <a:scene3d>
            <a:camera prst="isometricRightUp">
              <a:rot lat="2100000" lon="19800000" rev="0"/>
            </a:camera>
            <a:lightRig rig="threePt" dir="t"/>
          </a:scene3d>
          <a:sp3d extrusionH="127000"/>
        </p:spPr>
      </p:pic>
      <p:pic>
        <p:nvPicPr>
          <p:cNvPr id="97" name="Picture 96">
            <a:extLst>
              <a:ext uri="{FF2B5EF4-FFF2-40B4-BE49-F238E27FC236}">
                <a16:creationId xmlns:a16="http://schemas.microsoft.com/office/drawing/2014/main" xmlns="" id="{80017DB3-4631-49BB-9783-4BA7765CE586}"/>
              </a:ext>
            </a:extLst>
          </p:cNvPr>
          <p:cNvPicPr>
            <a:picLocks noChangeAspect="1"/>
          </p:cNvPicPr>
          <p:nvPr/>
        </p:nvPicPr>
        <p:blipFill>
          <a:blip r:embed="rId14"/>
          <a:stretch>
            <a:fillRect/>
          </a:stretch>
        </p:blipFill>
        <p:spPr>
          <a:xfrm>
            <a:off x="8323223" y="3274142"/>
            <a:ext cx="259760" cy="344854"/>
          </a:xfrm>
          <a:prstGeom prst="rect">
            <a:avLst/>
          </a:prstGeom>
          <a:scene3d>
            <a:camera prst="isometricRightUp">
              <a:rot lat="2100000" lon="19800000" rev="0"/>
            </a:camera>
            <a:lightRig rig="threePt" dir="t"/>
          </a:scene3d>
          <a:sp3d extrusionH="127000"/>
        </p:spPr>
      </p:pic>
      <p:pic>
        <p:nvPicPr>
          <p:cNvPr id="98" name="Picture 97">
            <a:extLst>
              <a:ext uri="{FF2B5EF4-FFF2-40B4-BE49-F238E27FC236}">
                <a16:creationId xmlns:a16="http://schemas.microsoft.com/office/drawing/2014/main" xmlns="" id="{A99376D6-5EA9-428C-8FD6-F598F0AE5CB0}"/>
              </a:ext>
            </a:extLst>
          </p:cNvPr>
          <p:cNvPicPr>
            <a:picLocks noChangeAspect="1"/>
          </p:cNvPicPr>
          <p:nvPr/>
        </p:nvPicPr>
        <p:blipFill>
          <a:blip r:embed="rId14"/>
          <a:stretch>
            <a:fillRect/>
          </a:stretch>
        </p:blipFill>
        <p:spPr>
          <a:xfrm>
            <a:off x="8529651" y="3363215"/>
            <a:ext cx="259760" cy="344854"/>
          </a:xfrm>
          <a:prstGeom prst="rect">
            <a:avLst/>
          </a:prstGeom>
          <a:scene3d>
            <a:camera prst="isometricRightUp">
              <a:rot lat="2100000" lon="19800000" rev="0"/>
            </a:camera>
            <a:lightRig rig="threePt" dir="t"/>
          </a:scene3d>
          <a:sp3d extrusionH="127000"/>
        </p:spPr>
      </p:pic>
      <p:pic>
        <p:nvPicPr>
          <p:cNvPr id="99" name="Picture 98">
            <a:extLst>
              <a:ext uri="{FF2B5EF4-FFF2-40B4-BE49-F238E27FC236}">
                <a16:creationId xmlns:a16="http://schemas.microsoft.com/office/drawing/2014/main" xmlns="" id="{7C3088A9-52BE-44F2-9F4C-A5E2DC0F206E}"/>
              </a:ext>
            </a:extLst>
          </p:cNvPr>
          <p:cNvPicPr>
            <a:picLocks noChangeAspect="1"/>
          </p:cNvPicPr>
          <p:nvPr/>
        </p:nvPicPr>
        <p:blipFill>
          <a:blip r:embed="rId14"/>
          <a:stretch>
            <a:fillRect/>
          </a:stretch>
        </p:blipFill>
        <p:spPr>
          <a:xfrm>
            <a:off x="8685205" y="3451692"/>
            <a:ext cx="259760" cy="344854"/>
          </a:xfrm>
          <a:prstGeom prst="rect">
            <a:avLst/>
          </a:prstGeom>
          <a:scene3d>
            <a:camera prst="isometricRightUp">
              <a:rot lat="2100000" lon="19800000" rev="0"/>
            </a:camera>
            <a:lightRig rig="threePt" dir="t"/>
          </a:scene3d>
          <a:sp3d extrusionH="127000"/>
        </p:spPr>
      </p:pic>
      <p:pic>
        <p:nvPicPr>
          <p:cNvPr id="100" name="Picture 99">
            <a:extLst>
              <a:ext uri="{FF2B5EF4-FFF2-40B4-BE49-F238E27FC236}">
                <a16:creationId xmlns:a16="http://schemas.microsoft.com/office/drawing/2014/main" xmlns="" id="{E20A4AD2-8B69-42B3-8463-844A72651737}"/>
              </a:ext>
            </a:extLst>
          </p:cNvPr>
          <p:cNvPicPr>
            <a:picLocks noChangeAspect="1"/>
          </p:cNvPicPr>
          <p:nvPr/>
        </p:nvPicPr>
        <p:blipFill>
          <a:blip r:embed="rId14"/>
          <a:stretch>
            <a:fillRect/>
          </a:stretch>
        </p:blipFill>
        <p:spPr>
          <a:xfrm>
            <a:off x="8818328" y="3577166"/>
            <a:ext cx="259760" cy="344854"/>
          </a:xfrm>
          <a:prstGeom prst="rect">
            <a:avLst/>
          </a:prstGeom>
          <a:scene3d>
            <a:camera prst="isometricRightUp">
              <a:rot lat="2100000" lon="19800000" rev="0"/>
            </a:camera>
            <a:lightRig rig="threePt" dir="t"/>
          </a:scene3d>
          <a:sp3d extrusionH="127000"/>
        </p:spPr>
      </p:pic>
    </p:spTree>
    <p:extLst>
      <p:ext uri="{BB962C8B-B14F-4D97-AF65-F5344CB8AC3E}">
        <p14:creationId xmlns:p14="http://schemas.microsoft.com/office/powerpoint/2010/main" val="579995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fade">
                                      <p:cBhvr>
                                        <p:cTn id="11" dur="500"/>
                                        <p:tgtEl>
                                          <p:spTgt spid="16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4"/>
                                        </p:tgtEl>
                                        <p:attrNameLst>
                                          <p:attrName>style.visibility</p:attrName>
                                        </p:attrNameLst>
                                      </p:cBhvr>
                                      <p:to>
                                        <p:strVal val="visible"/>
                                      </p:to>
                                    </p:set>
                                    <p:animEffect transition="in" filter="wipe(left)">
                                      <p:cBhvr>
                                        <p:cTn id="16" dur="500"/>
                                        <p:tgtEl>
                                          <p:spTgt spid="19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left)">
                                      <p:cBhvr>
                                        <p:cTn id="20" dur="500"/>
                                        <p:tgtEl>
                                          <p:spTgt spid="142"/>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135"/>
                                        </p:tgtEl>
                                        <p:attrNameLst>
                                          <p:attrName>style.visibility</p:attrName>
                                        </p:attrNameLst>
                                      </p:cBhvr>
                                      <p:to>
                                        <p:strVal val="visible"/>
                                      </p:to>
                                    </p:set>
                                  </p:childTnLst>
                                </p:cTn>
                              </p:par>
                            </p:childTnLst>
                          </p:cTn>
                        </p:par>
                        <p:par>
                          <p:cTn id="24" fill="hold">
                            <p:stCondLst>
                              <p:cond delay="1000"/>
                            </p:stCondLst>
                            <p:childTnLst>
                              <p:par>
                                <p:cTn id="25" presetID="63" presetClass="path" presetSubtype="0" accel="50000" decel="50000" fill="hold" nodeType="afterEffect">
                                  <p:stCondLst>
                                    <p:cond delay="0"/>
                                  </p:stCondLst>
                                  <p:childTnLst>
                                    <p:animMotion origin="layout" path="M 1.45833E-6 -1.85185E-6 L 0.12812 0.00023 " pathEditMode="relative" rAng="0" ptsTypes="AA">
                                      <p:cBhvr>
                                        <p:cTn id="26" dur="500" fill="hold"/>
                                        <p:tgtEl>
                                          <p:spTgt spid="135"/>
                                        </p:tgtEl>
                                        <p:attrNameLst>
                                          <p:attrName>ppt_x</p:attrName>
                                          <p:attrName>ppt_y</p:attrName>
                                        </p:attrNameLst>
                                      </p:cBhvr>
                                      <p:rCtr x="6406" y="0"/>
                                    </p:animMotion>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999"/>
                                          </p:stCondLst>
                                        </p:cTn>
                                        <p:tgtEl>
                                          <p:spTgt spid="136"/>
                                        </p:tgtEl>
                                        <p:attrNameLst>
                                          <p:attrName>style.visibility</p:attrName>
                                        </p:attrNameLst>
                                      </p:cBhvr>
                                      <p:to>
                                        <p:strVal val="visible"/>
                                      </p:to>
                                    </p:set>
                                  </p:childTnLst>
                                </p:cTn>
                              </p:par>
                            </p:childTnLst>
                          </p:cTn>
                        </p:par>
                        <p:par>
                          <p:cTn id="30" fill="hold">
                            <p:stCondLst>
                              <p:cond delay="2500"/>
                            </p:stCondLst>
                            <p:childTnLst>
                              <p:par>
                                <p:cTn id="31" presetID="35" presetClass="path" presetSubtype="0" accel="50000" decel="50000" fill="hold" nodeType="afterEffect">
                                  <p:stCondLst>
                                    <p:cond delay="0"/>
                                  </p:stCondLst>
                                  <p:childTnLst>
                                    <p:animMotion origin="layout" path="M 4.375E-6 -2.59259E-6 L -0.15157 -0.00046 " pathEditMode="relative" rAng="0" ptsTypes="AA">
                                      <p:cBhvr>
                                        <p:cTn id="32" dur="500" fill="hold"/>
                                        <p:tgtEl>
                                          <p:spTgt spid="136"/>
                                        </p:tgtEl>
                                        <p:attrNameLst>
                                          <p:attrName>ppt_x</p:attrName>
                                          <p:attrName>ppt_y</p:attrName>
                                        </p:attrNameLst>
                                      </p:cBhvr>
                                      <p:rCtr x="-7578" y="-23"/>
                                    </p:animMotion>
                                  </p:childTnLst>
                                </p:cTn>
                              </p:par>
                            </p:childTnLst>
                          </p:cTn>
                        </p:par>
                        <p:par>
                          <p:cTn id="33" fill="hold">
                            <p:stCondLst>
                              <p:cond delay="3000"/>
                            </p:stCondLst>
                            <p:childTnLst>
                              <p:par>
                                <p:cTn id="34" presetID="1" presetClass="entr" presetSubtype="0" fill="hold" nodeType="afterEffect">
                                  <p:stCondLst>
                                    <p:cond delay="0"/>
                                  </p:stCondLst>
                                  <p:childTnLst>
                                    <p:set>
                                      <p:cBhvr>
                                        <p:cTn id="35" dur="1" fill="hold">
                                          <p:stCondLst>
                                            <p:cond delay="0"/>
                                          </p:stCondLst>
                                        </p:cTn>
                                        <p:tgtEl>
                                          <p:spTgt spid="185"/>
                                        </p:tgtEl>
                                        <p:attrNameLst>
                                          <p:attrName>style.visibility</p:attrName>
                                        </p:attrNameLst>
                                      </p:cBhvr>
                                      <p:to>
                                        <p:strVal val="visible"/>
                                      </p:to>
                                    </p:set>
                                  </p:childTnLst>
                                </p:cTn>
                              </p:par>
                              <p:par>
                                <p:cTn id="36" presetID="63" presetClass="path" presetSubtype="0" accel="50000" decel="50000" fill="hold" nodeType="withEffect">
                                  <p:stCondLst>
                                    <p:cond delay="0"/>
                                  </p:stCondLst>
                                  <p:childTnLst>
                                    <p:animMotion origin="layout" path="M -1.04167E-6 -2.96296E-6 L 0.12643 0.00047 " pathEditMode="relative" rAng="0" ptsTypes="AA">
                                      <p:cBhvr>
                                        <p:cTn id="37" dur="500" fill="hold"/>
                                        <p:tgtEl>
                                          <p:spTgt spid="185"/>
                                        </p:tgtEl>
                                        <p:attrNameLst>
                                          <p:attrName>ppt_x</p:attrName>
                                          <p:attrName>ppt_y</p:attrName>
                                        </p:attrNameLst>
                                      </p:cBhvr>
                                      <p:rCtr x="6315" y="23"/>
                                    </p:animMotion>
                                  </p:childTnLst>
                                </p:cTn>
                              </p:par>
                            </p:childTnLst>
                          </p:cTn>
                        </p:par>
                        <p:par>
                          <p:cTn id="38" fill="hold">
                            <p:stCondLst>
                              <p:cond delay="3500"/>
                            </p:stCondLst>
                            <p:childTnLst>
                              <p:par>
                                <p:cTn id="39" presetID="1" presetClass="entr" presetSubtype="0" fill="hold" nodeType="after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35" presetClass="path" presetSubtype="0" accel="50000" decel="50000" fill="hold" nodeType="withEffect">
                                  <p:stCondLst>
                                    <p:cond delay="0"/>
                                  </p:stCondLst>
                                  <p:childTnLst>
                                    <p:animMotion origin="layout" path="M 3.125E-6 -4.44444E-6 L -0.15261 0.00093 " pathEditMode="relative" rAng="0" ptsTypes="AA">
                                      <p:cBhvr>
                                        <p:cTn id="42" dur="500" fill="hold"/>
                                        <p:tgtEl>
                                          <p:spTgt spid="137"/>
                                        </p:tgtEl>
                                        <p:attrNameLst>
                                          <p:attrName>ppt_x</p:attrName>
                                          <p:attrName>ppt_y</p:attrName>
                                        </p:attrNameLst>
                                      </p:cBhvr>
                                      <p:rCtr x="-7630" y="46"/>
                                    </p:animMotion>
                                  </p:childTnLst>
                                </p:cTn>
                              </p:par>
                            </p:childTnLst>
                          </p:cTn>
                        </p:par>
                        <p:par>
                          <p:cTn id="43" fill="hold">
                            <p:stCondLst>
                              <p:cond delay="4000"/>
                            </p:stCondLst>
                            <p:childTnLst>
                              <p:par>
                                <p:cTn id="44" presetID="1" presetClass="entr" presetSubtype="0" fill="hold" nodeType="afterEffect">
                                  <p:stCondLst>
                                    <p:cond delay="0"/>
                                  </p:stCondLst>
                                  <p:childTnLst>
                                    <p:set>
                                      <p:cBhvr>
                                        <p:cTn id="45" dur="1" fill="hold">
                                          <p:stCondLst>
                                            <p:cond delay="0"/>
                                          </p:stCondLst>
                                        </p:cTn>
                                        <p:tgtEl>
                                          <p:spTgt spid="186"/>
                                        </p:tgtEl>
                                        <p:attrNameLst>
                                          <p:attrName>style.visibility</p:attrName>
                                        </p:attrNameLst>
                                      </p:cBhvr>
                                      <p:to>
                                        <p:strVal val="visible"/>
                                      </p:to>
                                    </p:set>
                                  </p:childTnLst>
                                </p:cTn>
                              </p:par>
                              <p:par>
                                <p:cTn id="46" presetID="63" presetClass="path" presetSubtype="0" accel="50000" decel="50000" fill="hold" nodeType="withEffect">
                                  <p:stCondLst>
                                    <p:cond delay="0"/>
                                  </p:stCondLst>
                                  <p:childTnLst>
                                    <p:animMotion origin="layout" path="M 2.29167E-6 1.11111E-6 L 0.12864 -0.00046 " pathEditMode="relative" rAng="0" ptsTypes="AA">
                                      <p:cBhvr>
                                        <p:cTn id="47" dur="500" fill="hold"/>
                                        <p:tgtEl>
                                          <p:spTgt spid="186"/>
                                        </p:tgtEl>
                                        <p:attrNameLst>
                                          <p:attrName>ppt_x</p:attrName>
                                          <p:attrName>ppt_y</p:attrName>
                                        </p:attrNameLst>
                                      </p:cBhvr>
                                      <p:rCtr x="6432" y="-23"/>
                                    </p:animMotion>
                                  </p:childTnLst>
                                </p:cTn>
                              </p:par>
                            </p:childTnLst>
                          </p:cTn>
                        </p:par>
                        <p:par>
                          <p:cTn id="48" fill="hold">
                            <p:stCondLst>
                              <p:cond delay="4500"/>
                            </p:stCondLst>
                            <p:childTnLst>
                              <p:par>
                                <p:cTn id="49" presetID="1" presetClass="entr" presetSubtype="0" fill="hold" nodeType="after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35" presetClass="path" presetSubtype="0" accel="50000" decel="50000" fill="hold" nodeType="withEffect">
                                  <p:stCondLst>
                                    <p:cond delay="0"/>
                                  </p:stCondLst>
                                  <p:childTnLst>
                                    <p:animMotion origin="layout" path="M 3.33333E-6 3.7037E-6 L -0.15209 3.7037E-6 " pathEditMode="relative" rAng="0" ptsTypes="AA">
                                      <p:cBhvr>
                                        <p:cTn id="52" dur="500" fill="hold"/>
                                        <p:tgtEl>
                                          <p:spTgt spid="138"/>
                                        </p:tgtEl>
                                        <p:attrNameLst>
                                          <p:attrName>ppt_x</p:attrName>
                                          <p:attrName>ppt_y</p:attrName>
                                        </p:attrNameLst>
                                      </p:cBhvr>
                                      <p:rCtr x="-7604" y="0"/>
                                    </p:animMotion>
                                  </p:childTnLst>
                                </p:cTn>
                              </p:par>
                            </p:childTnLst>
                          </p:cTn>
                        </p:par>
                        <p:par>
                          <p:cTn id="53" fill="hold">
                            <p:stCondLst>
                              <p:cond delay="5000"/>
                            </p:stCondLst>
                            <p:childTnLst>
                              <p:par>
                                <p:cTn id="54" presetID="1" presetClass="entr" presetSubtype="0" fill="hold" nodeType="afterEffect">
                                  <p:stCondLst>
                                    <p:cond delay="0"/>
                                  </p:stCondLst>
                                  <p:childTnLst>
                                    <p:set>
                                      <p:cBhvr>
                                        <p:cTn id="55" dur="1" fill="hold">
                                          <p:stCondLst>
                                            <p:cond delay="0"/>
                                          </p:stCondLst>
                                        </p:cTn>
                                        <p:tgtEl>
                                          <p:spTgt spid="187"/>
                                        </p:tgtEl>
                                        <p:attrNameLst>
                                          <p:attrName>style.visibility</p:attrName>
                                        </p:attrNameLst>
                                      </p:cBhvr>
                                      <p:to>
                                        <p:strVal val="visible"/>
                                      </p:to>
                                    </p:set>
                                  </p:childTnLst>
                                </p:cTn>
                              </p:par>
                              <p:par>
                                <p:cTn id="56" presetID="63" presetClass="path" presetSubtype="0" accel="50000" decel="50000" fill="hold" nodeType="withEffect">
                                  <p:stCondLst>
                                    <p:cond delay="0"/>
                                  </p:stCondLst>
                                  <p:childTnLst>
                                    <p:animMotion origin="layout" path="M 1.66667E-6 -2.96296E-6 L 0.1276 0.00047 " pathEditMode="relative" rAng="0" ptsTypes="AA">
                                      <p:cBhvr>
                                        <p:cTn id="57" dur="500" fill="hold"/>
                                        <p:tgtEl>
                                          <p:spTgt spid="187"/>
                                        </p:tgtEl>
                                        <p:attrNameLst>
                                          <p:attrName>ppt_x</p:attrName>
                                          <p:attrName>ppt_y</p:attrName>
                                        </p:attrNameLst>
                                      </p:cBhvr>
                                      <p:rCtr x="6380" y="23"/>
                                    </p:animMotion>
                                  </p:childTnLst>
                                </p:cTn>
                              </p:par>
                            </p:childTnLst>
                          </p:cTn>
                        </p:par>
                        <p:par>
                          <p:cTn id="58" fill="hold">
                            <p:stCondLst>
                              <p:cond delay="5500"/>
                            </p:stCondLst>
                            <p:childTnLst>
                              <p:par>
                                <p:cTn id="59" presetID="1" presetClass="entr" presetSubtype="0" fill="hold" nodeType="after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35" presetClass="path" presetSubtype="0" accel="50000" decel="50000" fill="hold" nodeType="withEffect">
                                  <p:stCondLst>
                                    <p:cond delay="0"/>
                                  </p:stCondLst>
                                  <p:childTnLst>
                                    <p:animMotion origin="layout" path="M -0.00104 0.00163 L -0.15274 -4.81481E-6 " pathEditMode="relative" rAng="0" ptsTypes="AA">
                                      <p:cBhvr>
                                        <p:cTn id="62" dur="500" fill="hold"/>
                                        <p:tgtEl>
                                          <p:spTgt spid="139"/>
                                        </p:tgtEl>
                                        <p:attrNameLst>
                                          <p:attrName>ppt_x</p:attrName>
                                          <p:attrName>ppt_y</p:attrName>
                                        </p:attrNameLst>
                                      </p:cBhvr>
                                      <p:rCtr x="-7591" y="-93"/>
                                    </p:animMotion>
                                  </p:childTnLst>
                                </p:cTn>
                              </p:par>
                            </p:childTnLst>
                          </p:cTn>
                        </p:par>
                        <p:par>
                          <p:cTn id="63" fill="hold">
                            <p:stCondLst>
                              <p:cond delay="6000"/>
                            </p:stCondLst>
                            <p:childTnLst>
                              <p:par>
                                <p:cTn id="64" presetID="10" presetClass="entr" presetSubtype="0" fill="hold" nodeType="afterEffect">
                                  <p:stCondLst>
                                    <p:cond delay="0"/>
                                  </p:stCondLst>
                                  <p:childTnLst>
                                    <p:set>
                                      <p:cBhvr>
                                        <p:cTn id="65" dur="1" fill="hold">
                                          <p:stCondLst>
                                            <p:cond delay="0"/>
                                          </p:stCondLst>
                                        </p:cTn>
                                        <p:tgtEl>
                                          <p:spTgt spid="176"/>
                                        </p:tgtEl>
                                        <p:attrNameLst>
                                          <p:attrName>style.visibility</p:attrName>
                                        </p:attrNameLst>
                                      </p:cBhvr>
                                      <p:to>
                                        <p:strVal val="visible"/>
                                      </p:to>
                                    </p:set>
                                    <p:animEffect transition="in" filter="fade">
                                      <p:cBhvr>
                                        <p:cTn id="66" dur="500"/>
                                        <p:tgtEl>
                                          <p:spTgt spid="176"/>
                                        </p:tgtEl>
                                      </p:cBhvr>
                                    </p:animEffect>
                                  </p:childTnLst>
                                </p:cTn>
                              </p:par>
                            </p:childTnLst>
                          </p:cTn>
                        </p:par>
                        <p:par>
                          <p:cTn id="67" fill="hold">
                            <p:stCondLst>
                              <p:cond delay="65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par>
                          <p:cTn id="71" fill="hold">
                            <p:stCondLst>
                              <p:cond delay="7000"/>
                            </p:stCondLst>
                            <p:childTnLst>
                              <p:par>
                                <p:cTn id="72" presetID="22" presetClass="entr" presetSubtype="8" fill="hold" nodeType="afterEffect">
                                  <p:stCondLst>
                                    <p:cond delay="0"/>
                                  </p:stCondLst>
                                  <p:childTnLst>
                                    <p:set>
                                      <p:cBhvr>
                                        <p:cTn id="73" dur="1" fill="hold">
                                          <p:stCondLst>
                                            <p:cond delay="0"/>
                                          </p:stCondLst>
                                        </p:cTn>
                                        <p:tgtEl>
                                          <p:spTgt spid="188"/>
                                        </p:tgtEl>
                                        <p:attrNameLst>
                                          <p:attrName>style.visibility</p:attrName>
                                        </p:attrNameLst>
                                      </p:cBhvr>
                                      <p:to>
                                        <p:strVal val="visible"/>
                                      </p:to>
                                    </p:set>
                                    <p:animEffect transition="in" filter="wipe(left)">
                                      <p:cBhvr>
                                        <p:cTn id="74" dur="500"/>
                                        <p:tgtEl>
                                          <p:spTgt spid="188"/>
                                        </p:tgtEl>
                                      </p:cBhvr>
                                    </p:animEffect>
                                  </p:childTnLst>
                                </p:cTn>
                              </p:par>
                            </p:childTnLst>
                          </p:cTn>
                        </p:par>
                        <p:par>
                          <p:cTn id="75" fill="hold">
                            <p:stCondLst>
                              <p:cond delay="7500"/>
                            </p:stCondLst>
                            <p:childTnLst>
                              <p:par>
                                <p:cTn id="76" presetID="22" presetClass="entr" presetSubtype="8"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left)">
                                      <p:cBhvr>
                                        <p:cTn id="78" dur="500"/>
                                        <p:tgtEl>
                                          <p:spTgt spid="2"/>
                                        </p:tgtEl>
                                      </p:cBhvr>
                                    </p:animEffect>
                                  </p:childTnLst>
                                </p:cTn>
                              </p:par>
                            </p:childTnLst>
                          </p:cTn>
                        </p:par>
                        <p:par>
                          <p:cTn id="79" fill="hold">
                            <p:stCondLst>
                              <p:cond delay="8000"/>
                            </p:stCondLst>
                            <p:childTnLst>
                              <p:par>
                                <p:cTn id="80" presetID="22" presetClass="entr" presetSubtype="8" fill="hold" grpId="0" nodeType="after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wipe(left)">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par>
                          <p:cTn id="86" fill="hold">
                            <p:stCondLst>
                              <p:cond delay="8500"/>
                            </p:stCondLst>
                            <p:childTnLst>
                              <p:par>
                                <p:cTn id="87" presetID="22" presetClass="entr" presetSubtype="8" fill="hold" nodeType="after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randombar(horizontal)">
                                      <p:cBhvr>
                                        <p:cTn id="92" dur="500"/>
                                        <p:tgtEl>
                                          <p:spTgt spid="146"/>
                                        </p:tgtEl>
                                      </p:cBhvr>
                                    </p:animEffect>
                                  </p:childTnLst>
                                </p:cTn>
                              </p:par>
                            </p:childTnLst>
                          </p:cTn>
                        </p:par>
                        <p:par>
                          <p:cTn id="93" fill="hold">
                            <p:stCondLst>
                              <p:cond delay="9000"/>
                            </p:stCondLst>
                            <p:childTnLst>
                              <p:par>
                                <p:cTn id="94" presetID="10" presetClass="entr" presetSubtype="0" fill="hold" grpId="0" nodeType="after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fade">
                                      <p:cBhvr>
                                        <p:cTn id="96" dur="500"/>
                                        <p:tgtEl>
                                          <p:spTgt spid="90"/>
                                        </p:tgtEl>
                                      </p:cBhvr>
                                    </p:animEffect>
                                  </p:childTnLst>
                                </p:cTn>
                              </p:par>
                              <p:par>
                                <p:cTn id="97" presetID="22" presetClass="entr" presetSubtype="8" fill="hold" nodeType="with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left)">
                                      <p:cBhvr>
                                        <p:cTn id="99" dur="500"/>
                                        <p:tgtEl>
                                          <p:spTgt spid="20"/>
                                        </p:tgtEl>
                                      </p:cBhvr>
                                    </p:animEffect>
                                  </p:childTnLst>
                                </p:cTn>
                              </p:par>
                              <p:par>
                                <p:cTn id="100" presetID="14" presetClass="entr" presetSubtype="10" fill="hold" nodeType="withEffect">
                                  <p:stCondLst>
                                    <p:cond delay="0"/>
                                  </p:stCondLst>
                                  <p:childTnLst>
                                    <p:set>
                                      <p:cBhvr>
                                        <p:cTn id="101" dur="1" fill="hold">
                                          <p:stCondLst>
                                            <p:cond delay="0"/>
                                          </p:stCondLst>
                                        </p:cTn>
                                        <p:tgtEl>
                                          <p:spTgt spid="145"/>
                                        </p:tgtEl>
                                        <p:attrNameLst>
                                          <p:attrName>style.visibility</p:attrName>
                                        </p:attrNameLst>
                                      </p:cBhvr>
                                      <p:to>
                                        <p:strVal val="visible"/>
                                      </p:to>
                                    </p:set>
                                    <p:animEffect transition="in" filter="randombar(horizontal)">
                                      <p:cBhvr>
                                        <p:cTn id="102" dur="500"/>
                                        <p:tgtEl>
                                          <p:spTgt spid="145"/>
                                        </p:tgtEl>
                                      </p:cBhvr>
                                    </p:animEffect>
                                  </p:childTnLst>
                                </p:cTn>
                              </p:par>
                            </p:childTnLst>
                          </p:cTn>
                        </p:par>
                        <p:par>
                          <p:cTn id="103" fill="hold">
                            <p:stCondLst>
                              <p:cond delay="9500"/>
                            </p:stCondLst>
                            <p:childTnLst>
                              <p:par>
                                <p:cTn id="104" presetID="14" presetClass="entr" presetSubtype="10" fill="hold" nodeType="afterEffect">
                                  <p:stCondLst>
                                    <p:cond delay="0"/>
                                  </p:stCondLst>
                                  <p:childTnLst>
                                    <p:set>
                                      <p:cBhvr>
                                        <p:cTn id="105" dur="1" fill="hold">
                                          <p:stCondLst>
                                            <p:cond delay="0"/>
                                          </p:stCondLst>
                                        </p:cTn>
                                        <p:tgtEl>
                                          <p:spTgt spid="71"/>
                                        </p:tgtEl>
                                        <p:attrNameLst>
                                          <p:attrName>style.visibility</p:attrName>
                                        </p:attrNameLst>
                                      </p:cBhvr>
                                      <p:to>
                                        <p:strVal val="visible"/>
                                      </p:to>
                                    </p:set>
                                    <p:animEffect transition="in" filter="randombar(horizontal)">
                                      <p:cBhvr>
                                        <p:cTn id="106" dur="500"/>
                                        <p:tgtEl>
                                          <p:spTgt spid="71"/>
                                        </p:tgtEl>
                                      </p:cBhvr>
                                    </p:animEffect>
                                  </p:childTnLst>
                                </p:cTn>
                              </p:par>
                            </p:childTnLst>
                          </p:cTn>
                        </p:par>
                        <p:par>
                          <p:cTn id="107" fill="hold">
                            <p:stCondLst>
                              <p:cond delay="10000"/>
                            </p:stCondLst>
                            <p:childTnLst>
                              <p:par>
                                <p:cTn id="108" presetID="14" presetClass="entr" presetSubtype="10" fill="hold" nodeType="after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randombar(horizontal)">
                                      <p:cBhvr>
                                        <p:cTn id="110" dur="500"/>
                                        <p:tgtEl>
                                          <p:spTgt spid="72"/>
                                        </p:tgtEl>
                                      </p:cBhvr>
                                    </p:animEffect>
                                  </p:childTnLst>
                                </p:cTn>
                              </p:par>
                            </p:childTnLst>
                          </p:cTn>
                        </p:par>
                        <p:par>
                          <p:cTn id="111" fill="hold">
                            <p:stCondLst>
                              <p:cond delay="10500"/>
                            </p:stCondLst>
                            <p:childTnLst>
                              <p:par>
                                <p:cTn id="112" presetID="14" presetClass="entr" presetSubtype="10" fill="hold" nodeType="after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randombar(horizontal)">
                                      <p:cBhvr>
                                        <p:cTn id="114" dur="500"/>
                                        <p:tgtEl>
                                          <p:spTgt spid="73"/>
                                        </p:tgtEl>
                                      </p:cBhvr>
                                    </p:animEffect>
                                  </p:childTnLst>
                                </p:cTn>
                              </p:par>
                            </p:childTnLst>
                          </p:cTn>
                        </p:par>
                        <p:par>
                          <p:cTn id="115" fill="hold">
                            <p:stCondLst>
                              <p:cond delay="11000"/>
                            </p:stCondLst>
                            <p:childTnLst>
                              <p:par>
                                <p:cTn id="116" presetID="14" presetClass="entr" presetSubtype="10" fill="hold" nodeType="afterEffect">
                                  <p:stCondLst>
                                    <p:cond delay="0"/>
                                  </p:stCondLst>
                                  <p:childTnLst>
                                    <p:set>
                                      <p:cBhvr>
                                        <p:cTn id="117" dur="1" fill="hold">
                                          <p:stCondLst>
                                            <p:cond delay="0"/>
                                          </p:stCondLst>
                                        </p:cTn>
                                        <p:tgtEl>
                                          <p:spTgt spid="74"/>
                                        </p:tgtEl>
                                        <p:attrNameLst>
                                          <p:attrName>style.visibility</p:attrName>
                                        </p:attrNameLst>
                                      </p:cBhvr>
                                      <p:to>
                                        <p:strVal val="visible"/>
                                      </p:to>
                                    </p:set>
                                    <p:animEffect transition="in" filter="randombar(horizontal)">
                                      <p:cBhvr>
                                        <p:cTn id="118" dur="500"/>
                                        <p:tgtEl>
                                          <p:spTgt spid="74"/>
                                        </p:tgtEl>
                                      </p:cBhvr>
                                    </p:animEffect>
                                  </p:childTnLst>
                                </p:cTn>
                              </p:par>
                            </p:childTnLst>
                          </p:cTn>
                        </p:par>
                        <p:par>
                          <p:cTn id="119" fill="hold">
                            <p:stCondLst>
                              <p:cond delay="11500"/>
                            </p:stCondLst>
                            <p:childTnLst>
                              <p:par>
                                <p:cTn id="120" presetID="14" presetClass="entr" presetSubtype="10" fill="hold" nodeType="after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randombar(horizontal)">
                                      <p:cBhvr>
                                        <p:cTn id="122" dur="500"/>
                                        <p:tgtEl>
                                          <p:spTgt spid="75"/>
                                        </p:tgtEl>
                                      </p:cBhvr>
                                    </p:animEffect>
                                  </p:childTnLst>
                                </p:cTn>
                              </p:par>
                            </p:childTnLst>
                          </p:cTn>
                        </p:par>
                        <p:par>
                          <p:cTn id="123" fill="hold">
                            <p:stCondLst>
                              <p:cond delay="12000"/>
                            </p:stCondLst>
                            <p:childTnLst>
                              <p:par>
                                <p:cTn id="124" presetID="14" presetClass="entr" presetSubtype="10" fill="hold" nodeType="afterEffect">
                                  <p:stCondLst>
                                    <p:cond delay="0"/>
                                  </p:stCondLst>
                                  <p:childTnLst>
                                    <p:set>
                                      <p:cBhvr>
                                        <p:cTn id="125" dur="1" fill="hold">
                                          <p:stCondLst>
                                            <p:cond delay="0"/>
                                          </p:stCondLst>
                                        </p:cTn>
                                        <p:tgtEl>
                                          <p:spTgt spid="76"/>
                                        </p:tgtEl>
                                        <p:attrNameLst>
                                          <p:attrName>style.visibility</p:attrName>
                                        </p:attrNameLst>
                                      </p:cBhvr>
                                      <p:to>
                                        <p:strVal val="visible"/>
                                      </p:to>
                                    </p:set>
                                    <p:animEffect transition="in" filter="randombar(horizontal)">
                                      <p:cBhvr>
                                        <p:cTn id="126" dur="500"/>
                                        <p:tgtEl>
                                          <p:spTgt spid="76"/>
                                        </p:tgtEl>
                                      </p:cBhvr>
                                    </p:animEffect>
                                  </p:childTnLst>
                                </p:cTn>
                              </p:par>
                            </p:childTnLst>
                          </p:cTn>
                        </p:par>
                        <p:par>
                          <p:cTn id="127" fill="hold">
                            <p:stCondLst>
                              <p:cond delay="12500"/>
                            </p:stCondLst>
                            <p:childTnLst>
                              <p:par>
                                <p:cTn id="128" presetID="22" presetClass="entr" presetSubtype="8" fill="hold" nodeType="afterEffect">
                                  <p:stCondLst>
                                    <p:cond delay="0"/>
                                  </p:stCondLst>
                                  <p:childTnLst>
                                    <p:set>
                                      <p:cBhvr>
                                        <p:cTn id="129" dur="1" fill="hold">
                                          <p:stCondLst>
                                            <p:cond delay="0"/>
                                          </p:stCondLst>
                                        </p:cTn>
                                        <p:tgtEl>
                                          <p:spTgt spid="175"/>
                                        </p:tgtEl>
                                        <p:attrNameLst>
                                          <p:attrName>style.visibility</p:attrName>
                                        </p:attrNameLst>
                                      </p:cBhvr>
                                      <p:to>
                                        <p:strVal val="visible"/>
                                      </p:to>
                                    </p:set>
                                    <p:animEffect transition="in" filter="wipe(left)">
                                      <p:cBhvr>
                                        <p:cTn id="130" dur="500"/>
                                        <p:tgtEl>
                                          <p:spTgt spid="175"/>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143"/>
                                        </p:tgtEl>
                                        <p:attrNameLst>
                                          <p:attrName>style.visibility</p:attrName>
                                        </p:attrNameLst>
                                      </p:cBhvr>
                                      <p:to>
                                        <p:strVal val="visible"/>
                                      </p:to>
                                    </p:set>
                                    <p:animEffect transition="in" filter="randombar(horizontal)">
                                      <p:cBhvr>
                                        <p:cTn id="133" dur="500"/>
                                        <p:tgtEl>
                                          <p:spTgt spid="143"/>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randombar(horizontal)">
                                      <p:cBhvr>
                                        <p:cTn id="136" dur="500"/>
                                        <p:tgtEl>
                                          <p:spTgt spid="83"/>
                                        </p:tgtEl>
                                      </p:cBhvr>
                                    </p:animEffect>
                                  </p:childTnLst>
                                </p:cTn>
                              </p:par>
                            </p:childTnLst>
                          </p:cTn>
                        </p:par>
                        <p:par>
                          <p:cTn id="137" fill="hold">
                            <p:stCondLst>
                              <p:cond delay="13000"/>
                            </p:stCondLst>
                            <p:childTnLst>
                              <p:par>
                                <p:cTn id="138" presetID="10" presetClass="entr" presetSubtype="0" fill="hold" nodeType="after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childTnLst>
                          </p:cTn>
                        </p:par>
                        <p:par>
                          <p:cTn id="141" fill="hold">
                            <p:stCondLst>
                              <p:cond delay="13500"/>
                            </p:stCondLst>
                            <p:childTnLst>
                              <p:par>
                                <p:cTn id="142" presetID="10" presetClass="entr" presetSubtype="0" fill="hold" nodeType="afterEffect">
                                  <p:stCondLst>
                                    <p:cond delay="0"/>
                                  </p:stCondLst>
                                  <p:childTnLst>
                                    <p:set>
                                      <p:cBhvr>
                                        <p:cTn id="143" dur="1" fill="hold">
                                          <p:stCondLst>
                                            <p:cond delay="0"/>
                                          </p:stCondLst>
                                        </p:cTn>
                                        <p:tgtEl>
                                          <p:spTgt spid="95"/>
                                        </p:tgtEl>
                                        <p:attrNameLst>
                                          <p:attrName>style.visibility</p:attrName>
                                        </p:attrNameLst>
                                      </p:cBhvr>
                                      <p:to>
                                        <p:strVal val="visible"/>
                                      </p:to>
                                    </p:set>
                                    <p:animEffect transition="in" filter="fade">
                                      <p:cBhvr>
                                        <p:cTn id="144" dur="500"/>
                                        <p:tgtEl>
                                          <p:spTgt spid="95"/>
                                        </p:tgtEl>
                                      </p:cBhvr>
                                    </p:animEffect>
                                  </p:childTnLst>
                                </p:cTn>
                              </p:par>
                            </p:childTnLst>
                          </p:cTn>
                        </p:par>
                        <p:par>
                          <p:cTn id="145" fill="hold">
                            <p:stCondLst>
                              <p:cond delay="14000"/>
                            </p:stCondLst>
                            <p:childTnLst>
                              <p:par>
                                <p:cTn id="146" presetID="10" presetClass="entr" presetSubtype="0" fill="hold" nodeType="afterEffect">
                                  <p:stCondLst>
                                    <p:cond delay="0"/>
                                  </p:stCondLst>
                                  <p:childTnLst>
                                    <p:set>
                                      <p:cBhvr>
                                        <p:cTn id="147" dur="1" fill="hold">
                                          <p:stCondLst>
                                            <p:cond delay="0"/>
                                          </p:stCondLst>
                                        </p:cTn>
                                        <p:tgtEl>
                                          <p:spTgt spid="96"/>
                                        </p:tgtEl>
                                        <p:attrNameLst>
                                          <p:attrName>style.visibility</p:attrName>
                                        </p:attrNameLst>
                                      </p:cBhvr>
                                      <p:to>
                                        <p:strVal val="visible"/>
                                      </p:to>
                                    </p:set>
                                    <p:animEffect transition="in" filter="fade">
                                      <p:cBhvr>
                                        <p:cTn id="148" dur="500"/>
                                        <p:tgtEl>
                                          <p:spTgt spid="96"/>
                                        </p:tgtEl>
                                      </p:cBhvr>
                                    </p:animEffect>
                                  </p:childTnLst>
                                </p:cTn>
                              </p:par>
                            </p:childTnLst>
                          </p:cTn>
                        </p:par>
                        <p:par>
                          <p:cTn id="149" fill="hold">
                            <p:stCondLst>
                              <p:cond delay="14500"/>
                            </p:stCondLst>
                            <p:childTnLst>
                              <p:par>
                                <p:cTn id="150" presetID="10" presetClass="entr" presetSubtype="0" fill="hold" nodeType="after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500"/>
                                        <p:tgtEl>
                                          <p:spTgt spid="97"/>
                                        </p:tgtEl>
                                      </p:cBhvr>
                                    </p:animEffect>
                                  </p:childTnLst>
                                </p:cTn>
                              </p:par>
                            </p:childTnLst>
                          </p:cTn>
                        </p:par>
                        <p:par>
                          <p:cTn id="153" fill="hold">
                            <p:stCondLst>
                              <p:cond delay="15000"/>
                            </p:stCondLst>
                            <p:childTnLst>
                              <p:par>
                                <p:cTn id="154" presetID="10" presetClass="entr" presetSubtype="0" fill="hold" nodeType="afterEffect">
                                  <p:stCondLst>
                                    <p:cond delay="0"/>
                                  </p:stCondLst>
                                  <p:childTnLst>
                                    <p:set>
                                      <p:cBhvr>
                                        <p:cTn id="155" dur="1" fill="hold">
                                          <p:stCondLst>
                                            <p:cond delay="0"/>
                                          </p:stCondLst>
                                        </p:cTn>
                                        <p:tgtEl>
                                          <p:spTgt spid="98"/>
                                        </p:tgtEl>
                                        <p:attrNameLst>
                                          <p:attrName>style.visibility</p:attrName>
                                        </p:attrNameLst>
                                      </p:cBhvr>
                                      <p:to>
                                        <p:strVal val="visible"/>
                                      </p:to>
                                    </p:set>
                                    <p:animEffect transition="in" filter="fade">
                                      <p:cBhvr>
                                        <p:cTn id="156" dur="500"/>
                                        <p:tgtEl>
                                          <p:spTgt spid="98"/>
                                        </p:tgtEl>
                                      </p:cBhvr>
                                    </p:animEffect>
                                  </p:childTnLst>
                                </p:cTn>
                              </p:par>
                            </p:childTnLst>
                          </p:cTn>
                        </p:par>
                        <p:par>
                          <p:cTn id="157" fill="hold">
                            <p:stCondLst>
                              <p:cond delay="15500"/>
                            </p:stCondLst>
                            <p:childTnLst>
                              <p:par>
                                <p:cTn id="158" presetID="10" presetClass="entr" presetSubtype="0" fill="hold" nodeType="afterEffect">
                                  <p:stCondLst>
                                    <p:cond delay="0"/>
                                  </p:stCondLst>
                                  <p:childTnLst>
                                    <p:set>
                                      <p:cBhvr>
                                        <p:cTn id="159" dur="1" fill="hold">
                                          <p:stCondLst>
                                            <p:cond delay="0"/>
                                          </p:stCondLst>
                                        </p:cTn>
                                        <p:tgtEl>
                                          <p:spTgt spid="99"/>
                                        </p:tgtEl>
                                        <p:attrNameLst>
                                          <p:attrName>style.visibility</p:attrName>
                                        </p:attrNameLst>
                                      </p:cBhvr>
                                      <p:to>
                                        <p:strVal val="visible"/>
                                      </p:to>
                                    </p:set>
                                    <p:animEffect transition="in" filter="fade">
                                      <p:cBhvr>
                                        <p:cTn id="160" dur="500"/>
                                        <p:tgtEl>
                                          <p:spTgt spid="99"/>
                                        </p:tgtEl>
                                      </p:cBhvr>
                                    </p:animEffect>
                                  </p:childTnLst>
                                </p:cTn>
                              </p:par>
                            </p:childTnLst>
                          </p:cTn>
                        </p:par>
                        <p:par>
                          <p:cTn id="161" fill="hold">
                            <p:stCondLst>
                              <p:cond delay="16000"/>
                            </p:stCondLst>
                            <p:childTnLst>
                              <p:par>
                                <p:cTn id="162" presetID="10" presetClass="entr" presetSubtype="0" fill="hold" nodeType="afterEffect">
                                  <p:stCondLst>
                                    <p:cond delay="0"/>
                                  </p:stCondLst>
                                  <p:childTnLst>
                                    <p:set>
                                      <p:cBhvr>
                                        <p:cTn id="163" dur="1" fill="hold">
                                          <p:stCondLst>
                                            <p:cond delay="0"/>
                                          </p:stCondLst>
                                        </p:cTn>
                                        <p:tgtEl>
                                          <p:spTgt spid="100"/>
                                        </p:tgtEl>
                                        <p:attrNameLst>
                                          <p:attrName>style.visibility</p:attrName>
                                        </p:attrNameLst>
                                      </p:cBhvr>
                                      <p:to>
                                        <p:strVal val="visible"/>
                                      </p:to>
                                    </p:set>
                                    <p:animEffect transition="in" filter="fade">
                                      <p:cBhvr>
                                        <p:cTn id="16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p:bldP spid="146" grpId="0"/>
      <p:bldP spid="194" grpId="0" animBg="1"/>
      <p:bldP spid="83" grpId="0"/>
      <p:bldP spid="2" grpId="0" animBg="1"/>
      <p:bldP spid="85" grpId="0" animBg="1"/>
      <p:bldP spid="18" grpId="0"/>
      <p:bldP spid="90"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1049AC7C-CCFD-4D0B-B519-98F1E2E2717A}"/>
              </a:ext>
            </a:extLst>
          </p:cNvPr>
          <p:cNvGrpSpPr/>
          <p:nvPr/>
        </p:nvGrpSpPr>
        <p:grpSpPr>
          <a:xfrm>
            <a:off x="4853940" y="1691107"/>
            <a:ext cx="4145280" cy="3222204"/>
            <a:chOff x="4853940" y="1784136"/>
            <a:chExt cx="4145280" cy="3222204"/>
          </a:xfrm>
        </p:grpSpPr>
        <p:pic>
          <p:nvPicPr>
            <p:cNvPr id="3074" name="Picture 2" descr="http://www.christianmessenger.in/wp-content/uploads/2018/08/leaders-fail.jpg">
              <a:extLst>
                <a:ext uri="{FF2B5EF4-FFF2-40B4-BE49-F238E27FC236}">
                  <a16:creationId xmlns:a16="http://schemas.microsoft.com/office/drawing/2014/main" xmlns="" id="{1AF93BC6-D829-455B-BB9C-B41B1C62B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940" y="2415540"/>
              <a:ext cx="4145280"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E0E1768A-0E8A-45FB-9659-A30303152A99}"/>
                </a:ext>
              </a:extLst>
            </p:cNvPr>
            <p:cNvSpPr/>
            <p:nvPr/>
          </p:nvSpPr>
          <p:spPr>
            <a:xfrm>
              <a:off x="6686408" y="2415540"/>
              <a:ext cx="904946" cy="735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1032">
              <a:extLst>
                <a:ext uri="{FF2B5EF4-FFF2-40B4-BE49-F238E27FC236}">
                  <a16:creationId xmlns:a16="http://schemas.microsoft.com/office/drawing/2014/main" xmlns="" id="{8350ED08-2EC2-4695-8318-40F69EDF0D0A}"/>
                </a:ext>
              </a:extLst>
            </p:cNvPr>
            <p:cNvPicPr>
              <a:picLocks noChangeAspect="1"/>
            </p:cNvPicPr>
            <p:nvPr/>
          </p:nvPicPr>
          <p:blipFill>
            <a:blip r:embed="rId4">
              <a:duotone>
                <a:prstClr val="black"/>
                <a:schemeClr val="accent1">
                  <a:tint val="45000"/>
                  <a:satMod val="400000"/>
                </a:schemeClr>
              </a:duotone>
            </a:blip>
            <a:stretch>
              <a:fillRect/>
            </a:stretch>
          </p:blipFill>
          <p:spPr bwMode="auto">
            <a:xfrm flipH="1">
              <a:off x="6422581" y="1784136"/>
              <a:ext cx="2081337" cy="181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4" name="Rectangle 3">
              <a:extLst>
                <a:ext uri="{FF2B5EF4-FFF2-40B4-BE49-F238E27FC236}">
                  <a16:creationId xmlns:a16="http://schemas.microsoft.com/office/drawing/2014/main" xmlns="" id="{D8A32DD2-35CB-465D-A797-0E253304EA92}"/>
                </a:ext>
              </a:extLst>
            </p:cNvPr>
            <p:cNvSpPr/>
            <p:nvPr/>
          </p:nvSpPr>
          <p:spPr>
            <a:xfrm>
              <a:off x="6920310" y="1952237"/>
              <a:ext cx="934871" cy="830997"/>
            </a:xfrm>
            <a:prstGeom prst="rect">
              <a:avLst/>
            </a:prstGeom>
          </p:spPr>
          <p:txBody>
            <a:bodyPr wrap="none">
              <a:spAutoFit/>
            </a:bodyPr>
            <a:lstStyle/>
            <a:p>
              <a:r>
                <a:rPr lang="en-US" sz="4800" dirty="0">
                  <a:solidFill>
                    <a:srgbClr val="FF0000"/>
                  </a:solidFill>
                  <a:latin typeface="Rockwell Extra Bold" panose="02060903040505020403" pitchFamily="18" charset="0"/>
                </a:rPr>
                <a:t>AI</a:t>
              </a:r>
            </a:p>
          </p:txBody>
        </p:sp>
      </p:grpSp>
      <p:sp>
        <p:nvSpPr>
          <p:cNvPr id="12" name="Content Placeholder 11">
            <a:extLst>
              <a:ext uri="{FF2B5EF4-FFF2-40B4-BE49-F238E27FC236}">
                <a16:creationId xmlns:a16="http://schemas.microsoft.com/office/drawing/2014/main" xmlns="" id="{8B15D49E-8A88-43AB-8932-7ABC645A9AC2}"/>
              </a:ext>
            </a:extLst>
          </p:cNvPr>
          <p:cNvSpPr>
            <a:spLocks noGrp="1"/>
          </p:cNvSpPr>
          <p:nvPr>
            <p:ph idx="1"/>
          </p:nvPr>
        </p:nvSpPr>
        <p:spPr>
          <a:xfrm>
            <a:off x="566740" y="1016001"/>
            <a:ext cx="5855841" cy="3735388"/>
          </a:xfrm>
        </p:spPr>
        <p:txBody>
          <a:bodyPr/>
          <a:lstStyle/>
          <a:p>
            <a:pPr marL="342874" indent="-342874">
              <a:buFont typeface="Arial" panose="020B0604020202020204" pitchFamily="34" charset="0"/>
              <a:buChar char="•"/>
            </a:pPr>
            <a:r>
              <a:rPr lang="en-US" dirty="0"/>
              <a:t>Training a CNN needs a lot of data</a:t>
            </a:r>
          </a:p>
          <a:p>
            <a:pPr marL="342874" indent="-342874">
              <a:buFont typeface="Arial" panose="020B0604020202020204" pitchFamily="34" charset="0"/>
              <a:buChar char="•"/>
            </a:pPr>
            <a:r>
              <a:rPr lang="en-US" dirty="0"/>
              <a:t>Needs too many volunteers &amp; Acquiring ASL data is time consuming</a:t>
            </a:r>
          </a:p>
          <a:p>
            <a:pPr marL="342874" indent="-342874">
              <a:buFont typeface="Arial" panose="020B0604020202020204" pitchFamily="34" charset="0"/>
              <a:buChar char="•"/>
            </a:pPr>
            <a:r>
              <a:rPr lang="en-US" dirty="0"/>
              <a:t>Are volunteers representative for also patient population?</a:t>
            </a:r>
          </a:p>
          <a:p>
            <a:pPr marL="342900" indent="-342900">
              <a:buFont typeface="Arial" panose="020B0604020202020204" pitchFamily="34" charset="0"/>
              <a:buChar char="•"/>
            </a:pPr>
            <a:endParaRPr lang="en-US" dirty="0"/>
          </a:p>
        </p:txBody>
      </p:sp>
      <p:sp>
        <p:nvSpPr>
          <p:cNvPr id="11" name="Title 10">
            <a:extLst>
              <a:ext uri="{FF2B5EF4-FFF2-40B4-BE49-F238E27FC236}">
                <a16:creationId xmlns:a16="http://schemas.microsoft.com/office/drawing/2014/main" xmlns="" id="{EDF795C9-9B2A-451D-A1E5-575A5663837D}"/>
              </a:ext>
            </a:extLst>
          </p:cNvPr>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176142920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AF1537A-FB39-40BE-A8A0-AAB2488076D3}"/>
              </a:ext>
            </a:extLst>
          </p:cNvPr>
          <p:cNvSpPr>
            <a:spLocks noGrp="1"/>
          </p:cNvSpPr>
          <p:nvPr>
            <p:ph type="title"/>
          </p:nvPr>
        </p:nvSpPr>
        <p:spPr/>
        <p:txBody>
          <a:bodyPr/>
          <a:lstStyle/>
          <a:p>
            <a:r>
              <a:rPr lang="en-US" dirty="0"/>
              <a:t>Dataset </a:t>
            </a:r>
          </a:p>
        </p:txBody>
      </p:sp>
      <p:sp>
        <p:nvSpPr>
          <p:cNvPr id="4" name="Slide Number Placeholder 3">
            <a:extLst>
              <a:ext uri="{FF2B5EF4-FFF2-40B4-BE49-F238E27FC236}">
                <a16:creationId xmlns:a16="http://schemas.microsoft.com/office/drawing/2014/main" xmlns="" id="{7916C0F4-60CD-4759-9F51-8C36D7E1AFA6}"/>
              </a:ext>
            </a:extLst>
          </p:cNvPr>
          <p:cNvSpPr>
            <a:spLocks noGrp="1"/>
          </p:cNvSpPr>
          <p:nvPr>
            <p:ph type="sldNum" sz="quarter" idx="4"/>
          </p:nvPr>
        </p:nvSpPr>
        <p:spPr/>
        <p:txBody>
          <a:bodyPr/>
          <a:lstStyle/>
          <a:p>
            <a:fld id="{5306AC46-015F-6E44-B83A-36E79AEF5356}" type="slidenum">
              <a:rPr lang="en-GB" smtClean="0"/>
              <a:pPr/>
              <a:t>8</a:t>
            </a:fld>
            <a:endParaRPr lang="en-GB" dirty="0"/>
          </a:p>
        </p:txBody>
      </p:sp>
      <p:sp>
        <p:nvSpPr>
          <p:cNvPr id="5" name="Footer Placeholder 4">
            <a:extLst>
              <a:ext uri="{FF2B5EF4-FFF2-40B4-BE49-F238E27FC236}">
                <a16:creationId xmlns:a16="http://schemas.microsoft.com/office/drawing/2014/main" xmlns="" id="{5FDADEAE-37BE-4B84-8B16-38CF72B3B97E}"/>
              </a:ext>
            </a:extLst>
          </p:cNvPr>
          <p:cNvSpPr>
            <a:spLocks noGrp="1"/>
          </p:cNvSpPr>
          <p:nvPr>
            <p:ph type="ftr" sz="quarter" idx="3"/>
          </p:nvPr>
        </p:nvSpPr>
        <p:spPr/>
        <p:txBody>
          <a:bodyPr/>
          <a:lstStyle/>
          <a:p>
            <a:r>
              <a:rPr lang="en-US" dirty="0"/>
              <a:t>Reconstruction of Dynamic Perfusion and Angiography by CNN, </a:t>
            </a:r>
            <a:r>
              <a:rPr lang="en-US" dirty="0" err="1"/>
              <a:t>S.Yousefi</a:t>
            </a:r>
            <a:r>
              <a:rPr lang="en-US" dirty="0"/>
              <a:t> et al.</a:t>
            </a:r>
          </a:p>
        </p:txBody>
      </p:sp>
      <p:sp>
        <p:nvSpPr>
          <p:cNvPr id="6" name="Date Placeholder 5">
            <a:extLst>
              <a:ext uri="{FF2B5EF4-FFF2-40B4-BE49-F238E27FC236}">
                <a16:creationId xmlns:a16="http://schemas.microsoft.com/office/drawing/2014/main" xmlns="" id="{B7495106-5998-4C68-BA97-FC933175E3F1}"/>
              </a:ext>
            </a:extLst>
          </p:cNvPr>
          <p:cNvSpPr>
            <a:spLocks noGrp="1"/>
          </p:cNvSpPr>
          <p:nvPr>
            <p:ph type="dt" sz="half" idx="2"/>
          </p:nvPr>
        </p:nvSpPr>
        <p:spPr/>
        <p:txBody>
          <a:bodyPr/>
          <a:lstStyle/>
          <a:p>
            <a:fld id="{41C028FC-C194-4CDE-AD09-33E6BDE0F1B0}" type="datetime5">
              <a:rPr lang="en-US" smtClean="0"/>
              <a:t>16-Apr-22</a:t>
            </a:fld>
            <a:endParaRPr lang="en-GB" dirty="0"/>
          </a:p>
        </p:txBody>
      </p:sp>
      <p:grpSp>
        <p:nvGrpSpPr>
          <p:cNvPr id="18" name="Group 17">
            <a:extLst>
              <a:ext uri="{FF2B5EF4-FFF2-40B4-BE49-F238E27FC236}">
                <a16:creationId xmlns:a16="http://schemas.microsoft.com/office/drawing/2014/main" xmlns="" id="{F0A2E29D-8B87-4871-8388-5B42B48AFC0C}"/>
              </a:ext>
            </a:extLst>
          </p:cNvPr>
          <p:cNvGrpSpPr/>
          <p:nvPr/>
        </p:nvGrpSpPr>
        <p:grpSpPr>
          <a:xfrm>
            <a:off x="5098308" y="1537634"/>
            <a:ext cx="3916680" cy="3363749"/>
            <a:chOff x="465348" y="1785014"/>
            <a:chExt cx="3916680" cy="3363749"/>
          </a:xfrm>
        </p:grpSpPr>
        <p:pic>
          <p:nvPicPr>
            <p:cNvPr id="19" name="Picture 4" descr="https://www.graphic.com.gh/images/2017/FEBRUARY/feb28/marketing.jpg">
              <a:extLst>
                <a:ext uri="{FF2B5EF4-FFF2-40B4-BE49-F238E27FC236}">
                  <a16:creationId xmlns:a16="http://schemas.microsoft.com/office/drawing/2014/main" xmlns="" id="{09B165F0-D8A9-4A20-BE6B-35E5B4E2A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48" y="2415540"/>
              <a:ext cx="3916680" cy="273322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xmlns="" id="{786B4132-0E5B-4C76-8975-99CBF94D6175}"/>
                </a:ext>
              </a:extLst>
            </p:cNvPr>
            <p:cNvSpPr/>
            <p:nvPr/>
          </p:nvSpPr>
          <p:spPr>
            <a:xfrm>
              <a:off x="1763888" y="2484120"/>
              <a:ext cx="904946" cy="7353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Content Placeholder 1032">
              <a:extLst>
                <a:ext uri="{FF2B5EF4-FFF2-40B4-BE49-F238E27FC236}">
                  <a16:creationId xmlns:a16="http://schemas.microsoft.com/office/drawing/2014/main" xmlns="" id="{99AF9F82-F3D2-4F12-A82F-77462D8B040B}"/>
                </a:ext>
              </a:extLst>
            </p:cNvPr>
            <p:cNvPicPr>
              <a:picLocks noChangeAspect="1"/>
            </p:cNvPicPr>
            <p:nvPr/>
          </p:nvPicPr>
          <p:blipFill>
            <a:blip r:embed="rId4">
              <a:duotone>
                <a:prstClr val="black"/>
                <a:srgbClr val="4472C4">
                  <a:tint val="45000"/>
                  <a:satMod val="400000"/>
                </a:srgbClr>
              </a:duotone>
            </a:blip>
            <a:stretch>
              <a:fillRect/>
            </a:stretch>
          </p:blipFill>
          <p:spPr bwMode="auto">
            <a:xfrm flipH="1">
              <a:off x="1511483" y="1785014"/>
              <a:ext cx="2081337" cy="181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22" name="Rectangle 21">
              <a:extLst>
                <a:ext uri="{FF2B5EF4-FFF2-40B4-BE49-F238E27FC236}">
                  <a16:creationId xmlns:a16="http://schemas.microsoft.com/office/drawing/2014/main" xmlns="" id="{9F3553EE-85D9-4E7E-922E-16CBEB63A797}"/>
                </a:ext>
              </a:extLst>
            </p:cNvPr>
            <p:cNvSpPr/>
            <p:nvPr/>
          </p:nvSpPr>
          <p:spPr>
            <a:xfrm>
              <a:off x="1956252" y="1918286"/>
              <a:ext cx="934871"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FF0000"/>
                  </a:solidFill>
                  <a:effectLst/>
                  <a:uLnTx/>
                  <a:uFillTx/>
                  <a:latin typeface="Rockwell Extra Bold" panose="02060903040505020403" pitchFamily="18" charset="0"/>
                </a:rPr>
                <a:t>AI</a:t>
              </a:r>
            </a:p>
          </p:txBody>
        </p:sp>
      </p:grpSp>
      <p:sp>
        <p:nvSpPr>
          <p:cNvPr id="2" name="Content Placeholder 1">
            <a:extLst>
              <a:ext uri="{FF2B5EF4-FFF2-40B4-BE49-F238E27FC236}">
                <a16:creationId xmlns:a16="http://schemas.microsoft.com/office/drawing/2014/main" xmlns="" id="{9113A810-0AAA-4ED4-908B-FB5F502B799C}"/>
              </a:ext>
            </a:extLst>
          </p:cNvPr>
          <p:cNvSpPr>
            <a:spLocks noGrp="1"/>
          </p:cNvSpPr>
          <p:nvPr>
            <p:ph idx="1"/>
          </p:nvPr>
        </p:nvSpPr>
        <p:spPr>
          <a:xfrm>
            <a:off x="566740" y="1016001"/>
            <a:ext cx="5978840" cy="3735388"/>
          </a:xfrm>
        </p:spPr>
        <p:txBody>
          <a:bodyPr/>
          <a:lstStyle/>
          <a:p>
            <a:pPr marL="342874" indent="-342874">
              <a:buFont typeface="Arial" panose="020B0604020202020204" pitchFamily="34" charset="0"/>
              <a:buChar char="•"/>
            </a:pPr>
            <a:r>
              <a:rPr lang="en-US" dirty="0" smtClean="0"/>
              <a:t>Solution</a:t>
            </a:r>
            <a:r>
              <a:rPr lang="en-US" dirty="0"/>
              <a:t>: simulated ASL data for training and validation sets</a:t>
            </a:r>
          </a:p>
          <a:p>
            <a:pPr marL="342874" indent="-342874">
              <a:buFont typeface="Arial" panose="020B0604020202020204" pitchFamily="34" charset="0"/>
              <a:buChar char="•"/>
            </a:pPr>
            <a:endParaRPr lang="en-US" dirty="0"/>
          </a:p>
        </p:txBody>
      </p:sp>
    </p:spTree>
    <p:extLst>
      <p:ext uri="{BB962C8B-B14F-4D97-AF65-F5344CB8AC3E}">
        <p14:creationId xmlns:p14="http://schemas.microsoft.com/office/powerpoint/2010/main" val="1629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xmlns="" id="{07246A99-1F35-4660-B710-1909775E5B53}"/>
              </a:ext>
            </a:extLst>
          </p:cNvPr>
          <p:cNvSpPr/>
          <p:nvPr/>
        </p:nvSpPr>
        <p:spPr bwMode="auto">
          <a:xfrm>
            <a:off x="-4408" y="865654"/>
            <a:ext cx="9148407" cy="4275373"/>
          </a:xfrm>
          <a:prstGeom prst="rect">
            <a:avLst/>
          </a:prstGeom>
          <a:solidFill>
            <a:schemeClr val="tx1"/>
          </a:solidFill>
          <a:ln w="9525" cap="flat" cmpd="sng" algn="ctr">
            <a:solidFill>
              <a:srgbClr val="FFFF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grpSp>
        <p:nvGrpSpPr>
          <p:cNvPr id="74" name="Group 73">
            <a:extLst>
              <a:ext uri="{FF2B5EF4-FFF2-40B4-BE49-F238E27FC236}">
                <a16:creationId xmlns:a16="http://schemas.microsoft.com/office/drawing/2014/main" xmlns="" id="{6BAB7A90-D3B3-4EB5-92C5-C0B2D24E86B3}"/>
              </a:ext>
            </a:extLst>
          </p:cNvPr>
          <p:cNvGrpSpPr/>
          <p:nvPr/>
        </p:nvGrpSpPr>
        <p:grpSpPr>
          <a:xfrm>
            <a:off x="6525112" y="886707"/>
            <a:ext cx="2405616" cy="2035266"/>
            <a:chOff x="2946167" y="17725"/>
            <a:chExt cx="2974449" cy="2227487"/>
          </a:xfrm>
        </p:grpSpPr>
        <p:pic>
          <p:nvPicPr>
            <p:cNvPr id="75" name="Picture 74">
              <a:extLst>
                <a:ext uri="{FF2B5EF4-FFF2-40B4-BE49-F238E27FC236}">
                  <a16:creationId xmlns:a16="http://schemas.microsoft.com/office/drawing/2014/main" xmlns="" id="{65BD9047-A043-496D-8F61-3B945DF59062}"/>
                </a:ext>
              </a:extLst>
            </p:cNvPr>
            <p:cNvPicPr>
              <a:picLocks noChangeAspect="1"/>
            </p:cNvPicPr>
            <p:nvPr/>
          </p:nvPicPr>
          <p:blipFill rotWithShape="1">
            <a:blip r:embed="rId3"/>
            <a:srcRect l="34686" t="20286"/>
            <a:stretch/>
          </p:blipFill>
          <p:spPr>
            <a:xfrm>
              <a:off x="3040534" y="17725"/>
              <a:ext cx="2568104" cy="1820002"/>
            </a:xfrm>
            <a:prstGeom prst="rect">
              <a:avLst/>
            </a:prstGeom>
          </p:spPr>
        </p:pic>
        <p:sp>
          <p:nvSpPr>
            <p:cNvPr id="76" name="Rectangle 75">
              <a:extLst>
                <a:ext uri="{FF2B5EF4-FFF2-40B4-BE49-F238E27FC236}">
                  <a16:creationId xmlns:a16="http://schemas.microsoft.com/office/drawing/2014/main" xmlns="" id="{D466FA46-79D2-4FAA-8972-C4A1FE37C5F3}"/>
                </a:ext>
              </a:extLst>
            </p:cNvPr>
            <p:cNvSpPr/>
            <p:nvPr/>
          </p:nvSpPr>
          <p:spPr>
            <a:xfrm>
              <a:off x="2946167" y="1873128"/>
              <a:ext cx="2974449" cy="37208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050" b="1" dirty="0">
                  <a:solidFill>
                    <a:srgbClr val="FF0000"/>
                  </a:solidFill>
                  <a:latin typeface="Times New Roman" panose="02020603050405020304" pitchFamily="18" charset="0"/>
                  <a:cs typeface="Times New Roman" panose="02020603050405020304" pitchFamily="18" charset="0"/>
                </a:rPr>
                <a:t>Arterial transit time (ATT): </a:t>
              </a:r>
              <a:r>
                <a:rPr lang="en-US" altLang="en-US" sz="1050" dirty="0">
                  <a:solidFill>
                    <a:schemeClr val="accent6"/>
                  </a:solidFill>
                  <a:latin typeface="Times New Roman" panose="02020603050405020304" pitchFamily="18" charset="0"/>
                  <a:cs typeface="Times New Roman" panose="02020603050405020304" pitchFamily="18" charset="0"/>
                </a:rPr>
                <a:t>travel time of labeled blood to each voxel </a:t>
              </a:r>
              <a:endParaRPr lang="en-US" sz="1050" dirty="0">
                <a:solidFill>
                  <a:schemeClr val="accent6"/>
                </a:solidFill>
                <a:latin typeface="Times New Roman" panose="02020603050405020304" pitchFamily="18" charset="0"/>
                <a:cs typeface="Times New Roman" panose="02020603050405020304" pitchFamily="18" charset="0"/>
              </a:endParaRPr>
            </a:p>
          </p:txBody>
        </p:sp>
        <p:cxnSp>
          <p:nvCxnSpPr>
            <p:cNvPr id="77" name="Straight Arrow Connector 76">
              <a:extLst>
                <a:ext uri="{FF2B5EF4-FFF2-40B4-BE49-F238E27FC236}">
                  <a16:creationId xmlns:a16="http://schemas.microsoft.com/office/drawing/2014/main" xmlns="" id="{D5126999-0F46-4061-AF14-AAC37568D4EC}"/>
                </a:ext>
              </a:extLst>
            </p:cNvPr>
            <p:cNvCxnSpPr>
              <a:cxnSpLocks/>
            </p:cNvCxnSpPr>
            <p:nvPr/>
          </p:nvCxnSpPr>
          <p:spPr bwMode="auto">
            <a:xfrm flipV="1">
              <a:off x="3661101" y="1506604"/>
              <a:ext cx="0" cy="355857"/>
            </a:xfrm>
            <a:prstGeom prst="straightConnector1">
              <a:avLst/>
            </a:prstGeom>
            <a:ln>
              <a:solidFill>
                <a:srgbClr val="FF0000"/>
              </a:solidFill>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grpSp>
      <p:sp>
        <p:nvSpPr>
          <p:cNvPr id="3" name="Title 2">
            <a:extLst>
              <a:ext uri="{FF2B5EF4-FFF2-40B4-BE49-F238E27FC236}">
                <a16:creationId xmlns:a16="http://schemas.microsoft.com/office/drawing/2014/main" xmlns="" id="{007559FC-B2D9-46A7-AFD7-3773A997215C}"/>
              </a:ext>
            </a:extLst>
          </p:cNvPr>
          <p:cNvSpPr>
            <a:spLocks noGrp="1"/>
          </p:cNvSpPr>
          <p:nvPr>
            <p:ph type="title"/>
          </p:nvPr>
        </p:nvSpPr>
        <p:spPr/>
        <p:txBody>
          <a:bodyPr/>
          <a:lstStyle/>
          <a:p>
            <a:r>
              <a:rPr lang="en-US" dirty="0"/>
              <a:t>Kinetic model for ASL signal (Buxton curve)</a:t>
            </a:r>
          </a:p>
        </p:txBody>
      </p:sp>
      <p:sp>
        <p:nvSpPr>
          <p:cNvPr id="5" name="Footer Placeholder 4">
            <a:extLst>
              <a:ext uri="{FF2B5EF4-FFF2-40B4-BE49-F238E27FC236}">
                <a16:creationId xmlns:a16="http://schemas.microsoft.com/office/drawing/2014/main" xmlns="" id="{66AD7A18-AAD2-452F-8B2C-9C74E8237F5F}"/>
              </a:ext>
            </a:extLst>
          </p:cNvPr>
          <p:cNvSpPr>
            <a:spLocks noGrp="1"/>
          </p:cNvSpPr>
          <p:nvPr>
            <p:ph type="ftr" sz="quarter" idx="3"/>
          </p:nvPr>
        </p:nvSpPr>
        <p:spPr>
          <a:xfrm>
            <a:off x="1346202" y="4914900"/>
            <a:ext cx="5514976" cy="228600"/>
          </a:xfrm>
        </p:spPr>
        <p:txBody>
          <a:bodyPr/>
          <a:lstStyle/>
          <a:p>
            <a:r>
              <a:rPr lang="en-US" dirty="0"/>
              <a:t>Reconstruction of Dynamic Perfusion and Angiography by CNN, </a:t>
            </a:r>
            <a:r>
              <a:rPr lang="en-US" dirty="0" err="1"/>
              <a:t>S.Yousefi</a:t>
            </a:r>
            <a:r>
              <a:rPr lang="en-US" dirty="0"/>
              <a:t> et al.</a:t>
            </a:r>
          </a:p>
        </p:txBody>
      </p:sp>
      <p:sp>
        <p:nvSpPr>
          <p:cNvPr id="6" name="Date Placeholder 5">
            <a:extLst>
              <a:ext uri="{FF2B5EF4-FFF2-40B4-BE49-F238E27FC236}">
                <a16:creationId xmlns:a16="http://schemas.microsoft.com/office/drawing/2014/main" xmlns="" id="{41BB6935-B375-4337-9CEA-46D559702E29}"/>
              </a:ext>
            </a:extLst>
          </p:cNvPr>
          <p:cNvSpPr>
            <a:spLocks noGrp="1"/>
          </p:cNvSpPr>
          <p:nvPr>
            <p:ph type="dt" sz="half" idx="2"/>
          </p:nvPr>
        </p:nvSpPr>
        <p:spPr>
          <a:xfrm>
            <a:off x="7881748" y="4900852"/>
            <a:ext cx="855661" cy="228600"/>
          </a:xfrm>
        </p:spPr>
        <p:txBody>
          <a:bodyPr/>
          <a:lstStyle/>
          <a:p>
            <a:fld id="{41C028FC-C194-4CDE-AD09-33E6BDE0F1B0}" type="datetime5">
              <a:rPr lang="en-US" smtClean="0"/>
              <a:t>16-Apr-22</a:t>
            </a:fld>
            <a:endParaRPr lang="en-GB" dirty="0"/>
          </a:p>
        </p:txBody>
      </p:sp>
      <p:pic>
        <p:nvPicPr>
          <p:cNvPr id="7" name="Picture 6">
            <a:extLst>
              <a:ext uri="{FF2B5EF4-FFF2-40B4-BE49-F238E27FC236}">
                <a16:creationId xmlns:a16="http://schemas.microsoft.com/office/drawing/2014/main" xmlns="" id="{CC39CB1D-F7CE-4451-A461-44690D8FFA52}"/>
              </a:ext>
            </a:extLst>
          </p:cNvPr>
          <p:cNvPicPr>
            <a:picLocks noChangeAspect="1"/>
          </p:cNvPicPr>
          <p:nvPr/>
        </p:nvPicPr>
        <p:blipFill rotWithShape="1">
          <a:blip r:embed="rId4">
            <a:duotone>
              <a:schemeClr val="accent2">
                <a:shade val="45000"/>
                <a:satMod val="135000"/>
              </a:schemeClr>
              <a:prstClr val="white"/>
            </a:duotone>
          </a:blip>
          <a:srcRect l="57055" t="10905"/>
          <a:stretch/>
        </p:blipFill>
        <p:spPr>
          <a:xfrm>
            <a:off x="1608735" y="1689110"/>
            <a:ext cx="1830433" cy="2018527"/>
          </a:xfrm>
          <a:prstGeom prst="rect">
            <a:avLst/>
          </a:prstGeom>
        </p:spPr>
      </p:pic>
      <p:sp>
        <p:nvSpPr>
          <p:cNvPr id="10" name="Rectangle 9">
            <a:extLst>
              <a:ext uri="{FF2B5EF4-FFF2-40B4-BE49-F238E27FC236}">
                <a16:creationId xmlns:a16="http://schemas.microsoft.com/office/drawing/2014/main" xmlns="" id="{56C7E301-1B9F-47E7-A56B-522881849690}"/>
              </a:ext>
            </a:extLst>
          </p:cNvPr>
          <p:cNvSpPr/>
          <p:nvPr/>
        </p:nvSpPr>
        <p:spPr>
          <a:xfrm rot="10800000">
            <a:off x="1815048" y="1758106"/>
            <a:ext cx="1027869" cy="957707"/>
          </a:xfrm>
          <a:prstGeom prst="rect">
            <a:avLst/>
          </a:prstGeom>
          <a:solidFill>
            <a:srgbClr val="B40000">
              <a:alpha val="61176"/>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B30479C3-1504-4B9A-8A5F-6BAF8B3D1E2A}"/>
              </a:ext>
            </a:extLst>
          </p:cNvPr>
          <p:cNvSpPr/>
          <p:nvPr/>
        </p:nvSpPr>
        <p:spPr>
          <a:xfrm>
            <a:off x="209865" y="1275157"/>
            <a:ext cx="2041086" cy="338554"/>
          </a:xfrm>
          <a:prstGeom prst="rect">
            <a:avLst/>
          </a:prstGeom>
        </p:spPr>
        <p:txBody>
          <a:bodyPr wrap="square">
            <a:spAutoFit/>
          </a:bodyPr>
          <a:lstStyle/>
          <a:p>
            <a:r>
              <a:rPr lang="en-US" sz="1600" b="1" dirty="0">
                <a:solidFill>
                  <a:schemeClr val="accent6"/>
                </a:solidFill>
              </a:rPr>
              <a:t>Standard ASL</a:t>
            </a:r>
          </a:p>
        </p:txBody>
      </p:sp>
      <p:pic>
        <p:nvPicPr>
          <p:cNvPr id="12" name="Picture 11">
            <a:extLst>
              <a:ext uri="{FF2B5EF4-FFF2-40B4-BE49-F238E27FC236}">
                <a16:creationId xmlns:a16="http://schemas.microsoft.com/office/drawing/2014/main" xmlns="" id="{6C4CA0E3-AB00-40B4-8C7B-54010561E785}"/>
              </a:ext>
            </a:extLst>
          </p:cNvPr>
          <p:cNvPicPr>
            <a:picLocks noChangeAspect="1"/>
          </p:cNvPicPr>
          <p:nvPr/>
        </p:nvPicPr>
        <p:blipFill>
          <a:blip r:embed="rId5"/>
          <a:stretch>
            <a:fillRect/>
          </a:stretch>
        </p:blipFill>
        <p:spPr>
          <a:xfrm>
            <a:off x="4985948" y="1128376"/>
            <a:ext cx="1300276" cy="1187684"/>
          </a:xfrm>
          <a:prstGeom prst="rect">
            <a:avLst/>
          </a:prstGeom>
        </p:spPr>
      </p:pic>
      <p:pic>
        <p:nvPicPr>
          <p:cNvPr id="13" name="Picture 12">
            <a:extLst>
              <a:ext uri="{FF2B5EF4-FFF2-40B4-BE49-F238E27FC236}">
                <a16:creationId xmlns:a16="http://schemas.microsoft.com/office/drawing/2014/main" xmlns="" id="{DCA00A06-480C-47E7-896C-5EEE60810272}"/>
              </a:ext>
            </a:extLst>
          </p:cNvPr>
          <p:cNvPicPr>
            <a:picLocks noChangeAspect="1"/>
          </p:cNvPicPr>
          <p:nvPr/>
        </p:nvPicPr>
        <p:blipFill>
          <a:blip r:embed="rId6"/>
          <a:stretch>
            <a:fillRect/>
          </a:stretch>
        </p:blipFill>
        <p:spPr>
          <a:xfrm>
            <a:off x="4985949" y="3374890"/>
            <a:ext cx="1300276" cy="1090910"/>
          </a:xfrm>
          <a:prstGeom prst="rect">
            <a:avLst/>
          </a:prstGeom>
        </p:spPr>
      </p:pic>
      <p:pic>
        <p:nvPicPr>
          <p:cNvPr id="71" name="Picture 70">
            <a:extLst>
              <a:ext uri="{FF2B5EF4-FFF2-40B4-BE49-F238E27FC236}">
                <a16:creationId xmlns:a16="http://schemas.microsoft.com/office/drawing/2014/main" xmlns="" id="{A2FA22F0-C883-4F36-A877-D9BF22A316B1}"/>
              </a:ext>
            </a:extLst>
          </p:cNvPr>
          <p:cNvPicPr>
            <a:picLocks noChangeAspect="1"/>
          </p:cNvPicPr>
          <p:nvPr/>
        </p:nvPicPr>
        <p:blipFill rotWithShape="1">
          <a:blip r:embed="rId7"/>
          <a:srcRect l="35807" t="20181" r="1422" b="8736"/>
          <a:stretch/>
        </p:blipFill>
        <p:spPr>
          <a:xfrm>
            <a:off x="6574469" y="2984539"/>
            <a:ext cx="2103943" cy="1622814"/>
          </a:xfrm>
          <a:prstGeom prst="rect">
            <a:avLst/>
          </a:prstGeom>
        </p:spPr>
      </p:pic>
      <p:sp>
        <p:nvSpPr>
          <p:cNvPr id="72" name="Rectangle 71">
            <a:extLst>
              <a:ext uri="{FF2B5EF4-FFF2-40B4-BE49-F238E27FC236}">
                <a16:creationId xmlns:a16="http://schemas.microsoft.com/office/drawing/2014/main" xmlns="" id="{B97A16A4-AFEA-4638-BE7B-ED269B6F1FDA}"/>
              </a:ext>
            </a:extLst>
          </p:cNvPr>
          <p:cNvSpPr/>
          <p:nvPr/>
        </p:nvSpPr>
        <p:spPr>
          <a:xfrm>
            <a:off x="6230102" y="4579964"/>
            <a:ext cx="1409820" cy="55399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000" b="1" dirty="0" err="1">
                <a:solidFill>
                  <a:srgbClr val="FF0000"/>
                </a:solidFill>
                <a:latin typeface="Courier New" panose="02070309020205020404" pitchFamily="49" charset="0"/>
                <a:cs typeface="Courier New" panose="02070309020205020404" pitchFamily="49" charset="0"/>
              </a:rPr>
              <a:t>LATT:Large</a:t>
            </a:r>
            <a:r>
              <a:rPr lang="en-US" altLang="en-US" sz="1000" b="1" dirty="0">
                <a:solidFill>
                  <a:srgbClr val="FF0000"/>
                </a:solidFill>
                <a:latin typeface="Courier New" panose="02070309020205020404" pitchFamily="49" charset="0"/>
                <a:cs typeface="Courier New" panose="02070309020205020404" pitchFamily="49" charset="0"/>
              </a:rPr>
              <a:t> arterial transit time</a:t>
            </a:r>
            <a:endParaRPr lang="en-US" sz="1000" dirty="0">
              <a:solidFill>
                <a:srgbClr val="FF0000"/>
              </a:solidFill>
            </a:endParaRPr>
          </a:p>
        </p:txBody>
      </p:sp>
      <p:sp>
        <p:nvSpPr>
          <p:cNvPr id="73" name="Rectangle 72">
            <a:extLst>
              <a:ext uri="{FF2B5EF4-FFF2-40B4-BE49-F238E27FC236}">
                <a16:creationId xmlns:a16="http://schemas.microsoft.com/office/drawing/2014/main" xmlns="" id="{5B2D5A6F-1DD7-4B88-BE15-E831C19D375B}"/>
              </a:ext>
            </a:extLst>
          </p:cNvPr>
          <p:cNvSpPr/>
          <p:nvPr/>
        </p:nvSpPr>
        <p:spPr>
          <a:xfrm>
            <a:off x="7681411" y="4716101"/>
            <a:ext cx="1385674" cy="25391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050" b="1" dirty="0">
                <a:solidFill>
                  <a:srgbClr val="FF0000"/>
                </a:solidFill>
                <a:latin typeface="Courier New" panose="02070309020205020404" pitchFamily="49" charset="0"/>
                <a:cs typeface="Courier New" panose="02070309020205020404" pitchFamily="49" charset="0"/>
              </a:rPr>
              <a:t>ATT</a:t>
            </a:r>
            <a:endParaRPr lang="en-US" sz="1050" dirty="0">
              <a:solidFill>
                <a:srgbClr val="FF0000"/>
              </a:solidFill>
            </a:endParaRPr>
          </a:p>
        </p:txBody>
      </p:sp>
      <p:pic>
        <p:nvPicPr>
          <p:cNvPr id="78" name="Picture 77">
            <a:extLst>
              <a:ext uri="{FF2B5EF4-FFF2-40B4-BE49-F238E27FC236}">
                <a16:creationId xmlns:a16="http://schemas.microsoft.com/office/drawing/2014/main" xmlns="" id="{A8E24B6B-83C3-45D1-B445-D4F1BF9AB36C}"/>
              </a:ext>
            </a:extLst>
          </p:cNvPr>
          <p:cNvPicPr>
            <a:picLocks noChangeAspect="1"/>
          </p:cNvPicPr>
          <p:nvPr/>
        </p:nvPicPr>
        <p:blipFill rotWithShape="1">
          <a:blip r:embed="rId8"/>
          <a:srcRect r="1264"/>
          <a:stretch/>
        </p:blipFill>
        <p:spPr>
          <a:xfrm>
            <a:off x="6718597" y="3023564"/>
            <a:ext cx="1902534" cy="1448586"/>
          </a:xfrm>
          <a:prstGeom prst="rect">
            <a:avLst/>
          </a:prstGeom>
        </p:spPr>
      </p:pic>
      <p:cxnSp>
        <p:nvCxnSpPr>
          <p:cNvPr id="79" name="Straight Arrow Connector 78">
            <a:extLst>
              <a:ext uri="{FF2B5EF4-FFF2-40B4-BE49-F238E27FC236}">
                <a16:creationId xmlns:a16="http://schemas.microsoft.com/office/drawing/2014/main" xmlns="" id="{EAD91A19-752A-4E30-8637-4396E016FF8D}"/>
              </a:ext>
            </a:extLst>
          </p:cNvPr>
          <p:cNvCxnSpPr>
            <a:cxnSpLocks/>
          </p:cNvCxnSpPr>
          <p:nvPr/>
        </p:nvCxnSpPr>
        <p:spPr bwMode="auto">
          <a:xfrm flipH="1" flipV="1">
            <a:off x="7061643" y="4346571"/>
            <a:ext cx="666277" cy="460515"/>
          </a:xfrm>
          <a:prstGeom prst="straightConnector1">
            <a:avLst/>
          </a:prstGeom>
          <a:ln>
            <a:solidFill>
              <a:srgbClr val="FF0000"/>
            </a:solidFill>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80" name="Straight Arrow Connector 79">
            <a:extLst>
              <a:ext uri="{FF2B5EF4-FFF2-40B4-BE49-F238E27FC236}">
                <a16:creationId xmlns:a16="http://schemas.microsoft.com/office/drawing/2014/main" xmlns="" id="{204B23DB-58B7-4FAE-BB13-35D590C3D5C2}"/>
              </a:ext>
            </a:extLst>
          </p:cNvPr>
          <p:cNvCxnSpPr>
            <a:cxnSpLocks/>
          </p:cNvCxnSpPr>
          <p:nvPr/>
        </p:nvCxnSpPr>
        <p:spPr bwMode="auto">
          <a:xfrm flipV="1">
            <a:off x="6984892" y="4346570"/>
            <a:ext cx="0" cy="340126"/>
          </a:xfrm>
          <a:prstGeom prst="straightConnector1">
            <a:avLst/>
          </a:prstGeom>
          <a:ln>
            <a:solidFill>
              <a:srgbClr val="FF0000"/>
            </a:solidFill>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
        <p:nvSpPr>
          <p:cNvPr id="8" name="Rectangle 7">
            <a:extLst>
              <a:ext uri="{FF2B5EF4-FFF2-40B4-BE49-F238E27FC236}">
                <a16:creationId xmlns:a16="http://schemas.microsoft.com/office/drawing/2014/main" xmlns="" id="{95FA8E94-021B-47DF-B2A0-D2824B7FC9BB}"/>
              </a:ext>
            </a:extLst>
          </p:cNvPr>
          <p:cNvSpPr/>
          <p:nvPr/>
        </p:nvSpPr>
        <p:spPr>
          <a:xfrm rot="10800000">
            <a:off x="1815050" y="2727890"/>
            <a:ext cx="1027870" cy="907795"/>
          </a:xfrm>
          <a:prstGeom prst="rect">
            <a:avLst/>
          </a:prstGeom>
          <a:solidFill>
            <a:srgbClr val="FF9F9F">
              <a:alpha val="72157"/>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xmlns="" id="{8DC84249-C357-4117-8A1C-A9B644BC79D6}"/>
              </a:ext>
            </a:extLst>
          </p:cNvPr>
          <p:cNvSpPr>
            <a:spLocks noGrp="1"/>
          </p:cNvSpPr>
          <p:nvPr>
            <p:ph type="sldNum" sz="quarter" idx="4"/>
          </p:nvPr>
        </p:nvSpPr>
        <p:spPr>
          <a:xfrm>
            <a:off x="4371205" y="3505679"/>
            <a:ext cx="512762" cy="228600"/>
          </a:xfrm>
        </p:spPr>
        <p:txBody>
          <a:bodyPr/>
          <a:lstStyle/>
          <a:p>
            <a:fld id="{5306AC46-015F-6E44-B83A-36E79AEF5356}" type="slidenum">
              <a:rPr lang="en-GB" smtClean="0"/>
              <a:pPr/>
              <a:t>9</a:t>
            </a:fld>
            <a:endParaRPr lang="en-GB" dirty="0"/>
          </a:p>
        </p:txBody>
      </p:sp>
      <p:sp>
        <p:nvSpPr>
          <p:cNvPr id="9" name="Rectangle 8">
            <a:extLst>
              <a:ext uri="{FF2B5EF4-FFF2-40B4-BE49-F238E27FC236}">
                <a16:creationId xmlns:a16="http://schemas.microsoft.com/office/drawing/2014/main" xmlns="" id="{3D4F6259-EFBF-48AD-BEDD-7D4FA3BE6A46}"/>
              </a:ext>
            </a:extLst>
          </p:cNvPr>
          <p:cNvSpPr/>
          <p:nvPr/>
        </p:nvSpPr>
        <p:spPr>
          <a:xfrm>
            <a:off x="2826074" y="3250784"/>
            <a:ext cx="1234184" cy="276999"/>
          </a:xfrm>
          <a:prstGeom prst="rect">
            <a:avLst/>
          </a:prstGeom>
        </p:spPr>
        <p:txBody>
          <a:bodyPr wrap="square">
            <a:spAutoFit/>
          </a:bodyPr>
          <a:lstStyle/>
          <a:p>
            <a:r>
              <a:rPr lang="en-US" sz="1200" dirty="0">
                <a:solidFill>
                  <a:schemeClr val="accent6"/>
                </a:solidFill>
              </a:rPr>
              <a:t>A block of labels</a:t>
            </a:r>
          </a:p>
        </p:txBody>
      </p:sp>
      <p:sp>
        <p:nvSpPr>
          <p:cNvPr id="45" name="Rectangle 44">
            <a:extLst>
              <a:ext uri="{FF2B5EF4-FFF2-40B4-BE49-F238E27FC236}">
                <a16:creationId xmlns:a16="http://schemas.microsoft.com/office/drawing/2014/main" xmlns="" id="{1EA51499-1BE3-4768-8996-88B6A52F5ECA}"/>
              </a:ext>
            </a:extLst>
          </p:cNvPr>
          <p:cNvSpPr/>
          <p:nvPr/>
        </p:nvSpPr>
        <p:spPr bwMode="auto">
          <a:xfrm>
            <a:off x="4579990" y="846852"/>
            <a:ext cx="4322491" cy="4275373"/>
          </a:xfrm>
          <a:prstGeom prst="rect">
            <a:avLst/>
          </a:prstGeom>
          <a:solidFill>
            <a:schemeClr val="tx1"/>
          </a:solidFill>
          <a:ln w="9525" cap="flat" cmpd="sng" algn="ctr">
            <a:solidFill>
              <a:srgbClr val="FFFF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pic>
        <p:nvPicPr>
          <p:cNvPr id="46" name="Picture 45">
            <a:extLst>
              <a:ext uri="{FF2B5EF4-FFF2-40B4-BE49-F238E27FC236}">
                <a16:creationId xmlns:a16="http://schemas.microsoft.com/office/drawing/2014/main" xmlns="" id="{E000F755-F7DF-4EBC-A1AA-14D6EC223481}"/>
              </a:ext>
            </a:extLst>
          </p:cNvPr>
          <p:cNvPicPr>
            <a:picLocks noChangeAspect="1"/>
          </p:cNvPicPr>
          <p:nvPr/>
        </p:nvPicPr>
        <p:blipFill rotWithShape="1">
          <a:blip r:embed="rId4">
            <a:duotone>
              <a:schemeClr val="accent2">
                <a:shade val="45000"/>
                <a:satMod val="135000"/>
              </a:schemeClr>
              <a:prstClr val="white"/>
            </a:duotone>
          </a:blip>
          <a:srcRect l="57055" t="10905"/>
          <a:stretch/>
        </p:blipFill>
        <p:spPr>
          <a:xfrm>
            <a:off x="6378321" y="1613711"/>
            <a:ext cx="1830432" cy="2018526"/>
          </a:xfrm>
          <a:prstGeom prst="rect">
            <a:avLst/>
          </a:prstGeom>
        </p:spPr>
      </p:pic>
      <p:cxnSp>
        <p:nvCxnSpPr>
          <p:cNvPr id="47" name="Straight Connector 46">
            <a:extLst>
              <a:ext uri="{FF2B5EF4-FFF2-40B4-BE49-F238E27FC236}">
                <a16:creationId xmlns:a16="http://schemas.microsoft.com/office/drawing/2014/main" xmlns="" id="{BCF35B36-88BC-4D94-B64C-D96261B74BF3}"/>
              </a:ext>
            </a:extLst>
          </p:cNvPr>
          <p:cNvCxnSpPr>
            <a:cxnSpLocks/>
          </p:cNvCxnSpPr>
          <p:nvPr/>
        </p:nvCxnSpPr>
        <p:spPr>
          <a:xfrm flipH="1">
            <a:off x="7727920" y="1424075"/>
            <a:ext cx="440990" cy="1188143"/>
          </a:xfrm>
          <a:prstGeom prst="line">
            <a:avLst/>
          </a:prstGeom>
          <a:ln w="19050">
            <a:prstDash val="dash"/>
          </a:ln>
        </p:spPr>
        <p:style>
          <a:lnRef idx="1">
            <a:schemeClr val="accent3"/>
          </a:lnRef>
          <a:fillRef idx="0">
            <a:schemeClr val="accent3"/>
          </a:fillRef>
          <a:effectRef idx="0">
            <a:schemeClr val="accent3"/>
          </a:effectRef>
          <a:fontRef idx="minor">
            <a:schemeClr val="tx1"/>
          </a:fontRef>
        </p:style>
      </p:cxnSp>
      <p:cxnSp>
        <p:nvCxnSpPr>
          <p:cNvPr id="48" name="Straight Connector 47">
            <a:extLst>
              <a:ext uri="{FF2B5EF4-FFF2-40B4-BE49-F238E27FC236}">
                <a16:creationId xmlns:a16="http://schemas.microsoft.com/office/drawing/2014/main" xmlns="" id="{107518F9-A8C2-4F6C-85B5-90AAB14F8A8E}"/>
              </a:ext>
            </a:extLst>
          </p:cNvPr>
          <p:cNvCxnSpPr>
            <a:cxnSpLocks/>
          </p:cNvCxnSpPr>
          <p:nvPr/>
        </p:nvCxnSpPr>
        <p:spPr>
          <a:xfrm flipH="1" flipV="1">
            <a:off x="7727920" y="2696893"/>
            <a:ext cx="464879" cy="618251"/>
          </a:xfrm>
          <a:prstGeom prst="line">
            <a:avLst/>
          </a:prstGeom>
          <a:ln w="19050">
            <a:prstDash val="dash"/>
          </a:ln>
        </p:spPr>
        <p:style>
          <a:lnRef idx="1">
            <a:schemeClr val="accent3"/>
          </a:lnRef>
          <a:fillRef idx="0">
            <a:schemeClr val="accent3"/>
          </a:fillRef>
          <a:effectRef idx="0">
            <a:schemeClr val="accent3"/>
          </a:effectRef>
          <a:fontRef idx="minor">
            <a:schemeClr val="tx1"/>
          </a:fontRef>
        </p:style>
      </p:cxnSp>
      <p:grpSp>
        <p:nvGrpSpPr>
          <p:cNvPr id="49" name="Group 48">
            <a:extLst>
              <a:ext uri="{FF2B5EF4-FFF2-40B4-BE49-F238E27FC236}">
                <a16:creationId xmlns:a16="http://schemas.microsoft.com/office/drawing/2014/main" xmlns="" id="{602B1901-A504-4A32-A4E0-402F6BBEC646}"/>
              </a:ext>
            </a:extLst>
          </p:cNvPr>
          <p:cNvGrpSpPr/>
          <p:nvPr/>
        </p:nvGrpSpPr>
        <p:grpSpPr>
          <a:xfrm>
            <a:off x="3811633" y="1795928"/>
            <a:ext cx="2291665" cy="1224791"/>
            <a:chOff x="58206" y="1317287"/>
            <a:chExt cx="3227520" cy="2072548"/>
          </a:xfrm>
        </p:grpSpPr>
        <p:pic>
          <p:nvPicPr>
            <p:cNvPr id="50" name="Picture 49">
              <a:extLst>
                <a:ext uri="{FF2B5EF4-FFF2-40B4-BE49-F238E27FC236}">
                  <a16:creationId xmlns:a16="http://schemas.microsoft.com/office/drawing/2014/main" xmlns="" id="{33E02124-173A-4F26-8EAA-FB99B8BAB024}"/>
                </a:ext>
              </a:extLst>
            </p:cNvPr>
            <p:cNvPicPr>
              <a:picLocks noChangeAspect="1"/>
            </p:cNvPicPr>
            <p:nvPr/>
          </p:nvPicPr>
          <p:blipFill rotWithShape="1">
            <a:blip r:embed="rId9"/>
            <a:srcRect b="14953"/>
            <a:stretch/>
          </p:blipFill>
          <p:spPr>
            <a:xfrm>
              <a:off x="124780" y="1554948"/>
              <a:ext cx="2904308" cy="1834887"/>
            </a:xfrm>
            <a:prstGeom prst="rect">
              <a:avLst/>
            </a:prstGeom>
          </p:spPr>
        </p:pic>
        <p:pic>
          <p:nvPicPr>
            <p:cNvPr id="51" name="Picture 50">
              <a:extLst>
                <a:ext uri="{FF2B5EF4-FFF2-40B4-BE49-F238E27FC236}">
                  <a16:creationId xmlns:a16="http://schemas.microsoft.com/office/drawing/2014/main" xmlns="" id="{5883AABA-44BF-46CA-85B1-B8BB82A89B0D}"/>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5662" y="3196253"/>
              <a:ext cx="190064" cy="165273"/>
            </a:xfrm>
            <a:prstGeom prst="rect">
              <a:avLst/>
            </a:prstGeom>
            <a:scene3d>
              <a:camera prst="isometricRightUp"/>
              <a:lightRig rig="threePt" dir="t"/>
            </a:scene3d>
            <a:sp3d extrusionH="152400"/>
          </p:spPr>
        </p:pic>
        <p:pic>
          <p:nvPicPr>
            <p:cNvPr id="52" name="Picture 51">
              <a:extLst>
                <a:ext uri="{FF2B5EF4-FFF2-40B4-BE49-F238E27FC236}">
                  <a16:creationId xmlns:a16="http://schemas.microsoft.com/office/drawing/2014/main" xmlns="" id="{18804C64-1F9E-4281-95CF-0B599DBA4E4C}"/>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0652" y="2968846"/>
              <a:ext cx="190064" cy="165273"/>
            </a:xfrm>
            <a:prstGeom prst="rect">
              <a:avLst/>
            </a:prstGeom>
            <a:scene3d>
              <a:camera prst="isometricRightUp"/>
              <a:lightRig rig="threePt" dir="t"/>
            </a:scene3d>
            <a:sp3d extrusionH="152400"/>
          </p:spPr>
        </p:pic>
        <p:pic>
          <p:nvPicPr>
            <p:cNvPr id="53" name="Picture 52">
              <a:extLst>
                <a:ext uri="{FF2B5EF4-FFF2-40B4-BE49-F238E27FC236}">
                  <a16:creationId xmlns:a16="http://schemas.microsoft.com/office/drawing/2014/main" xmlns="" id="{126F2591-86C1-4C36-8F5D-F5A7009BC469}"/>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0854" y="2733858"/>
              <a:ext cx="190064" cy="165273"/>
            </a:xfrm>
            <a:prstGeom prst="rect">
              <a:avLst/>
            </a:prstGeom>
            <a:scene3d>
              <a:camera prst="isometricRightUp"/>
              <a:lightRig rig="threePt" dir="t"/>
            </a:scene3d>
            <a:sp3d extrusionH="152400"/>
          </p:spPr>
        </p:pic>
        <p:pic>
          <p:nvPicPr>
            <p:cNvPr id="54" name="Picture 53">
              <a:extLst>
                <a:ext uri="{FF2B5EF4-FFF2-40B4-BE49-F238E27FC236}">
                  <a16:creationId xmlns:a16="http://schemas.microsoft.com/office/drawing/2014/main" xmlns="" id="{4DE78A8E-7043-4B5D-9957-4EF34D567508}"/>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0652" y="2509864"/>
              <a:ext cx="190064" cy="165273"/>
            </a:xfrm>
            <a:prstGeom prst="rect">
              <a:avLst/>
            </a:prstGeom>
            <a:scene3d>
              <a:camera prst="isometricRightUp"/>
              <a:lightRig rig="threePt" dir="t"/>
            </a:scene3d>
            <a:sp3d extrusionH="152400"/>
          </p:spPr>
        </p:pic>
        <p:pic>
          <p:nvPicPr>
            <p:cNvPr id="55" name="Picture 54">
              <a:extLst>
                <a:ext uri="{FF2B5EF4-FFF2-40B4-BE49-F238E27FC236}">
                  <a16:creationId xmlns:a16="http://schemas.microsoft.com/office/drawing/2014/main" xmlns="" id="{52F01BE7-4A32-424A-8A31-CE487B60EF84}"/>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90652" y="2283231"/>
              <a:ext cx="190064" cy="165273"/>
            </a:xfrm>
            <a:prstGeom prst="rect">
              <a:avLst/>
            </a:prstGeom>
            <a:scene3d>
              <a:camera prst="isometricRightUp"/>
              <a:lightRig rig="threePt" dir="t"/>
            </a:scene3d>
            <a:sp3d extrusionH="152400"/>
          </p:spPr>
        </p:pic>
        <p:pic>
          <p:nvPicPr>
            <p:cNvPr id="56" name="Picture 55">
              <a:extLst>
                <a:ext uri="{FF2B5EF4-FFF2-40B4-BE49-F238E27FC236}">
                  <a16:creationId xmlns:a16="http://schemas.microsoft.com/office/drawing/2014/main" xmlns="" id="{146408D6-BA2A-48F5-9024-5DD2F4305E1B}"/>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78935" y="2075046"/>
              <a:ext cx="190064" cy="165273"/>
            </a:xfrm>
            <a:prstGeom prst="rect">
              <a:avLst/>
            </a:prstGeom>
            <a:scene3d>
              <a:camera prst="isometricRightUp"/>
              <a:lightRig rig="threePt" dir="t"/>
            </a:scene3d>
            <a:sp3d extrusionH="152400"/>
          </p:spPr>
        </p:pic>
        <p:pic>
          <p:nvPicPr>
            <p:cNvPr id="57" name="Picture 56">
              <a:extLst>
                <a:ext uri="{FF2B5EF4-FFF2-40B4-BE49-F238E27FC236}">
                  <a16:creationId xmlns:a16="http://schemas.microsoft.com/office/drawing/2014/main" xmlns="" id="{8BD277C5-0A98-441F-B233-CD52FAE21BB5}"/>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77041" y="1851081"/>
              <a:ext cx="190064" cy="165273"/>
            </a:xfrm>
            <a:prstGeom prst="rect">
              <a:avLst/>
            </a:prstGeom>
            <a:scene3d>
              <a:camera prst="isometricRightUp"/>
              <a:lightRig rig="threePt" dir="t"/>
            </a:scene3d>
            <a:sp3d extrusionH="152400"/>
          </p:spPr>
        </p:pic>
        <p:sp>
          <p:nvSpPr>
            <p:cNvPr id="58" name="Rectangle 57">
              <a:extLst>
                <a:ext uri="{FF2B5EF4-FFF2-40B4-BE49-F238E27FC236}">
                  <a16:creationId xmlns:a16="http://schemas.microsoft.com/office/drawing/2014/main" xmlns="" id="{A4B04FEB-518E-445E-9336-8805DE9DAAB5}"/>
                </a:ext>
              </a:extLst>
            </p:cNvPr>
            <p:cNvSpPr/>
            <p:nvPr/>
          </p:nvSpPr>
          <p:spPr>
            <a:xfrm>
              <a:off x="58206" y="1317287"/>
              <a:ext cx="2929751" cy="2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accent6"/>
                </a:solidFill>
              </a:endParaRPr>
            </a:p>
          </p:txBody>
        </p:sp>
        <p:pic>
          <p:nvPicPr>
            <p:cNvPr id="59" name="Picture 58">
              <a:extLst>
                <a:ext uri="{FF2B5EF4-FFF2-40B4-BE49-F238E27FC236}">
                  <a16:creationId xmlns:a16="http://schemas.microsoft.com/office/drawing/2014/main" xmlns="" id="{A3272A38-2FDD-4CB4-893C-62FD3FCB0712}"/>
                </a:ext>
              </a:extLst>
            </p:cNvPr>
            <p:cNvPicPr>
              <a:picLocks noChangeAspect="1"/>
            </p:cNvPicPr>
            <p:nvPr/>
          </p:nvPicPr>
          <p:blipFill rotWithShape="1">
            <a:blip r:embed="rId10">
              <a:duotone>
                <a:prstClr val="black"/>
                <a:schemeClr val="accent2">
                  <a:tint val="45000"/>
                  <a:satMod val="400000"/>
                </a:schemeClr>
              </a:duotone>
            </a:blip>
            <a:srcRect l="11278" t="522" r="21607" b="90218"/>
            <a:stretch/>
          </p:blipFill>
          <p:spPr>
            <a:xfrm flipH="1">
              <a:off x="3080653" y="1628958"/>
              <a:ext cx="190064" cy="165273"/>
            </a:xfrm>
            <a:prstGeom prst="rect">
              <a:avLst/>
            </a:prstGeom>
            <a:scene3d>
              <a:camera prst="isometricRightUp"/>
              <a:lightRig rig="threePt" dir="t"/>
            </a:scene3d>
            <a:sp3d extrusionH="152400"/>
          </p:spPr>
        </p:pic>
      </p:grpSp>
      <p:sp>
        <p:nvSpPr>
          <p:cNvPr id="60" name="Rectangle 59">
            <a:extLst>
              <a:ext uri="{FF2B5EF4-FFF2-40B4-BE49-F238E27FC236}">
                <a16:creationId xmlns:a16="http://schemas.microsoft.com/office/drawing/2014/main" xmlns="" id="{9E672224-E669-4B7D-88F9-D270E669BB89}"/>
              </a:ext>
            </a:extLst>
          </p:cNvPr>
          <p:cNvSpPr/>
          <p:nvPr/>
        </p:nvSpPr>
        <p:spPr>
          <a:xfrm>
            <a:off x="4155745" y="1275157"/>
            <a:ext cx="2041086" cy="338554"/>
          </a:xfrm>
          <a:prstGeom prst="rect">
            <a:avLst/>
          </a:prstGeom>
        </p:spPr>
        <p:txBody>
          <a:bodyPr wrap="square">
            <a:spAutoFit/>
          </a:bodyPr>
          <a:lstStyle/>
          <a:p>
            <a:r>
              <a:rPr lang="en-US" sz="1600" b="1" dirty="0">
                <a:solidFill>
                  <a:schemeClr val="accent6"/>
                </a:solidFill>
              </a:rPr>
              <a:t>Hadamard </a:t>
            </a:r>
            <a:r>
              <a:rPr lang="en-US" sz="1600" b="1" dirty="0" err="1">
                <a:solidFill>
                  <a:schemeClr val="accent6"/>
                </a:solidFill>
              </a:rPr>
              <a:t>te</a:t>
            </a:r>
            <a:r>
              <a:rPr lang="en-US" sz="1600" b="1" dirty="0">
                <a:solidFill>
                  <a:schemeClr val="accent6"/>
                </a:solidFill>
              </a:rPr>
              <a:t>-ASL</a:t>
            </a:r>
          </a:p>
        </p:txBody>
      </p:sp>
      <p:grpSp>
        <p:nvGrpSpPr>
          <p:cNvPr id="61" name="Group 60">
            <a:extLst>
              <a:ext uri="{FF2B5EF4-FFF2-40B4-BE49-F238E27FC236}">
                <a16:creationId xmlns:a16="http://schemas.microsoft.com/office/drawing/2014/main" xmlns="" id="{1756D9D4-5BA0-4021-B1D6-D243F5EA46C2}"/>
              </a:ext>
            </a:extLst>
          </p:cNvPr>
          <p:cNvGrpSpPr/>
          <p:nvPr/>
        </p:nvGrpSpPr>
        <p:grpSpPr>
          <a:xfrm>
            <a:off x="3861615" y="1613712"/>
            <a:ext cx="4990921" cy="4583463"/>
            <a:chOff x="57150" y="3022933"/>
            <a:chExt cx="4990921" cy="4583463"/>
          </a:xfrm>
        </p:grpSpPr>
        <p:sp>
          <p:nvSpPr>
            <p:cNvPr id="62" name="Rectangle 61">
              <a:extLst>
                <a:ext uri="{FF2B5EF4-FFF2-40B4-BE49-F238E27FC236}">
                  <a16:creationId xmlns:a16="http://schemas.microsoft.com/office/drawing/2014/main" xmlns="" id="{23A27124-40D5-45E6-99D0-95DE10A74C0F}"/>
                </a:ext>
              </a:extLst>
            </p:cNvPr>
            <p:cNvSpPr/>
            <p:nvPr/>
          </p:nvSpPr>
          <p:spPr bwMode="auto">
            <a:xfrm rot="16200000">
              <a:off x="392040" y="2950365"/>
              <a:ext cx="4583463" cy="4728599"/>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pic>
          <p:nvPicPr>
            <p:cNvPr id="63" name="Picture 62">
              <a:extLst>
                <a:ext uri="{FF2B5EF4-FFF2-40B4-BE49-F238E27FC236}">
                  <a16:creationId xmlns:a16="http://schemas.microsoft.com/office/drawing/2014/main" xmlns="" id="{0ED60317-CBF9-4607-9A34-3B09482261C2}"/>
                </a:ext>
              </a:extLst>
            </p:cNvPr>
            <p:cNvPicPr>
              <a:picLocks noChangeAspect="1"/>
            </p:cNvPicPr>
            <p:nvPr/>
          </p:nvPicPr>
          <p:blipFill rotWithShape="1">
            <a:blip r:embed="rId9"/>
            <a:srcRect t="1478" r="3168" b="87525"/>
            <a:stretch/>
          </p:blipFill>
          <p:spPr>
            <a:xfrm>
              <a:off x="57150" y="3363575"/>
              <a:ext cx="1993105" cy="139164"/>
            </a:xfrm>
            <a:prstGeom prst="rect">
              <a:avLst/>
            </a:prstGeom>
          </p:spPr>
        </p:pic>
      </p:grpSp>
      <p:sp>
        <p:nvSpPr>
          <p:cNvPr id="64" name="Rectangle 63">
            <a:extLst>
              <a:ext uri="{FF2B5EF4-FFF2-40B4-BE49-F238E27FC236}">
                <a16:creationId xmlns:a16="http://schemas.microsoft.com/office/drawing/2014/main" xmlns="" id="{F5DEDEE6-A772-4D58-9A9C-ADF9DB122E6C}"/>
              </a:ext>
            </a:extLst>
          </p:cNvPr>
          <p:cNvSpPr/>
          <p:nvPr/>
        </p:nvSpPr>
        <p:spPr>
          <a:xfrm>
            <a:off x="7608428" y="3407308"/>
            <a:ext cx="1635461" cy="276999"/>
          </a:xfrm>
          <a:prstGeom prst="rect">
            <a:avLst/>
          </a:prstGeom>
        </p:spPr>
        <p:txBody>
          <a:bodyPr wrap="square">
            <a:spAutoFit/>
          </a:bodyPr>
          <a:lstStyle/>
          <a:p>
            <a:r>
              <a:rPr lang="en-US" sz="1200" dirty="0">
                <a:solidFill>
                  <a:schemeClr val="accent6"/>
                </a:solidFill>
              </a:rPr>
              <a:t>Multiple sub-boluses </a:t>
            </a:r>
          </a:p>
        </p:txBody>
      </p:sp>
      <p:sp>
        <p:nvSpPr>
          <p:cNvPr id="44" name="Rectangle 43">
            <a:extLst>
              <a:ext uri="{FF2B5EF4-FFF2-40B4-BE49-F238E27FC236}">
                <a16:creationId xmlns:a16="http://schemas.microsoft.com/office/drawing/2014/main" xmlns="" id="{5A093E5F-0078-43DA-9F7A-92FABE187A9D}"/>
              </a:ext>
            </a:extLst>
          </p:cNvPr>
          <p:cNvSpPr/>
          <p:nvPr/>
        </p:nvSpPr>
        <p:spPr>
          <a:xfrm>
            <a:off x="49058" y="1995781"/>
            <a:ext cx="1234184" cy="276999"/>
          </a:xfrm>
          <a:prstGeom prst="rect">
            <a:avLst/>
          </a:prstGeom>
        </p:spPr>
        <p:txBody>
          <a:bodyPr wrap="square">
            <a:spAutoFit/>
          </a:bodyPr>
          <a:lstStyle/>
          <a:p>
            <a:pPr algn="ctr"/>
            <a:r>
              <a:rPr lang="en-US" sz="1200" dirty="0">
                <a:solidFill>
                  <a:schemeClr val="accent6"/>
                </a:solidFill>
              </a:rPr>
              <a:t>Scan plane</a:t>
            </a:r>
          </a:p>
        </p:txBody>
      </p:sp>
      <p:sp>
        <p:nvSpPr>
          <p:cNvPr id="65" name="Rectangle 64">
            <a:extLst>
              <a:ext uri="{FF2B5EF4-FFF2-40B4-BE49-F238E27FC236}">
                <a16:creationId xmlns:a16="http://schemas.microsoft.com/office/drawing/2014/main" xmlns="" id="{561DA1A4-6F4E-4160-B05E-569645617681}"/>
              </a:ext>
            </a:extLst>
          </p:cNvPr>
          <p:cNvSpPr/>
          <p:nvPr/>
        </p:nvSpPr>
        <p:spPr>
          <a:xfrm>
            <a:off x="231475" y="2520185"/>
            <a:ext cx="1234184" cy="276999"/>
          </a:xfrm>
          <a:prstGeom prst="rect">
            <a:avLst/>
          </a:prstGeom>
        </p:spPr>
        <p:txBody>
          <a:bodyPr wrap="square">
            <a:spAutoFit/>
          </a:bodyPr>
          <a:lstStyle/>
          <a:p>
            <a:r>
              <a:rPr lang="en-US" sz="1200" dirty="0">
                <a:solidFill>
                  <a:schemeClr val="accent6"/>
                </a:solidFill>
              </a:rPr>
              <a:t>Label plane</a:t>
            </a:r>
          </a:p>
        </p:txBody>
      </p:sp>
      <p:grpSp>
        <p:nvGrpSpPr>
          <p:cNvPr id="2" name="Group 1">
            <a:extLst>
              <a:ext uri="{FF2B5EF4-FFF2-40B4-BE49-F238E27FC236}">
                <a16:creationId xmlns:a16="http://schemas.microsoft.com/office/drawing/2014/main" xmlns="" id="{6023915E-99CC-4410-A242-D8FBE0EF0730}"/>
              </a:ext>
            </a:extLst>
          </p:cNvPr>
          <p:cNvGrpSpPr/>
          <p:nvPr/>
        </p:nvGrpSpPr>
        <p:grpSpPr>
          <a:xfrm>
            <a:off x="6584763" y="722579"/>
            <a:ext cx="1034557" cy="1965864"/>
            <a:chOff x="110003" y="2482383"/>
            <a:chExt cx="1034557" cy="1965864"/>
          </a:xfrm>
        </p:grpSpPr>
        <p:sp>
          <p:nvSpPr>
            <p:cNvPr id="66" name="Rectangle 65">
              <a:extLst>
                <a:ext uri="{FF2B5EF4-FFF2-40B4-BE49-F238E27FC236}">
                  <a16:creationId xmlns:a16="http://schemas.microsoft.com/office/drawing/2014/main" xmlns="" id="{2A74DB6D-31E3-4FD5-AECD-D9AF6DFAC99B}"/>
                </a:ext>
              </a:extLst>
            </p:cNvPr>
            <p:cNvSpPr/>
            <p:nvPr/>
          </p:nvSpPr>
          <p:spPr>
            <a:xfrm rot="10800000">
              <a:off x="116691" y="2482383"/>
              <a:ext cx="1027869" cy="913960"/>
            </a:xfrm>
            <a:prstGeom prst="rect">
              <a:avLst/>
            </a:prstGeom>
            <a:solidFill>
              <a:srgbClr val="B40000">
                <a:alpha val="72157"/>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xmlns="" id="{B1EA1818-A211-4FED-AA28-B82076A76C2A}"/>
                </a:ext>
              </a:extLst>
            </p:cNvPr>
            <p:cNvSpPr/>
            <p:nvPr/>
          </p:nvSpPr>
          <p:spPr>
            <a:xfrm rot="10800000">
              <a:off x="110128" y="3801962"/>
              <a:ext cx="1027870" cy="151271"/>
            </a:xfrm>
            <a:prstGeom prst="rect">
              <a:avLst/>
            </a:prstGeom>
            <a:solidFill>
              <a:srgbClr val="FF9F9F">
                <a:alpha val="72941"/>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xmlns="" id="{9FABC630-5C52-4A2A-8144-517DB9399B68}"/>
                </a:ext>
              </a:extLst>
            </p:cNvPr>
            <p:cNvSpPr/>
            <p:nvPr/>
          </p:nvSpPr>
          <p:spPr>
            <a:xfrm rot="10800000">
              <a:off x="117835" y="3404804"/>
              <a:ext cx="1023445" cy="390300"/>
            </a:xfrm>
            <a:prstGeom prst="rect">
              <a:avLst/>
            </a:prstGeom>
            <a:solidFill>
              <a:srgbClr val="B40000">
                <a:alpha val="72157"/>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xmlns="" id="{3FB34D51-A47B-4E9C-B362-4A0DFE7B1E2C}"/>
                </a:ext>
              </a:extLst>
            </p:cNvPr>
            <p:cNvSpPr/>
            <p:nvPr/>
          </p:nvSpPr>
          <p:spPr>
            <a:xfrm rot="10800000">
              <a:off x="111022" y="3960107"/>
              <a:ext cx="1027870" cy="123753"/>
            </a:xfrm>
            <a:prstGeom prst="rect">
              <a:avLst/>
            </a:prstGeom>
            <a:solidFill>
              <a:srgbClr val="FF9F9F">
                <a:alpha val="72941"/>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xmlns="" id="{E74C1019-4CF6-4212-9ED3-711ECC9B3586}"/>
                </a:ext>
              </a:extLst>
            </p:cNvPr>
            <p:cNvSpPr/>
            <p:nvPr/>
          </p:nvSpPr>
          <p:spPr>
            <a:xfrm rot="10800000">
              <a:off x="111022" y="4090983"/>
              <a:ext cx="1027870" cy="130381"/>
            </a:xfrm>
            <a:prstGeom prst="rect">
              <a:avLst/>
            </a:prstGeom>
            <a:solidFill>
              <a:srgbClr val="FF9F9F">
                <a:alpha val="72941"/>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xmlns="" id="{77082141-DBDC-47BF-84C3-D50AC05CD743}"/>
                </a:ext>
              </a:extLst>
            </p:cNvPr>
            <p:cNvSpPr/>
            <p:nvPr/>
          </p:nvSpPr>
          <p:spPr>
            <a:xfrm rot="10800000">
              <a:off x="112202" y="4214489"/>
              <a:ext cx="1027870" cy="103127"/>
            </a:xfrm>
            <a:prstGeom prst="rect">
              <a:avLst/>
            </a:prstGeom>
            <a:solidFill>
              <a:srgbClr val="FF9F9F">
                <a:alpha val="72941"/>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xmlns="" id="{6699BE2A-35F1-4366-A78F-EF10DC37CB49}"/>
                </a:ext>
              </a:extLst>
            </p:cNvPr>
            <p:cNvSpPr/>
            <p:nvPr/>
          </p:nvSpPr>
          <p:spPr>
            <a:xfrm rot="10800000">
              <a:off x="110003" y="4329191"/>
              <a:ext cx="1031276" cy="119056"/>
            </a:xfrm>
            <a:prstGeom prst="rect">
              <a:avLst/>
            </a:prstGeom>
            <a:solidFill>
              <a:srgbClr val="B40000">
                <a:alpha val="72157"/>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Rectangle 86">
            <a:extLst>
              <a:ext uri="{FF2B5EF4-FFF2-40B4-BE49-F238E27FC236}">
                <a16:creationId xmlns:a16="http://schemas.microsoft.com/office/drawing/2014/main" xmlns="" id="{C70842B9-E876-4E54-9AE5-9718099263F2}"/>
              </a:ext>
            </a:extLst>
          </p:cNvPr>
          <p:cNvSpPr/>
          <p:nvPr/>
        </p:nvSpPr>
        <p:spPr>
          <a:xfrm rot="10800000">
            <a:off x="6583347" y="2689352"/>
            <a:ext cx="1027870" cy="1965865"/>
          </a:xfrm>
          <a:prstGeom prst="rect">
            <a:avLst/>
          </a:prstGeom>
          <a:solidFill>
            <a:srgbClr val="FF9F9F">
              <a:alpha val="72157"/>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xmlns="" id="{FB81C5E6-FE9B-4017-B8F9-E4AD4F5A5E36}"/>
              </a:ext>
            </a:extLst>
          </p:cNvPr>
          <p:cNvSpPr/>
          <p:nvPr/>
        </p:nvSpPr>
        <p:spPr>
          <a:xfrm rot="10800000">
            <a:off x="3229527" y="2224081"/>
            <a:ext cx="141271" cy="957707"/>
          </a:xfrm>
          <a:prstGeom prst="rect">
            <a:avLst/>
          </a:prstGeom>
          <a:solidFill>
            <a:srgbClr val="B40000">
              <a:alpha val="61176"/>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xmlns="" id="{109D4B86-5338-4A6E-A08F-699D243F3608}"/>
              </a:ext>
            </a:extLst>
          </p:cNvPr>
          <p:cNvCxnSpPr>
            <a:cxnSpLocks/>
          </p:cNvCxnSpPr>
          <p:nvPr/>
        </p:nvCxnSpPr>
        <p:spPr>
          <a:xfrm flipH="1">
            <a:off x="2950355" y="2224081"/>
            <a:ext cx="252626" cy="465271"/>
          </a:xfrm>
          <a:prstGeom prst="line">
            <a:avLst/>
          </a:prstGeom>
          <a:ln w="19050">
            <a:prstDash val="dash"/>
          </a:ln>
        </p:spPr>
        <p:style>
          <a:lnRef idx="1">
            <a:schemeClr val="accent3"/>
          </a:lnRef>
          <a:fillRef idx="0">
            <a:schemeClr val="accent3"/>
          </a:fillRef>
          <a:effectRef idx="0">
            <a:schemeClr val="accent3"/>
          </a:effectRef>
          <a:fontRef idx="minor">
            <a:schemeClr val="tx1"/>
          </a:fontRef>
        </p:style>
      </p:cxnSp>
      <p:cxnSp>
        <p:nvCxnSpPr>
          <p:cNvPr id="90" name="Straight Connector 89">
            <a:extLst>
              <a:ext uri="{FF2B5EF4-FFF2-40B4-BE49-F238E27FC236}">
                <a16:creationId xmlns:a16="http://schemas.microsoft.com/office/drawing/2014/main" xmlns="" id="{63C30146-1483-4CFD-9E3F-13FF412B24AF}"/>
              </a:ext>
            </a:extLst>
          </p:cNvPr>
          <p:cNvCxnSpPr>
            <a:cxnSpLocks/>
          </p:cNvCxnSpPr>
          <p:nvPr/>
        </p:nvCxnSpPr>
        <p:spPr>
          <a:xfrm flipH="1" flipV="1">
            <a:off x="2950356" y="2774028"/>
            <a:ext cx="273397" cy="407761"/>
          </a:xfrm>
          <a:prstGeom prst="line">
            <a:avLst/>
          </a:prstGeom>
          <a:ln w="19050">
            <a:prstDash val="dash"/>
          </a:ln>
        </p:spPr>
        <p:style>
          <a:lnRef idx="1">
            <a:schemeClr val="accent3"/>
          </a:lnRef>
          <a:fillRef idx="0">
            <a:schemeClr val="accent3"/>
          </a:fillRef>
          <a:effectRef idx="0">
            <a:schemeClr val="accent3"/>
          </a:effectRef>
          <a:fontRef idx="minor">
            <a:schemeClr val="tx1"/>
          </a:fontRef>
        </p:style>
      </p:cxnSp>
      <p:pic>
        <p:nvPicPr>
          <p:cNvPr id="2054" name="Picture 6" descr="Image result for flash camera">
            <a:extLst>
              <a:ext uri="{FF2B5EF4-FFF2-40B4-BE49-F238E27FC236}">
                <a16:creationId xmlns:a16="http://schemas.microsoft.com/office/drawing/2014/main" xmlns="" id="{922E86D5-B635-457A-A09C-0CBDFCE7E15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5105"/>
          <a:stretch/>
        </p:blipFill>
        <p:spPr bwMode="auto">
          <a:xfrm>
            <a:off x="848873" y="1675448"/>
            <a:ext cx="1052929" cy="827892"/>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xmlns="" id="{EB66F0E7-3176-4315-8138-7DB4468140CE}"/>
              </a:ext>
            </a:extLst>
          </p:cNvPr>
          <p:cNvSpPr/>
          <p:nvPr/>
        </p:nvSpPr>
        <p:spPr bwMode="auto">
          <a:xfrm>
            <a:off x="6859345" y="2144626"/>
            <a:ext cx="125547" cy="123753"/>
          </a:xfrm>
          <a:prstGeom prst="ellipse">
            <a:avLst/>
          </a:prstGeom>
          <a:solidFill>
            <a:srgbClr val="FFFF00"/>
          </a:solidFill>
          <a:ln w="9525"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pic>
        <p:nvPicPr>
          <p:cNvPr id="93" name="Picture 6" descr="Image result for flash camera">
            <a:extLst>
              <a:ext uri="{FF2B5EF4-FFF2-40B4-BE49-F238E27FC236}">
                <a16:creationId xmlns:a16="http://schemas.microsoft.com/office/drawing/2014/main" xmlns="" id="{7FA63EB1-FA64-48FB-9AFD-8375ABD4EB5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5105"/>
          <a:stretch/>
        </p:blipFill>
        <p:spPr bwMode="auto">
          <a:xfrm>
            <a:off x="5830145" y="1494940"/>
            <a:ext cx="1052929" cy="82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322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par>
                                <p:cTn id="16" presetID="1" presetClass="entr" presetSubtype="0" fill="hold" grpId="1"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wipe(left)">
                                      <p:cBhvr>
                                        <p:cTn id="23" dur="500"/>
                                        <p:tgtEl>
                                          <p:spTgt spid="89"/>
                                        </p:tgtEl>
                                      </p:cBhvr>
                                    </p:animEffect>
                                  </p:childTnLst>
                                </p:cTn>
                              </p:par>
                              <p:par>
                                <p:cTn id="24" presetID="22" presetClass="entr" presetSubtype="8"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left)">
                                      <p:cBhvr>
                                        <p:cTn id="26" dur="500"/>
                                        <p:tgtEl>
                                          <p:spTgt spid="90"/>
                                        </p:tgtEl>
                                      </p:cBhvr>
                                    </p:animEffect>
                                  </p:childTnLst>
                                </p:cTn>
                              </p:par>
                            </p:childTnLst>
                          </p:cTn>
                        </p:par>
                        <p:par>
                          <p:cTn id="27" fill="hold">
                            <p:stCondLst>
                              <p:cond delay="1000"/>
                            </p:stCondLst>
                            <p:childTnLst>
                              <p:par>
                                <p:cTn id="28" presetID="1" presetClass="entr" presetSubtype="0" fill="hold" grpId="1" nodeType="afterEffect">
                                  <p:stCondLst>
                                    <p:cond delay="0"/>
                                  </p:stCondLst>
                                  <p:childTnLst>
                                    <p:set>
                                      <p:cBhvr>
                                        <p:cTn id="29" dur="1" fill="hold">
                                          <p:stCondLst>
                                            <p:cond delay="1499"/>
                                          </p:stCondLst>
                                        </p:cTn>
                                        <p:tgtEl>
                                          <p:spTgt spid="8"/>
                                        </p:tgtEl>
                                        <p:attrNameLst>
                                          <p:attrName>style.visibility</p:attrName>
                                        </p:attrNameLst>
                                      </p:cBhvr>
                                      <p:to>
                                        <p:strVal val="visible"/>
                                      </p:to>
                                    </p:set>
                                  </p:childTnLst>
                                </p:cTn>
                              </p:par>
                            </p:childTnLst>
                          </p:cTn>
                        </p:par>
                        <p:par>
                          <p:cTn id="30" fill="hold">
                            <p:stCondLst>
                              <p:cond delay="2500"/>
                            </p:stCondLst>
                            <p:childTnLst>
                              <p:par>
                                <p:cTn id="31" presetID="12" presetClass="exit" presetSubtype="1" fill="hold" grpId="0" nodeType="afterEffect">
                                  <p:stCondLst>
                                    <p:cond delay="0"/>
                                  </p:stCondLst>
                                  <p:childTnLst>
                                    <p:anim calcmode="lin" valueType="num">
                                      <p:cBhvr additive="base">
                                        <p:cTn id="32" dur="1500"/>
                                        <p:tgtEl>
                                          <p:spTgt spid="8"/>
                                        </p:tgtEl>
                                        <p:attrNameLst>
                                          <p:attrName>ppt_y</p:attrName>
                                        </p:attrNameLst>
                                      </p:cBhvr>
                                      <p:tavLst>
                                        <p:tav tm="0">
                                          <p:val>
                                            <p:strVal val="#ppt_y"/>
                                          </p:val>
                                        </p:tav>
                                        <p:tav tm="100000">
                                          <p:val>
                                            <p:strVal val="#ppt_y-#ppt_h*1.125000"/>
                                          </p:val>
                                        </p:tav>
                                      </p:tavLst>
                                    </p:anim>
                                    <p:animEffect transition="out" filter="wipe(up)">
                                      <p:cBhvr>
                                        <p:cTn id="33" dur="1500"/>
                                        <p:tgtEl>
                                          <p:spTgt spid="8"/>
                                        </p:tgtEl>
                                      </p:cBhvr>
                                    </p:animEffect>
                                    <p:set>
                                      <p:cBhvr>
                                        <p:cTn id="34" dur="1" fill="hold">
                                          <p:stCondLst>
                                            <p:cond delay="1499"/>
                                          </p:stCondLst>
                                        </p:cTn>
                                        <p:tgtEl>
                                          <p:spTgt spid="8"/>
                                        </p:tgtEl>
                                        <p:attrNameLst>
                                          <p:attrName>style.visibility</p:attrName>
                                        </p:attrNameLst>
                                      </p:cBhvr>
                                      <p:to>
                                        <p:strVal val="hidden"/>
                                      </p:to>
                                    </p:set>
                                  </p:childTnLst>
                                </p:cTn>
                              </p:par>
                              <p:par>
                                <p:cTn id="35" presetID="1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p:tgtEl>
                                          <p:spTgt spid="10"/>
                                        </p:tgtEl>
                                        <p:attrNameLst>
                                          <p:attrName>ppt_y</p:attrName>
                                        </p:attrNameLst>
                                      </p:cBhvr>
                                      <p:tavLst>
                                        <p:tav tm="0">
                                          <p:val>
                                            <p:strVal val="#ppt_y+#ppt_h*1.125000"/>
                                          </p:val>
                                        </p:tav>
                                        <p:tav tm="100000">
                                          <p:val>
                                            <p:strVal val="#ppt_y"/>
                                          </p:val>
                                        </p:tav>
                                      </p:tavLst>
                                    </p:anim>
                                    <p:animEffect transition="in" filter="wipe(up)">
                                      <p:cBhvr>
                                        <p:cTn id="38" dur="1500"/>
                                        <p:tgtEl>
                                          <p:spTgt spid="10"/>
                                        </p:tgtEl>
                                      </p:cBhvr>
                                    </p:animEffect>
                                  </p:childTnLst>
                                </p:cTn>
                              </p:par>
                              <p:par>
                                <p:cTn id="39" presetID="0" presetClass="path" presetSubtype="0" accel="49875" decel="49875" fill="hold" grpId="0" nodeType="withEffect">
                                  <p:stCondLst>
                                    <p:cond delay="0"/>
                                  </p:stCondLst>
                                  <p:childTnLst>
                                    <p:animMotion origin="layout" path="M 0.00035 0.00247 L 0.00035 0.00247 L 0.02119 0.00247 L 0.02119 0.00247 L 0.03369 -0.05679 L 0.05244 -0.11234 L 0.07744 -0.16605 L 0.10139 -0.10864 L 0.12744 -0.07531 L 0.1566 -0.04568 L 0.18264 -0.02345 L 0.18264 -0.02345 " pathEditMode="relative" ptsTypes="AAAAAAAAAAAA">
                                      <p:cBhvr>
                                        <p:cTn id="40" dur="1524" fill="hold"/>
                                        <p:tgtEl>
                                          <p:spTgt spid="18"/>
                                        </p:tgtEl>
                                        <p:attrNameLst>
                                          <p:attrName>ppt_x</p:attrName>
                                          <p:attrName>ppt_y</p:attrName>
                                        </p:attrNameLst>
                                      </p:cBhvr>
                                    </p:animMotion>
                                  </p:childTnLst>
                                </p:cTn>
                              </p:par>
                            </p:childTnLst>
                          </p:cTn>
                        </p:par>
                        <p:par>
                          <p:cTn id="41" fill="hold">
                            <p:stCondLst>
                              <p:cond delay="4024"/>
                            </p:stCondLst>
                            <p:childTnLst>
                              <p:par>
                                <p:cTn id="42" presetID="1" presetClass="entr" presetSubtype="0" fill="hold" nodeType="afterEffect">
                                  <p:stCondLst>
                                    <p:cond delay="0"/>
                                  </p:stCondLst>
                                  <p:childTnLst>
                                    <p:set>
                                      <p:cBhvr>
                                        <p:cTn id="43" dur="1" fill="hold">
                                          <p:stCondLst>
                                            <p:cond delay="0"/>
                                          </p:stCondLst>
                                        </p:cTn>
                                        <p:tgtEl>
                                          <p:spTgt spid="2054"/>
                                        </p:tgtEl>
                                        <p:attrNameLst>
                                          <p:attrName>style.visibility</p:attrName>
                                        </p:attrNameLst>
                                      </p:cBhvr>
                                      <p:to>
                                        <p:strVal val="visible"/>
                                      </p:to>
                                    </p:set>
                                  </p:childTnLst>
                                </p:cTn>
                              </p:par>
                            </p:childTnLst>
                          </p:cTn>
                        </p:par>
                        <p:par>
                          <p:cTn id="44" fill="hold">
                            <p:stCondLst>
                              <p:cond delay="4024"/>
                            </p:stCondLst>
                            <p:childTnLst>
                              <p:par>
                                <p:cTn id="45" presetID="10" presetClass="exit" presetSubtype="0" fill="hold" grpId="2" nodeType="afterEffect">
                                  <p:stCondLst>
                                    <p:cond delay="0"/>
                                  </p:stCondLst>
                                  <p:childTnLst>
                                    <p:animEffect transition="out" filter="fade">
                                      <p:cBhvr>
                                        <p:cTn id="46" dur="1000"/>
                                        <p:tgtEl>
                                          <p:spTgt spid="10"/>
                                        </p:tgtEl>
                                      </p:cBhvr>
                                    </p:animEffect>
                                    <p:set>
                                      <p:cBhvr>
                                        <p:cTn id="47" dur="1" fill="hold">
                                          <p:stCondLst>
                                            <p:cond delay="999"/>
                                          </p:stCondLst>
                                        </p:cTn>
                                        <p:tgtEl>
                                          <p:spTgt spid="10"/>
                                        </p:tgtEl>
                                        <p:attrNameLst>
                                          <p:attrName>style.visibility</p:attrName>
                                        </p:attrNameLst>
                                      </p:cBhvr>
                                      <p:to>
                                        <p:strVal val="hidden"/>
                                      </p:to>
                                    </p:set>
                                  </p:childTnLst>
                                </p:cTn>
                              </p:par>
                            </p:childTnLst>
                          </p:cTn>
                        </p:par>
                        <p:par>
                          <p:cTn id="48" fill="hold">
                            <p:stCondLst>
                              <p:cond delay="5024"/>
                            </p:stCondLst>
                            <p:childTnLst>
                              <p:par>
                                <p:cTn id="49" presetID="1" presetClass="exit" presetSubtype="0" fill="hold" nodeType="afterEffect">
                                  <p:stCondLst>
                                    <p:cond delay="0"/>
                                  </p:stCondLst>
                                  <p:childTnLst>
                                    <p:set>
                                      <p:cBhvr>
                                        <p:cTn id="50" dur="1" fill="hold">
                                          <p:stCondLst>
                                            <p:cond delay="0"/>
                                          </p:stCondLst>
                                        </p:cTn>
                                        <p:tgtEl>
                                          <p:spTgt spid="205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par>
                                <p:cTn id="60" presetID="10" presetClass="entr" presetSubtype="0" fill="hold"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10" presetClass="entr" presetSubtype="0"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par>
                                <p:cTn id="69" presetID="10"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fade">
                                      <p:cBhvr>
                                        <p:cTn id="71" dur="500"/>
                                        <p:tgtEl>
                                          <p:spTgt spid="7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500"/>
                                        <p:tgtEl>
                                          <p:spTgt spid="7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500"/>
                                        <p:tgtEl>
                                          <p:spTgt spid="45"/>
                                        </p:tgtEl>
                                      </p:cBhvr>
                                    </p:animEffect>
                                  </p:childTnLst>
                                </p:cTn>
                              </p:par>
                              <p:par>
                                <p:cTn id="82" presetID="1" presetClass="exit" presetSubtype="0" fill="hold" grpId="2" nodeType="withEffect">
                                  <p:stCondLst>
                                    <p:cond delay="0"/>
                                  </p:stCondLst>
                                  <p:childTnLst>
                                    <p:set>
                                      <p:cBhvr>
                                        <p:cTn id="83" dur="1" fill="hold">
                                          <p:stCondLst>
                                            <p:cond delay="0"/>
                                          </p:stCondLst>
                                        </p:cTn>
                                        <p:tgtEl>
                                          <p:spTgt spid="18"/>
                                        </p:tgtEl>
                                        <p:attrNameLst>
                                          <p:attrName>style.visibility</p:attrName>
                                        </p:attrNameLst>
                                      </p:cBhvr>
                                      <p:to>
                                        <p:strVal val="hidden"/>
                                      </p:to>
                                    </p:se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500"/>
                                        <p:tgtEl>
                                          <p:spTgt spid="60"/>
                                        </p:tgtEl>
                                      </p:cBhvr>
                                    </p:animEffect>
                                  </p:childTnLst>
                                </p:cTn>
                              </p:par>
                              <p:par>
                                <p:cTn id="90" presetID="10" presetClass="entr" presetSubtype="0"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childTnLst>
                          </p:cTn>
                        </p:par>
                        <p:par>
                          <p:cTn id="96" fill="hold">
                            <p:stCondLst>
                              <p:cond delay="500"/>
                            </p:stCondLst>
                            <p:childTnLst>
                              <p:par>
                                <p:cTn id="97" presetID="8" presetClass="emph" presetSubtype="0" fill="hold" nodeType="afterEffect">
                                  <p:stCondLst>
                                    <p:cond delay="0"/>
                                  </p:stCondLst>
                                  <p:childTnLst>
                                    <p:animRot by="5400000">
                                      <p:cBhvr>
                                        <p:cTn id="98" dur="2000" fill="hold"/>
                                        <p:tgtEl>
                                          <p:spTgt spid="61"/>
                                        </p:tgtEl>
                                        <p:attrNameLst>
                                          <p:attrName>r</p:attrName>
                                        </p:attrNameLst>
                                      </p:cBhvr>
                                    </p:animRot>
                                  </p:childTnLst>
                                </p:cTn>
                              </p:par>
                            </p:childTnLst>
                          </p:cTn>
                        </p:par>
                        <p:par>
                          <p:cTn id="99" fill="hold">
                            <p:stCondLst>
                              <p:cond delay="2500"/>
                            </p:stCondLst>
                            <p:childTnLst>
                              <p:par>
                                <p:cTn id="100" presetID="22" presetClass="entr" presetSubtype="8" fill="hold" nodeType="after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wipe(left)">
                                      <p:cBhvr>
                                        <p:cTn id="102" dur="500"/>
                                        <p:tgtEl>
                                          <p:spTgt spid="47"/>
                                        </p:tgtEl>
                                      </p:cBhvr>
                                    </p:animEffect>
                                  </p:childTnLst>
                                </p:cTn>
                              </p:par>
                              <p:par>
                                <p:cTn id="103" presetID="22" presetClass="entr" presetSubtype="8"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wipe(left)">
                                      <p:cBhvr>
                                        <p:cTn id="105" dur="500"/>
                                        <p:tgtEl>
                                          <p:spTgt spid="48"/>
                                        </p:tgtEl>
                                      </p:cBhvr>
                                    </p:animEffect>
                                  </p:childTnLst>
                                </p:cTn>
                              </p:par>
                              <p:par>
                                <p:cTn id="106" presetID="1" presetClass="entr" presetSubtype="0" fill="hold" grpId="0" nodeType="withEffect">
                                  <p:stCondLst>
                                    <p:cond delay="0"/>
                                  </p:stCondLst>
                                  <p:childTnLst>
                                    <p:set>
                                      <p:cBhvr>
                                        <p:cTn id="107" dur="1" fill="hold">
                                          <p:stCondLst>
                                            <p:cond delay="99"/>
                                          </p:stCondLst>
                                        </p:cTn>
                                        <p:tgtEl>
                                          <p:spTgt spid="64"/>
                                        </p:tgtEl>
                                        <p:attrNameLst>
                                          <p:attrName>style.visibility</p:attrName>
                                        </p:attrNameLst>
                                      </p:cBhvr>
                                      <p:to>
                                        <p:strVal val="visible"/>
                                      </p:to>
                                    </p:set>
                                  </p:childTnLst>
                                </p:cTn>
                              </p:par>
                            </p:childTnLst>
                          </p:cTn>
                        </p:par>
                        <p:par>
                          <p:cTn id="108" fill="hold">
                            <p:stCondLst>
                              <p:cond delay="3000"/>
                            </p:stCondLst>
                            <p:childTnLst>
                              <p:par>
                                <p:cTn id="109" presetID="1" presetClass="entr" presetSubtype="0" fill="hold" grpId="1" nodeType="afterEffect">
                                  <p:stCondLst>
                                    <p:cond delay="0"/>
                                  </p:stCondLst>
                                  <p:childTnLst>
                                    <p:set>
                                      <p:cBhvr>
                                        <p:cTn id="110" dur="1" fill="hold">
                                          <p:stCondLst>
                                            <p:cond delay="2999"/>
                                          </p:stCondLst>
                                        </p:cTn>
                                        <p:tgtEl>
                                          <p:spTgt spid="87"/>
                                        </p:tgtEl>
                                        <p:attrNameLst>
                                          <p:attrName>style.visibility</p:attrName>
                                        </p:attrNameLst>
                                      </p:cBhvr>
                                      <p:to>
                                        <p:strVal val="visible"/>
                                      </p:to>
                                    </p:set>
                                  </p:childTnLst>
                                </p:cTn>
                              </p:par>
                            </p:childTnLst>
                          </p:cTn>
                        </p:par>
                        <p:par>
                          <p:cTn id="111" fill="hold">
                            <p:stCondLst>
                              <p:cond delay="6000"/>
                            </p:stCondLst>
                            <p:childTnLst>
                              <p:par>
                                <p:cTn id="112" presetID="12" presetClass="exit" presetSubtype="1" fill="hold" grpId="0" nodeType="afterEffect">
                                  <p:stCondLst>
                                    <p:cond delay="0"/>
                                  </p:stCondLst>
                                  <p:childTnLst>
                                    <p:anim calcmode="lin" valueType="num">
                                      <p:cBhvr additive="base">
                                        <p:cTn id="113" dur="3000"/>
                                        <p:tgtEl>
                                          <p:spTgt spid="87"/>
                                        </p:tgtEl>
                                        <p:attrNameLst>
                                          <p:attrName>ppt_y</p:attrName>
                                        </p:attrNameLst>
                                      </p:cBhvr>
                                      <p:tavLst>
                                        <p:tav tm="0">
                                          <p:val>
                                            <p:strVal val="#ppt_y"/>
                                          </p:val>
                                        </p:tav>
                                        <p:tav tm="100000">
                                          <p:val>
                                            <p:strVal val="#ppt_y-#ppt_h*1.125000"/>
                                          </p:val>
                                        </p:tav>
                                      </p:tavLst>
                                    </p:anim>
                                    <p:animEffect transition="out" filter="wipe(up)">
                                      <p:cBhvr>
                                        <p:cTn id="114" dur="3000"/>
                                        <p:tgtEl>
                                          <p:spTgt spid="87"/>
                                        </p:tgtEl>
                                      </p:cBhvr>
                                    </p:animEffect>
                                    <p:set>
                                      <p:cBhvr>
                                        <p:cTn id="115" dur="1" fill="hold">
                                          <p:stCondLst>
                                            <p:cond delay="2999"/>
                                          </p:stCondLst>
                                        </p:cTn>
                                        <p:tgtEl>
                                          <p:spTgt spid="87"/>
                                        </p:tgtEl>
                                        <p:attrNameLst>
                                          <p:attrName>style.visibility</p:attrName>
                                        </p:attrNameLst>
                                      </p:cBhvr>
                                      <p:to>
                                        <p:strVal val="hidden"/>
                                      </p:to>
                                    </p:set>
                                  </p:childTnLst>
                                </p:cTn>
                              </p:par>
                              <p:par>
                                <p:cTn id="116" presetID="12" presetClass="entr" presetSubtype="4" fill="hold" nodeType="withEffect">
                                  <p:stCondLst>
                                    <p:cond delay="0"/>
                                  </p:stCondLst>
                                  <p:childTnLst>
                                    <p:set>
                                      <p:cBhvr>
                                        <p:cTn id="117" dur="1" fill="hold">
                                          <p:stCondLst>
                                            <p:cond delay="0"/>
                                          </p:stCondLst>
                                        </p:cTn>
                                        <p:tgtEl>
                                          <p:spTgt spid="2"/>
                                        </p:tgtEl>
                                        <p:attrNameLst>
                                          <p:attrName>style.visibility</p:attrName>
                                        </p:attrNameLst>
                                      </p:cBhvr>
                                      <p:to>
                                        <p:strVal val="visible"/>
                                      </p:to>
                                    </p:set>
                                    <p:anim calcmode="lin" valueType="num">
                                      <p:cBhvr additive="base">
                                        <p:cTn id="118" dur="3000"/>
                                        <p:tgtEl>
                                          <p:spTgt spid="2"/>
                                        </p:tgtEl>
                                        <p:attrNameLst>
                                          <p:attrName>ppt_y</p:attrName>
                                        </p:attrNameLst>
                                      </p:cBhvr>
                                      <p:tavLst>
                                        <p:tav tm="0">
                                          <p:val>
                                            <p:strVal val="#ppt_y+#ppt_h*1.125000"/>
                                          </p:val>
                                        </p:tav>
                                        <p:tav tm="100000">
                                          <p:val>
                                            <p:strVal val="#ppt_y"/>
                                          </p:val>
                                        </p:tav>
                                      </p:tavLst>
                                    </p:anim>
                                    <p:animEffect transition="in" filter="wipe(up)">
                                      <p:cBhvr>
                                        <p:cTn id="119" dur="3000"/>
                                        <p:tgtEl>
                                          <p:spTgt spid="2"/>
                                        </p:tgtEl>
                                      </p:cBhvr>
                                    </p:animEffect>
                                  </p:childTnLst>
                                </p:cTn>
                              </p:par>
                            </p:childTnLst>
                          </p:cTn>
                        </p:par>
                        <p:par>
                          <p:cTn id="120" fill="hold">
                            <p:stCondLst>
                              <p:cond delay="9000"/>
                            </p:stCondLst>
                            <p:childTnLst>
                              <p:par>
                                <p:cTn id="121" presetID="64" presetClass="path" presetSubtype="0" accel="50000" decel="50000" fill="hold" nodeType="afterEffect">
                                  <p:stCondLst>
                                    <p:cond delay="0"/>
                                  </p:stCondLst>
                                  <p:childTnLst>
                                    <p:animMotion origin="layout" path="M 3.88889E-6 -1.48148E-6 L -0.00018 -0.06728 " pathEditMode="relative" rAng="0" ptsTypes="AA">
                                      <p:cBhvr>
                                        <p:cTn id="122" dur="1500" fill="hold"/>
                                        <p:tgtEl>
                                          <p:spTgt spid="2"/>
                                        </p:tgtEl>
                                        <p:attrNameLst>
                                          <p:attrName>ppt_x</p:attrName>
                                          <p:attrName>ppt_y</p:attrName>
                                        </p:attrNameLst>
                                      </p:cBhvr>
                                      <p:rCtr x="-17" y="-3364"/>
                                    </p:animMotion>
                                  </p:childTnLst>
                                </p:cTn>
                              </p:par>
                            </p:childTnLst>
                          </p:cTn>
                        </p:par>
                        <p:par>
                          <p:cTn id="123" fill="hold">
                            <p:stCondLst>
                              <p:cond delay="10500"/>
                            </p:stCondLst>
                            <p:childTnLst>
                              <p:par>
                                <p:cTn id="124" presetID="1" presetClass="entr" presetSubtype="0" fill="hold" nodeType="afterEffect">
                                  <p:stCondLst>
                                    <p:cond delay="0"/>
                                  </p:stCondLst>
                                  <p:childTnLst>
                                    <p:set>
                                      <p:cBhvr>
                                        <p:cTn id="125" dur="1" fill="hold">
                                          <p:stCondLst>
                                            <p:cond delay="0"/>
                                          </p:stCondLst>
                                        </p:cTn>
                                        <p:tgtEl>
                                          <p:spTgt spid="93"/>
                                        </p:tgtEl>
                                        <p:attrNameLst>
                                          <p:attrName>style.visibility</p:attrName>
                                        </p:attrNameLst>
                                      </p:cBhvr>
                                      <p:to>
                                        <p:strVal val="visible"/>
                                      </p:to>
                                    </p:set>
                                  </p:childTnLst>
                                </p:cTn>
                              </p:par>
                            </p:childTnLst>
                          </p:cTn>
                        </p:par>
                        <p:par>
                          <p:cTn id="126" fill="hold">
                            <p:stCondLst>
                              <p:cond delay="10500"/>
                            </p:stCondLst>
                            <p:childTnLst>
                              <p:par>
                                <p:cTn id="127" presetID="10" presetClass="exit" presetSubtype="0" fill="hold" nodeType="afterEffect">
                                  <p:stCondLst>
                                    <p:cond delay="0"/>
                                  </p:stCondLst>
                                  <p:childTnLst>
                                    <p:animEffect transition="out" filter="fade">
                                      <p:cBhvr>
                                        <p:cTn id="128" dur="750"/>
                                        <p:tgtEl>
                                          <p:spTgt spid="2"/>
                                        </p:tgtEl>
                                      </p:cBhvr>
                                    </p:animEffect>
                                    <p:set>
                                      <p:cBhvr>
                                        <p:cTn id="129" dur="1" fill="hold">
                                          <p:stCondLst>
                                            <p:cond delay="749"/>
                                          </p:stCondLst>
                                        </p:cTn>
                                        <p:tgtEl>
                                          <p:spTgt spid="2"/>
                                        </p:tgtEl>
                                        <p:attrNameLst>
                                          <p:attrName>style.visibility</p:attrName>
                                        </p:attrNameLst>
                                      </p:cBhvr>
                                      <p:to>
                                        <p:strVal val="hidden"/>
                                      </p:to>
                                    </p:set>
                                  </p:childTnLst>
                                </p:cTn>
                              </p:par>
                            </p:childTnLst>
                          </p:cTn>
                        </p:par>
                        <p:par>
                          <p:cTn id="130" fill="hold">
                            <p:stCondLst>
                              <p:cond delay="11250"/>
                            </p:stCondLst>
                            <p:childTnLst>
                              <p:par>
                                <p:cTn id="131" presetID="1" presetClass="exit" presetSubtype="0" fill="hold" nodeType="afterEffect">
                                  <p:stCondLst>
                                    <p:cond delay="0"/>
                                  </p:stCondLst>
                                  <p:childTnLst>
                                    <p:set>
                                      <p:cBhvr>
                                        <p:cTn id="132" dur="1" fill="hold">
                                          <p:stCondLst>
                                            <p:cond delay="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2" animBg="1"/>
      <p:bldP spid="72" grpId="0"/>
      <p:bldP spid="73" grpId="0"/>
      <p:bldP spid="8" grpId="0" animBg="1"/>
      <p:bldP spid="8" grpId="1" animBg="1"/>
      <p:bldP spid="9" grpId="0"/>
      <p:bldP spid="45" grpId="0" animBg="1"/>
      <p:bldP spid="60" grpId="0"/>
      <p:bldP spid="64" grpId="0"/>
      <p:bldP spid="87" grpId="0" animBg="1"/>
      <p:bldP spid="87" grpId="1" animBg="1"/>
      <p:bldP spid="88" grpId="0" animBg="1"/>
      <p:bldP spid="18" grpId="0" animBg="1"/>
      <p:bldP spid="18" grpId="1" animBg="1"/>
      <p:bldP spid="18" grpId="2" animBg="1"/>
    </p:bldLst>
  </p:timing>
</p:sld>
</file>

<file path=ppt/theme/theme1.xml><?xml version="1.0" encoding="utf-8"?>
<a:theme xmlns:a="http://schemas.openxmlformats.org/drawingml/2006/main" name="62-457 Presentatie-LUMC">
  <a:themeElements>
    <a:clrScheme name="Aangepast 29">
      <a:dk1>
        <a:srgbClr val="003C66"/>
      </a:dk1>
      <a:lt1>
        <a:srgbClr val="FFFFFF"/>
      </a:lt1>
      <a:dk2>
        <a:srgbClr val="BFDEF0"/>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62-457 Presentatie-LUMC.potx</Template>
  <TotalTime>42896</TotalTime>
  <Words>2065</Words>
  <Application>Microsoft Office PowerPoint</Application>
  <PresentationFormat>On-screen Show (16:9)</PresentationFormat>
  <Paragraphs>528</Paragraphs>
  <Slides>20</Slides>
  <Notes>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20</vt:i4>
      </vt:variant>
    </vt:vector>
  </HeadingPairs>
  <TitlesOfParts>
    <vt:vector size="35" baseType="lpstr">
      <vt:lpstr>ＭＳ Ｐゴシック</vt:lpstr>
      <vt:lpstr>Arial</vt:lpstr>
      <vt:lpstr>Calibri</vt:lpstr>
      <vt:lpstr>Calibri (Body)</vt:lpstr>
      <vt:lpstr>Calibri Light</vt:lpstr>
      <vt:lpstr>Cambria Math</vt:lpstr>
      <vt:lpstr>Courier New</vt:lpstr>
      <vt:lpstr>DejaVuSans</vt:lpstr>
      <vt:lpstr>Roboto</vt:lpstr>
      <vt:lpstr>Rockwell Extra Bold</vt:lpstr>
      <vt:lpstr>Times</vt:lpstr>
      <vt:lpstr>Times New Roman</vt:lpstr>
      <vt:lpstr>Wingdings</vt:lpstr>
      <vt:lpstr>62-457 Presentatie-LUMC</vt:lpstr>
      <vt:lpstr>Office Theme</vt:lpstr>
      <vt:lpstr>Could we deal with the lack of training data in  AI-based haemodynamic MRI acceleration?</vt:lpstr>
      <vt:lpstr>Motivation: why haemodynamic MRI is important?</vt:lpstr>
      <vt:lpstr>Arterial spin labeling (ASL)</vt:lpstr>
      <vt:lpstr>Hadamard time-encoded ASL (te-ASL)</vt:lpstr>
      <vt:lpstr>Dynamic perfusion and angiography reconstruction from Hadamard te-ASL </vt:lpstr>
      <vt:lpstr>Goal:  Accelerating perfusion and angiography reconstruction 2X faster</vt:lpstr>
      <vt:lpstr>Challenges</vt:lpstr>
      <vt:lpstr>Dataset </vt:lpstr>
      <vt:lpstr>Kinetic model for ASL signal (Buxton curve)</vt:lpstr>
      <vt:lpstr>Kinetic model for Hadamard time encoded PCASL signal</vt:lpstr>
      <vt:lpstr>PowerPoint Presentation</vt:lpstr>
      <vt:lpstr>Proposed network</vt:lpstr>
      <vt:lpstr>Loss functions</vt:lpstr>
      <vt:lpstr>Qualitative results for dynamic angiography reconstruction </vt:lpstr>
      <vt:lpstr>Qualitative results for dynamic perfusion reconstruction </vt:lpstr>
      <vt:lpstr>Quantitative results </vt:lpstr>
      <vt:lpstr>Conclusion  </vt:lpstr>
      <vt:lpstr>Future work:  Could we deploy the model for in vivo data?</vt:lpstr>
      <vt:lpstr>PowerPoint Presentation</vt:lpstr>
      <vt:lpstr>Why Hadamard te-ASL is time efficient?</vt:lpstr>
    </vt:vector>
  </TitlesOfParts>
  <Company>LUMC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YourName</dc:creator>
  <cp:lastModifiedBy>Sahar Yousefi</cp:lastModifiedBy>
  <cp:revision>1280</cp:revision>
  <cp:lastPrinted>2019-09-30T10:45:11Z</cp:lastPrinted>
  <dcterms:created xsi:type="dcterms:W3CDTF">2004-01-22T14:47:02Z</dcterms:created>
  <dcterms:modified xsi:type="dcterms:W3CDTF">2022-04-16T14:37:58Z</dcterms:modified>
</cp:coreProperties>
</file>